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20"/>
  </p:notesMasterIdLst>
  <p:handoutMasterIdLst>
    <p:handoutMasterId r:id="rId21"/>
  </p:handoutMasterIdLst>
  <p:sldIdLst>
    <p:sldId id="360" r:id="rId2"/>
    <p:sldId id="399" r:id="rId3"/>
    <p:sldId id="403" r:id="rId4"/>
    <p:sldId id="405" r:id="rId5"/>
    <p:sldId id="427" r:id="rId6"/>
    <p:sldId id="453" r:id="rId7"/>
    <p:sldId id="455" r:id="rId8"/>
    <p:sldId id="450" r:id="rId9"/>
    <p:sldId id="446" r:id="rId10"/>
    <p:sldId id="447" r:id="rId11"/>
    <p:sldId id="448" r:id="rId12"/>
    <p:sldId id="449" r:id="rId13"/>
    <p:sldId id="451" r:id="rId14"/>
    <p:sldId id="456" r:id="rId15"/>
    <p:sldId id="452" r:id="rId16"/>
    <p:sldId id="457" r:id="rId17"/>
    <p:sldId id="458" r:id="rId18"/>
    <p:sldId id="384" r:id="rId19"/>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A7B4"/>
    <a:srgbClr val="354E61"/>
    <a:srgbClr val="89C9F9"/>
    <a:srgbClr val="C5D6E6"/>
    <a:srgbClr val="E8C869"/>
    <a:srgbClr val="547C99"/>
    <a:srgbClr val="EB7D7C"/>
    <a:srgbClr val="96C496"/>
    <a:srgbClr val="5884A1"/>
    <a:srgbClr val="2A4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6433" autoAdjust="0"/>
  </p:normalViewPr>
  <p:slideViewPr>
    <p:cSldViewPr snapToGrid="0">
      <p:cViewPr>
        <p:scale>
          <a:sx n="106" d="100"/>
          <a:sy n="106" d="100"/>
        </p:scale>
        <p:origin x="89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456BBFD-BEE0-45AC-80A9-E545B47F66B7}" type="datetimeFigureOut">
              <a:rPr lang="en-US" smtClean="0"/>
              <a:pPr/>
              <a:t>11/18/2019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BBA4729-E359-4C7D-8D8A-0587B462A97E}" type="slidenum">
              <a:rPr lang="en-US" smtClean="0"/>
              <a:pPr/>
              <a:t>‹#›</a:t>
            </a:fld>
            <a:endParaRPr lang="en-US" dirty="0"/>
          </a:p>
        </p:txBody>
      </p:sp>
    </p:spTree>
    <p:extLst>
      <p:ext uri="{BB962C8B-B14F-4D97-AF65-F5344CB8AC3E}">
        <p14:creationId xmlns:p14="http://schemas.microsoft.com/office/powerpoint/2010/main" val="888422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96AD23-DE4F-4C16-B67F-2CF69142E1D1}" type="datetimeFigureOut">
              <a:rPr lang="en-US" smtClean="0"/>
              <a:pPr/>
              <a:t>11/18/2019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39C2D9-77C5-402F-8E59-2080F253A0E5}" type="slidenum">
              <a:rPr lang="en-US" smtClean="0"/>
              <a:pPr/>
              <a:t>‹#›</a:t>
            </a:fld>
            <a:endParaRPr lang="en-US" dirty="0"/>
          </a:p>
        </p:txBody>
      </p:sp>
    </p:spTree>
    <p:extLst>
      <p:ext uri="{BB962C8B-B14F-4D97-AF65-F5344CB8AC3E}">
        <p14:creationId xmlns:p14="http://schemas.microsoft.com/office/powerpoint/2010/main" val="278768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9C2D9-77C5-402F-8E59-2080F253A0E5}" type="slidenum">
              <a:rPr lang="en-US" smtClean="0"/>
              <a:pPr/>
              <a:t>1</a:t>
            </a:fld>
            <a:endParaRPr lang="en-US" dirty="0"/>
          </a:p>
        </p:txBody>
      </p:sp>
    </p:spTree>
    <p:extLst>
      <p:ext uri="{BB962C8B-B14F-4D97-AF65-F5344CB8AC3E}">
        <p14:creationId xmlns:p14="http://schemas.microsoft.com/office/powerpoint/2010/main" val="231855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4F555AF-C267-4264-A539-A57BE6AE6F8E}"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8B623-D8C3-4622-B2BF-F780CB2CD0D9}"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35ED8E-3D3E-4FB9-8FD9-A109BF67E9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E9CD6-A594-40EC-A5E4-D6748CA68D9D}"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5.jpeg"/><Relationship Id="rId7"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mailto:ckuschel@mapc.or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bwashburn@scituatem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637" r="17438"/>
          <a:stretch/>
        </p:blipFill>
        <p:spPr>
          <a:xfrm>
            <a:off x="-27709" y="0"/>
            <a:ext cx="9171709" cy="6817108"/>
          </a:xfrm>
          <a:prstGeom prst="rect">
            <a:avLst/>
          </a:prstGeom>
        </p:spPr>
      </p:pic>
      <p:sp>
        <p:nvSpPr>
          <p:cNvPr id="4" name="Rectangle 3"/>
          <p:cNvSpPr/>
          <p:nvPr/>
        </p:nvSpPr>
        <p:spPr>
          <a:xfrm>
            <a:off x="-27708" y="-58875"/>
            <a:ext cx="5545640" cy="691687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408515" y="899344"/>
            <a:ext cx="6857999" cy="2387600"/>
          </a:xfrm>
        </p:spPr>
        <p:txBody>
          <a:bodyPr>
            <a:noAutofit/>
          </a:bodyPr>
          <a:lstStyle/>
          <a:p>
            <a:pPr algn="l"/>
            <a:r>
              <a:rPr lang="en-US" sz="6000" b="1" dirty="0" smtClean="0">
                <a:solidFill>
                  <a:srgbClr val="354E61"/>
                </a:solidFill>
                <a:latin typeface="Tw Cen MT" panose="020B0602020104020603" pitchFamily="34" charset="0"/>
              </a:rPr>
              <a:t>North Scituate Village Center </a:t>
            </a:r>
            <a:br>
              <a:rPr lang="en-US" sz="6000" b="1" dirty="0" smtClean="0">
                <a:solidFill>
                  <a:srgbClr val="354E61"/>
                </a:solidFill>
                <a:latin typeface="Tw Cen MT" panose="020B0602020104020603" pitchFamily="34" charset="0"/>
              </a:rPr>
            </a:br>
            <a:r>
              <a:rPr lang="en-US" sz="6000" b="1" dirty="0" smtClean="0">
                <a:solidFill>
                  <a:srgbClr val="354E61"/>
                </a:solidFill>
                <a:latin typeface="Tw Cen MT" panose="020B0602020104020603" pitchFamily="34" charset="0"/>
              </a:rPr>
              <a:t>Zoning </a:t>
            </a:r>
            <a:endParaRPr lang="en-US" sz="6000" b="1" dirty="0">
              <a:solidFill>
                <a:srgbClr val="354E61"/>
              </a:solidFill>
              <a:latin typeface="Tw Cen MT" panose="020B0602020104020603" pitchFamily="34" charset="0"/>
            </a:endParaRPr>
          </a:p>
        </p:txBody>
      </p:sp>
      <p:sp>
        <p:nvSpPr>
          <p:cNvPr id="6" name="Subtitle 2"/>
          <p:cNvSpPr>
            <a:spLocks noGrp="1"/>
          </p:cNvSpPr>
          <p:nvPr>
            <p:ph type="subTitle" idx="1"/>
          </p:nvPr>
        </p:nvSpPr>
        <p:spPr>
          <a:xfrm>
            <a:off x="408515" y="4576258"/>
            <a:ext cx="6858000" cy="1655762"/>
          </a:xfrm>
        </p:spPr>
        <p:txBody>
          <a:bodyPr>
            <a:normAutofit/>
          </a:bodyPr>
          <a:lstStyle/>
          <a:p>
            <a:pPr algn="l"/>
            <a:r>
              <a:rPr lang="en-US" sz="2400" b="1" dirty="0" smtClean="0">
                <a:solidFill>
                  <a:schemeClr val="bg1">
                    <a:lumMod val="50000"/>
                  </a:schemeClr>
                </a:solidFill>
                <a:latin typeface="Tw Cen MT" panose="020B0602020104020603" pitchFamily="34" charset="0"/>
              </a:rPr>
              <a:t>November 20, </a:t>
            </a:r>
            <a:r>
              <a:rPr lang="en-US" sz="2400" b="1" dirty="0" smtClean="0">
                <a:solidFill>
                  <a:schemeClr val="bg1">
                    <a:lumMod val="50000"/>
                  </a:schemeClr>
                </a:solidFill>
                <a:latin typeface="Tw Cen MT" panose="020B0602020104020603" pitchFamily="34" charset="0"/>
              </a:rPr>
              <a:t>2019</a:t>
            </a:r>
            <a:endParaRPr lang="en-US" sz="2400" b="1" dirty="0">
              <a:solidFill>
                <a:schemeClr val="bg1">
                  <a:lumMod val="50000"/>
                </a:schemeClr>
              </a:solidFill>
              <a:latin typeface="Tw Cen MT" panose="020B06020201040206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575" y="5749773"/>
            <a:ext cx="1747497" cy="9644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54" y="5749774"/>
            <a:ext cx="1035610" cy="964494"/>
          </a:xfrm>
          <a:prstGeom prst="rect">
            <a:avLst/>
          </a:prstGeom>
        </p:spPr>
      </p:pic>
    </p:spTree>
    <p:extLst>
      <p:ext uri="{BB962C8B-B14F-4D97-AF65-F5344CB8AC3E}">
        <p14:creationId xmlns:p14="http://schemas.microsoft.com/office/powerpoint/2010/main" val="391665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195058"/>
            <a:ext cx="5922992" cy="166305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4313" y="2923933"/>
            <a:ext cx="6764964" cy="3805292"/>
          </a:xfrm>
        </p:spPr>
      </p:pic>
      <p:pic>
        <p:nvPicPr>
          <p:cNvPr id="5" name="Picture 4"/>
          <p:cNvPicPr>
            <a:picLocks noChangeAspect="1"/>
          </p:cNvPicPr>
          <p:nvPr/>
        </p:nvPicPr>
        <p:blipFill>
          <a:blip r:embed="rId4"/>
          <a:stretch>
            <a:fillRect/>
          </a:stretch>
        </p:blipFill>
        <p:spPr>
          <a:xfrm>
            <a:off x="2793447" y="0"/>
            <a:ext cx="5028747" cy="1520982"/>
          </a:xfrm>
          <a:prstGeom prst="rect">
            <a:avLst/>
          </a:prstGeom>
        </p:spPr>
      </p:pic>
    </p:spTree>
    <p:extLst>
      <p:ext uri="{BB962C8B-B14F-4D97-AF65-F5344CB8AC3E}">
        <p14:creationId xmlns:p14="http://schemas.microsoft.com/office/powerpoint/2010/main" val="235348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186" y="2723623"/>
            <a:ext cx="7217638" cy="4059921"/>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547" b="23428"/>
          <a:stretch/>
        </p:blipFill>
        <p:spPr>
          <a:xfrm>
            <a:off x="99588" y="72427"/>
            <a:ext cx="5060887" cy="2544025"/>
          </a:xfrm>
          <a:prstGeom prst="rect">
            <a:avLst/>
          </a:prstGeom>
        </p:spPr>
      </p:pic>
    </p:spTree>
    <p:extLst>
      <p:ext uri="{BB962C8B-B14F-4D97-AF65-F5344CB8AC3E}">
        <p14:creationId xmlns:p14="http://schemas.microsoft.com/office/powerpoint/2010/main" val="425599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9777" y="3241141"/>
            <a:ext cx="6297607" cy="3542404"/>
          </a:xfrm>
        </p:spPr>
      </p:pic>
      <p:pic>
        <p:nvPicPr>
          <p:cNvPr id="5" name="topimg8_0" descr="summerst1"/>
          <p:cNvPicPr>
            <a:picLocks noChangeAspect="1" noChangeArrowheads="1"/>
          </p:cNvPicPr>
          <p:nvPr/>
        </p:nvPicPr>
        <p:blipFill rotWithShape="1">
          <a:blip r:embed="rId3">
            <a:extLst>
              <a:ext uri="{28A0092B-C50C-407E-A947-70E740481C1C}">
                <a14:useLocalDpi xmlns:a14="http://schemas.microsoft.com/office/drawing/2010/main" val="0"/>
              </a:ext>
            </a:extLst>
          </a:blip>
          <a:srcRect t="6508" b="18755"/>
          <a:stretch/>
        </p:blipFill>
        <p:spPr bwMode="auto">
          <a:xfrm>
            <a:off x="172016" y="0"/>
            <a:ext cx="5785164" cy="32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16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16" y="1041574"/>
            <a:ext cx="9435716" cy="4623500"/>
          </a:xfrm>
          <a:prstGeom prst="rect">
            <a:avLst/>
          </a:prstGeom>
        </p:spPr>
      </p:pic>
      <p:sp>
        <p:nvSpPr>
          <p:cNvPr id="6" name="TextBox 5"/>
          <p:cNvSpPr txBox="1"/>
          <p:nvPr/>
        </p:nvSpPr>
        <p:spPr>
          <a:xfrm rot="2572648">
            <a:off x="1240221" y="2442525"/>
            <a:ext cx="2827283" cy="276999"/>
          </a:xfrm>
          <a:prstGeom prst="rect">
            <a:avLst/>
          </a:prstGeom>
          <a:noFill/>
        </p:spPr>
        <p:txBody>
          <a:bodyPr wrap="square" rtlCol="0">
            <a:spAutoFit/>
          </a:bodyPr>
          <a:lstStyle/>
          <a:p>
            <a:r>
              <a:rPr lang="en-US" sz="1200" b="1" dirty="0" smtClean="0">
                <a:latin typeface="Tw Cen MT" panose="020B0602020104020603" pitchFamily="34" charset="0"/>
              </a:rPr>
              <a:t>COUNTRY WAY</a:t>
            </a:r>
            <a:endParaRPr lang="en-US" sz="1200" b="1" dirty="0">
              <a:latin typeface="Tw Cen MT" panose="020B0602020104020603" pitchFamily="34" charset="0"/>
            </a:endParaRPr>
          </a:p>
        </p:txBody>
      </p:sp>
      <p:sp>
        <p:nvSpPr>
          <p:cNvPr id="7" name="TextBox 6"/>
          <p:cNvSpPr txBox="1"/>
          <p:nvPr/>
        </p:nvSpPr>
        <p:spPr>
          <a:xfrm rot="19946891">
            <a:off x="3389212" y="3606860"/>
            <a:ext cx="2827283" cy="276999"/>
          </a:xfrm>
          <a:prstGeom prst="rect">
            <a:avLst/>
          </a:prstGeom>
          <a:noFill/>
        </p:spPr>
        <p:txBody>
          <a:bodyPr wrap="square" rtlCol="0">
            <a:spAutoFit/>
          </a:bodyPr>
          <a:lstStyle/>
          <a:p>
            <a:r>
              <a:rPr lang="en-US" sz="1200" b="1" dirty="0" smtClean="0">
                <a:latin typeface="Tw Cen MT" panose="020B0602020104020603" pitchFamily="34" charset="0"/>
              </a:rPr>
              <a:t>HENRY TURNER BAILEY RD</a:t>
            </a:r>
            <a:endParaRPr lang="en-US" sz="1200" b="1" dirty="0">
              <a:latin typeface="Tw Cen MT" panose="020B0602020104020603" pitchFamily="34" charset="0"/>
            </a:endParaRPr>
          </a:p>
        </p:txBody>
      </p:sp>
      <p:sp>
        <p:nvSpPr>
          <p:cNvPr id="8" name="TextBox 7"/>
          <p:cNvSpPr txBox="1"/>
          <p:nvPr/>
        </p:nvSpPr>
        <p:spPr>
          <a:xfrm rot="19487008">
            <a:off x="6477650" y="1883614"/>
            <a:ext cx="1545984" cy="276999"/>
          </a:xfrm>
          <a:prstGeom prst="rect">
            <a:avLst/>
          </a:prstGeom>
          <a:noFill/>
        </p:spPr>
        <p:txBody>
          <a:bodyPr wrap="square" rtlCol="0">
            <a:spAutoFit/>
          </a:bodyPr>
          <a:lstStyle/>
          <a:p>
            <a:r>
              <a:rPr lang="en-US" sz="1200" b="1" dirty="0" smtClean="0">
                <a:latin typeface="Tw Cen MT" panose="020B0602020104020603" pitchFamily="34" charset="0"/>
              </a:rPr>
              <a:t>GANNETT RD</a:t>
            </a:r>
            <a:endParaRPr lang="en-US" sz="1200" b="1" dirty="0">
              <a:latin typeface="Tw Cen MT" panose="020B0602020104020603" pitchFamily="34" charset="0"/>
            </a:endParaRPr>
          </a:p>
        </p:txBody>
      </p:sp>
      <p:sp>
        <p:nvSpPr>
          <p:cNvPr id="9" name="Oval 8"/>
          <p:cNvSpPr/>
          <p:nvPr/>
        </p:nvSpPr>
        <p:spPr>
          <a:xfrm>
            <a:off x="2924559" y="3050086"/>
            <a:ext cx="260075" cy="26007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18587" y="3014770"/>
            <a:ext cx="672018"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a:t>
            </a:r>
          </a:p>
        </p:txBody>
      </p:sp>
      <p:sp>
        <p:nvSpPr>
          <p:cNvPr id="2" name="Rectangle 1"/>
          <p:cNvSpPr/>
          <p:nvPr/>
        </p:nvSpPr>
        <p:spPr>
          <a:xfrm>
            <a:off x="0" y="1041574"/>
            <a:ext cx="9144000" cy="46235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172119"/>
            <a:ext cx="9144000" cy="769441"/>
          </a:xfrm>
          <a:prstGeom prst="rect">
            <a:avLst/>
          </a:prstGeom>
          <a:noFill/>
        </p:spPr>
        <p:txBody>
          <a:bodyPr wrap="square" rtlCol="0">
            <a:spAutoFit/>
          </a:bodyPr>
          <a:lstStyle/>
          <a:p>
            <a:pPr algn="ctr"/>
            <a:r>
              <a:rPr lang="en-US" sz="4400" b="1" dirty="0" smtClean="0">
                <a:solidFill>
                  <a:schemeClr val="bg1"/>
                </a:solidFill>
                <a:latin typeface="Tw Cen MT" panose="020B0602020104020603" pitchFamily="34" charset="0"/>
              </a:rPr>
              <a:t>Proposed North Scituate Zoning</a:t>
            </a:r>
            <a:endParaRPr lang="en-US" sz="44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36328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40" y="294290"/>
            <a:ext cx="8682859"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Village Center &amp; Neighborhood Districts</a:t>
            </a:r>
            <a:endParaRPr lang="en-US" sz="3600" b="1" dirty="0">
              <a:solidFill>
                <a:srgbClr val="354E61"/>
              </a:solidFill>
              <a:latin typeface="Tw Cen MT" panose="020B0602020104020603" pitchFamily="34" charset="0"/>
            </a:endParaRPr>
          </a:p>
        </p:txBody>
      </p:sp>
      <p:sp>
        <p:nvSpPr>
          <p:cNvPr id="6" name="TextBox 5"/>
          <p:cNvSpPr txBox="1"/>
          <p:nvPr/>
        </p:nvSpPr>
        <p:spPr>
          <a:xfrm>
            <a:off x="483576" y="1266024"/>
            <a:ext cx="8106509" cy="5447645"/>
          </a:xfrm>
          <a:prstGeom prst="rect">
            <a:avLst/>
          </a:prstGeom>
          <a:solidFill>
            <a:schemeClr val="bg1">
              <a:alpha val="64000"/>
            </a:schemeClr>
          </a:solidFill>
        </p:spPr>
        <p:txBody>
          <a:bodyPr wrap="square" rtlCol="0">
            <a:spAutoFit/>
          </a:bodyPr>
          <a:lstStyle/>
          <a:p>
            <a:pPr>
              <a:spcAft>
                <a:spcPts val="600"/>
              </a:spcAft>
            </a:pPr>
            <a:r>
              <a:rPr lang="en-US" sz="2800" dirty="0" smtClean="0">
                <a:solidFill>
                  <a:srgbClr val="66A7B4"/>
                </a:solidFill>
                <a:latin typeface="Tw Cen MT" panose="020B0602020104020603" pitchFamily="34" charset="0"/>
              </a:rPr>
              <a:t>North Scituate Village will be part of the Town’s VCN</a:t>
            </a:r>
          </a:p>
          <a:p>
            <a:pPr marL="342900" indent="-342900">
              <a:spcAft>
                <a:spcPts val="600"/>
              </a:spcAft>
              <a:buFont typeface="Arial" panose="020B0604020202020204" pitchFamily="34" charset="0"/>
              <a:buChar char="•"/>
            </a:pPr>
            <a:r>
              <a:rPr lang="en-US" sz="2000" dirty="0" smtClean="0">
                <a:latin typeface="Tw Cen MT" panose="020B0602020104020603" pitchFamily="34" charset="0"/>
              </a:rPr>
              <a:t>VCN provides a framework for the Town’s villages</a:t>
            </a:r>
          </a:p>
          <a:p>
            <a:pPr marL="342900" indent="-342900">
              <a:spcAft>
                <a:spcPts val="600"/>
              </a:spcAft>
              <a:buFont typeface="Arial" panose="020B0604020202020204" pitchFamily="34" charset="0"/>
              <a:buChar char="•"/>
            </a:pPr>
            <a:r>
              <a:rPr lang="en-US" sz="2000" dirty="0" smtClean="0">
                <a:latin typeface="Tw Cen MT" panose="020B0602020104020603" pitchFamily="34" charset="0"/>
              </a:rPr>
              <a:t>Adopted in spring 2019 Town Meeting (incl. Greenbush)</a:t>
            </a:r>
          </a:p>
          <a:p>
            <a:pPr marL="342900" indent="-342900">
              <a:spcAft>
                <a:spcPts val="600"/>
              </a:spcAft>
              <a:buFont typeface="Arial" panose="020B0604020202020204" pitchFamily="34" charset="0"/>
              <a:buChar char="•"/>
            </a:pPr>
            <a:r>
              <a:rPr lang="en-US" sz="2000" dirty="0" smtClean="0">
                <a:latin typeface="Tw Cen MT" panose="020B0602020104020603" pitchFamily="34" charset="0"/>
              </a:rPr>
              <a:t>Promotes context-sensitive development that reflects scale, design, and uses appropriate for each village</a:t>
            </a:r>
          </a:p>
          <a:p>
            <a:pPr marL="342900" indent="-342900">
              <a:spcAft>
                <a:spcPts val="600"/>
              </a:spcAft>
              <a:buFont typeface="Arial" panose="020B0604020202020204" pitchFamily="34" charset="0"/>
              <a:buChar char="•"/>
            </a:pPr>
            <a:r>
              <a:rPr lang="en-US" sz="2000" dirty="0" smtClean="0">
                <a:latin typeface="Tw Cen MT" panose="020B0602020104020603" pitchFamily="34" charset="0"/>
              </a:rPr>
              <a:t>Standards provide for:</a:t>
            </a:r>
          </a:p>
          <a:p>
            <a:pPr marL="800100" lvl="1" indent="-342900">
              <a:spcAft>
                <a:spcPts val="600"/>
              </a:spcAft>
              <a:buFont typeface="Arial" panose="020B0604020202020204" pitchFamily="34" charset="0"/>
              <a:buChar char="•"/>
            </a:pPr>
            <a:r>
              <a:rPr lang="en-US" sz="2000" dirty="0" smtClean="0">
                <a:latin typeface="Tw Cen MT" panose="020B0602020104020603" pitchFamily="34" charset="0"/>
              </a:rPr>
              <a:t>Allowable building types</a:t>
            </a:r>
          </a:p>
          <a:p>
            <a:pPr marL="800100" lvl="1" indent="-342900">
              <a:spcAft>
                <a:spcPts val="600"/>
              </a:spcAft>
              <a:buFont typeface="Arial" panose="020B0604020202020204" pitchFamily="34" charset="0"/>
              <a:buChar char="•"/>
            </a:pPr>
            <a:r>
              <a:rPr lang="en-US" sz="2000" dirty="0" smtClean="0">
                <a:latin typeface="Tw Cen MT" panose="020B0602020104020603" pitchFamily="34" charset="0"/>
              </a:rPr>
              <a:t>Design standards</a:t>
            </a:r>
          </a:p>
          <a:p>
            <a:pPr marL="800100" lvl="1" indent="-342900">
              <a:spcAft>
                <a:spcPts val="600"/>
              </a:spcAft>
              <a:buFont typeface="Arial" panose="020B0604020202020204" pitchFamily="34" charset="0"/>
              <a:buChar char="•"/>
            </a:pPr>
            <a:r>
              <a:rPr lang="en-US" sz="2000" dirty="0" smtClean="0">
                <a:latin typeface="Tw Cen MT" panose="020B0602020104020603" pitchFamily="34" charset="0"/>
              </a:rPr>
              <a:t>Open space requirements</a:t>
            </a:r>
          </a:p>
          <a:p>
            <a:pPr marL="800100" lvl="1" indent="-342900">
              <a:spcAft>
                <a:spcPts val="600"/>
              </a:spcAft>
              <a:buFont typeface="Arial" panose="020B0604020202020204" pitchFamily="34" charset="0"/>
              <a:buChar char="•"/>
            </a:pPr>
            <a:r>
              <a:rPr lang="en-US" sz="2000" dirty="0">
                <a:latin typeface="Tw Cen MT" panose="020B0602020104020603" pitchFamily="34" charset="0"/>
              </a:rPr>
              <a:t>R</a:t>
            </a:r>
            <a:r>
              <a:rPr lang="en-US" sz="2000" dirty="0" smtClean="0">
                <a:latin typeface="Tw Cen MT" panose="020B0602020104020603" pitchFamily="34" charset="0"/>
              </a:rPr>
              <a:t>oadway standards (if applicable for new streets)</a:t>
            </a:r>
          </a:p>
          <a:p>
            <a:pPr marL="800100" lvl="1" indent="-342900">
              <a:spcAft>
                <a:spcPts val="600"/>
              </a:spcAft>
              <a:buFont typeface="Arial" panose="020B0604020202020204" pitchFamily="34" charset="0"/>
              <a:buChar char="•"/>
            </a:pPr>
            <a:r>
              <a:rPr lang="en-US" sz="2000" dirty="0">
                <a:latin typeface="Tw Cen MT" panose="020B0602020104020603" pitchFamily="34" charset="0"/>
              </a:rPr>
              <a:t>A</a:t>
            </a:r>
            <a:r>
              <a:rPr lang="en-US" sz="2000" dirty="0" smtClean="0">
                <a:latin typeface="Tw Cen MT" panose="020B0602020104020603" pitchFamily="34" charset="0"/>
              </a:rPr>
              <a:t>ffordable housing requirements (if applicable)</a:t>
            </a:r>
          </a:p>
          <a:p>
            <a:pPr marL="800100" lvl="1" indent="-342900">
              <a:spcAft>
                <a:spcPts val="600"/>
              </a:spcAft>
              <a:buFont typeface="Arial" panose="020B0604020202020204" pitchFamily="34" charset="0"/>
              <a:buChar char="•"/>
            </a:pPr>
            <a:r>
              <a:rPr lang="en-US" sz="2000" dirty="0" smtClean="0">
                <a:latin typeface="Tw Cen MT" panose="020B0602020104020603" pitchFamily="34" charset="0"/>
              </a:rPr>
              <a:t>Parking requirements</a:t>
            </a:r>
          </a:p>
          <a:p>
            <a:pPr>
              <a:spcAft>
                <a:spcPts val="600"/>
              </a:spcAft>
            </a:pPr>
            <a:endParaRPr lang="en-US" sz="2000" dirty="0" smtClean="0">
              <a:latin typeface="Tw Cen MT" panose="020B0602020104020603" pitchFamily="34" charset="0"/>
            </a:endParaRPr>
          </a:p>
          <a:p>
            <a:pPr>
              <a:spcAft>
                <a:spcPts val="600"/>
              </a:spcAft>
            </a:pPr>
            <a:endParaRPr lang="en-US" sz="2000" dirty="0">
              <a:latin typeface="Tw Cen MT" panose="020B0602020104020603" pitchFamily="34" charset="0"/>
            </a:endParaRPr>
          </a:p>
        </p:txBody>
      </p:sp>
    </p:spTree>
    <p:extLst>
      <p:ext uri="{BB962C8B-B14F-4D97-AF65-F5344CB8AC3E}">
        <p14:creationId xmlns:p14="http://schemas.microsoft.com/office/powerpoint/2010/main" val="316078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41" y="294290"/>
            <a:ext cx="7493876"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North Scituate </a:t>
            </a:r>
            <a:r>
              <a:rPr lang="en-US" sz="3600" b="1" dirty="0" smtClean="0">
                <a:solidFill>
                  <a:srgbClr val="354E61"/>
                </a:solidFill>
                <a:latin typeface="Tw Cen MT" panose="020B0602020104020603" pitchFamily="34" charset="0"/>
              </a:rPr>
              <a:t>Village Subdistricts</a:t>
            </a:r>
            <a:endParaRPr lang="en-US" sz="3600" b="1" dirty="0">
              <a:solidFill>
                <a:srgbClr val="354E61"/>
              </a:solidFill>
              <a:latin typeface="Tw Cen MT" panose="020B06020201040206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86" y="1178101"/>
            <a:ext cx="6232148" cy="4730330"/>
          </a:xfrm>
          <a:prstGeom prst="rect">
            <a:avLst/>
          </a:prstGeom>
        </p:spPr>
      </p:pic>
    </p:spTree>
    <p:extLst>
      <p:ext uri="{BB962C8B-B14F-4D97-AF65-F5344CB8AC3E}">
        <p14:creationId xmlns:p14="http://schemas.microsoft.com/office/powerpoint/2010/main" val="205943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41" y="294290"/>
            <a:ext cx="8304790"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North Scituate </a:t>
            </a:r>
            <a:r>
              <a:rPr lang="en-US" sz="3600" b="1" dirty="0" smtClean="0">
                <a:solidFill>
                  <a:srgbClr val="354E61"/>
                </a:solidFill>
                <a:latin typeface="Tw Cen MT" panose="020B0602020104020603" pitchFamily="34" charset="0"/>
              </a:rPr>
              <a:t>Village Center Subdistrict</a:t>
            </a:r>
            <a:endParaRPr lang="en-US" sz="3600" b="1" dirty="0">
              <a:solidFill>
                <a:srgbClr val="354E61"/>
              </a:solidFill>
              <a:latin typeface="Tw Cen MT" panose="020B0602020104020603" pitchFamily="34" charset="0"/>
            </a:endParaRPr>
          </a:p>
        </p:txBody>
      </p:sp>
      <p:grpSp>
        <p:nvGrpSpPr>
          <p:cNvPr id="7" name="Group 6"/>
          <p:cNvGrpSpPr/>
          <p:nvPr/>
        </p:nvGrpSpPr>
        <p:grpSpPr>
          <a:xfrm>
            <a:off x="419386" y="1178101"/>
            <a:ext cx="1761106" cy="1336716"/>
            <a:chOff x="419386" y="1178101"/>
            <a:chExt cx="1761106" cy="133671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86" y="1178101"/>
              <a:ext cx="1761106" cy="1336716"/>
            </a:xfrm>
            <a:prstGeom prst="rect">
              <a:avLst/>
            </a:prstGeom>
          </p:spPr>
        </p:pic>
        <p:sp>
          <p:nvSpPr>
            <p:cNvPr id="2" name="Freeform 1"/>
            <p:cNvSpPr/>
            <p:nvPr/>
          </p:nvSpPr>
          <p:spPr>
            <a:xfrm>
              <a:off x="463731" y="1195251"/>
              <a:ext cx="718458" cy="871946"/>
            </a:xfrm>
            <a:custGeom>
              <a:avLst/>
              <a:gdLst>
                <a:gd name="connsiteX0" fmla="*/ 0 w 718458"/>
                <a:gd name="connsiteY0" fmla="*/ 293915 h 871946"/>
                <a:gd name="connsiteX1" fmla="*/ 355963 w 718458"/>
                <a:gd name="connsiteY1" fmla="*/ 0 h 871946"/>
                <a:gd name="connsiteX2" fmla="*/ 453935 w 718458"/>
                <a:gd name="connsiteY2" fmla="*/ 52252 h 871946"/>
                <a:gd name="connsiteX3" fmla="*/ 682535 w 718458"/>
                <a:gd name="connsiteY3" fmla="*/ 551906 h 871946"/>
                <a:gd name="connsiteX4" fmla="*/ 718458 w 718458"/>
                <a:gd name="connsiteY4" fmla="*/ 705395 h 871946"/>
                <a:gd name="connsiteX5" fmla="*/ 708660 w 718458"/>
                <a:gd name="connsiteY5" fmla="*/ 738052 h 871946"/>
                <a:gd name="connsiteX6" fmla="*/ 659675 w 718458"/>
                <a:gd name="connsiteY6" fmla="*/ 790303 h 871946"/>
                <a:gd name="connsiteX7" fmla="*/ 607423 w 718458"/>
                <a:gd name="connsiteY7" fmla="*/ 871946 h 871946"/>
                <a:gd name="connsiteX8" fmla="*/ 199209 w 718458"/>
                <a:gd name="connsiteY8" fmla="*/ 692332 h 871946"/>
                <a:gd name="connsiteX9" fmla="*/ 55518 w 718458"/>
                <a:gd name="connsiteY9" fmla="*/ 493123 h 871946"/>
                <a:gd name="connsiteX10" fmla="*/ 0 w 718458"/>
                <a:gd name="connsiteY10" fmla="*/ 293915 h 87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58" h="871946">
                  <a:moveTo>
                    <a:pt x="0" y="293915"/>
                  </a:moveTo>
                  <a:lnTo>
                    <a:pt x="355963" y="0"/>
                  </a:lnTo>
                  <a:lnTo>
                    <a:pt x="453935" y="52252"/>
                  </a:lnTo>
                  <a:lnTo>
                    <a:pt x="682535" y="551906"/>
                  </a:lnTo>
                  <a:lnTo>
                    <a:pt x="718458" y="705395"/>
                  </a:lnTo>
                  <a:lnTo>
                    <a:pt x="708660" y="738052"/>
                  </a:lnTo>
                  <a:lnTo>
                    <a:pt x="659675" y="790303"/>
                  </a:lnTo>
                  <a:lnTo>
                    <a:pt x="607423" y="871946"/>
                  </a:lnTo>
                  <a:lnTo>
                    <a:pt x="199209" y="692332"/>
                  </a:lnTo>
                  <a:lnTo>
                    <a:pt x="55518" y="493123"/>
                  </a:lnTo>
                  <a:lnTo>
                    <a:pt x="0" y="293915"/>
                  </a:lnTo>
                  <a:close/>
                </a:path>
              </a:pathLst>
            </a:cu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609997" y="1619794"/>
              <a:ext cx="375557" cy="633549"/>
            </a:xfrm>
            <a:custGeom>
              <a:avLst/>
              <a:gdLst>
                <a:gd name="connsiteX0" fmla="*/ 32657 w 375557"/>
                <a:gd name="connsiteY0" fmla="*/ 48986 h 633549"/>
                <a:gd name="connsiteX1" fmla="*/ 107769 w 375557"/>
                <a:gd name="connsiteY1" fmla="*/ 0 h 633549"/>
                <a:gd name="connsiteX2" fmla="*/ 199209 w 375557"/>
                <a:gd name="connsiteY2" fmla="*/ 333103 h 633549"/>
                <a:gd name="connsiteX3" fmla="*/ 310243 w 375557"/>
                <a:gd name="connsiteY3" fmla="*/ 300446 h 633549"/>
                <a:gd name="connsiteX4" fmla="*/ 375557 w 375557"/>
                <a:gd name="connsiteY4" fmla="*/ 610689 h 633549"/>
                <a:gd name="connsiteX5" fmla="*/ 326572 w 375557"/>
                <a:gd name="connsiteY5" fmla="*/ 633549 h 633549"/>
                <a:gd name="connsiteX6" fmla="*/ 39189 w 375557"/>
                <a:gd name="connsiteY6" fmla="*/ 558437 h 633549"/>
                <a:gd name="connsiteX7" fmla="*/ 0 w 375557"/>
                <a:gd name="connsiteY7" fmla="*/ 359229 h 633549"/>
                <a:gd name="connsiteX8" fmla="*/ 78377 w 375557"/>
                <a:gd name="connsiteY8" fmla="*/ 329837 h 633549"/>
                <a:gd name="connsiteX9" fmla="*/ 42454 w 375557"/>
                <a:gd name="connsiteY9" fmla="*/ 202475 h 633549"/>
                <a:gd name="connsiteX10" fmla="*/ 32657 w 375557"/>
                <a:gd name="connsiteY10" fmla="*/ 48986 h 63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5557" h="633549">
                  <a:moveTo>
                    <a:pt x="32657" y="48986"/>
                  </a:moveTo>
                  <a:lnTo>
                    <a:pt x="107769" y="0"/>
                  </a:lnTo>
                  <a:lnTo>
                    <a:pt x="199209" y="333103"/>
                  </a:lnTo>
                  <a:lnTo>
                    <a:pt x="310243" y="300446"/>
                  </a:lnTo>
                  <a:lnTo>
                    <a:pt x="375557" y="610689"/>
                  </a:lnTo>
                  <a:lnTo>
                    <a:pt x="326572" y="633549"/>
                  </a:lnTo>
                  <a:lnTo>
                    <a:pt x="39189" y="558437"/>
                  </a:lnTo>
                  <a:lnTo>
                    <a:pt x="0" y="359229"/>
                  </a:lnTo>
                  <a:lnTo>
                    <a:pt x="78377" y="329837"/>
                  </a:lnTo>
                  <a:lnTo>
                    <a:pt x="42454" y="202475"/>
                  </a:lnTo>
                  <a:cubicBezTo>
                    <a:pt x="43543" y="145869"/>
                    <a:pt x="44631" y="89263"/>
                    <a:pt x="32657" y="48986"/>
                  </a:cubicBezTo>
                  <a:close/>
                </a:path>
              </a:pathLst>
            </a:cu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224837" y="1195251"/>
            <a:ext cx="6426794" cy="1200329"/>
          </a:xfrm>
          <a:prstGeom prst="rect">
            <a:avLst/>
          </a:prstGeom>
          <a:noFill/>
        </p:spPr>
        <p:txBody>
          <a:bodyPr wrap="square" rtlCol="0">
            <a:spAutoFit/>
          </a:bodyPr>
          <a:lstStyle/>
          <a:p>
            <a:r>
              <a:rPr lang="en-US" dirty="0" smtClean="0">
                <a:latin typeface="Tw Cen MT" panose="020B0602020104020603" pitchFamily="34" charset="0"/>
              </a:rPr>
              <a:t>The “commercial core” of North Scituate Village.  Intended to promote commercial activities, especially small businesses, allow mixed-use development, and encourage active forms of getting around.</a:t>
            </a:r>
            <a:endParaRPr lang="en-US" dirty="0">
              <a:latin typeface="Tw Cen MT" panose="020B0602020104020603" pitchFamily="34" charset="0"/>
            </a:endParaRPr>
          </a:p>
        </p:txBody>
      </p:sp>
      <p:pic>
        <p:nvPicPr>
          <p:cNvPr id="9" name="image30.jpeg"/>
          <p:cNvPicPr/>
          <p:nvPr/>
        </p:nvPicPr>
        <p:blipFill>
          <a:blip r:embed="rId3" cstate="print"/>
          <a:stretch>
            <a:fillRect/>
          </a:stretch>
        </p:blipFill>
        <p:spPr>
          <a:xfrm>
            <a:off x="4985561" y="3054242"/>
            <a:ext cx="1380490" cy="1048385"/>
          </a:xfrm>
          <a:prstGeom prst="rect">
            <a:avLst/>
          </a:prstGeom>
        </p:spPr>
      </p:pic>
      <p:pic>
        <p:nvPicPr>
          <p:cNvPr id="10" name="image31.jpeg"/>
          <p:cNvPicPr/>
          <p:nvPr/>
        </p:nvPicPr>
        <p:blipFill>
          <a:blip r:embed="rId4" cstate="print"/>
          <a:stretch>
            <a:fillRect/>
          </a:stretch>
        </p:blipFill>
        <p:spPr>
          <a:xfrm>
            <a:off x="324974" y="3054242"/>
            <a:ext cx="1415415" cy="948690"/>
          </a:xfrm>
          <a:prstGeom prst="rect">
            <a:avLst/>
          </a:prstGeom>
        </p:spPr>
      </p:pic>
      <p:pic>
        <p:nvPicPr>
          <p:cNvPr id="11" name="image32.jpeg"/>
          <p:cNvPicPr/>
          <p:nvPr/>
        </p:nvPicPr>
        <p:blipFill>
          <a:blip r:embed="rId5" cstate="print"/>
          <a:stretch>
            <a:fillRect/>
          </a:stretch>
        </p:blipFill>
        <p:spPr>
          <a:xfrm>
            <a:off x="2677175" y="3054242"/>
            <a:ext cx="1371600" cy="1072515"/>
          </a:xfrm>
          <a:prstGeom prst="rect">
            <a:avLst/>
          </a:prstGeom>
        </p:spPr>
      </p:pic>
      <p:sp>
        <p:nvSpPr>
          <p:cNvPr id="12" name="TextBox 11"/>
          <p:cNvSpPr txBox="1"/>
          <p:nvPr/>
        </p:nvSpPr>
        <p:spPr>
          <a:xfrm>
            <a:off x="266789" y="2647867"/>
            <a:ext cx="6426794" cy="369332"/>
          </a:xfrm>
          <a:prstGeom prst="rect">
            <a:avLst/>
          </a:prstGeom>
          <a:noFill/>
        </p:spPr>
        <p:txBody>
          <a:bodyPr wrap="square" rtlCol="0">
            <a:spAutoFit/>
          </a:bodyPr>
          <a:lstStyle/>
          <a:p>
            <a:r>
              <a:rPr lang="en-US" b="1" dirty="0" smtClean="0">
                <a:latin typeface="Tw Cen MT" panose="020B0602020104020603" pitchFamily="34" charset="0"/>
              </a:rPr>
              <a:t>Allowable building types</a:t>
            </a:r>
            <a:endParaRPr lang="en-US" b="1" dirty="0">
              <a:latin typeface="Tw Cen MT" panose="020B0602020104020603" pitchFamily="34" charset="0"/>
            </a:endParaRPr>
          </a:p>
        </p:txBody>
      </p:sp>
      <p:sp>
        <p:nvSpPr>
          <p:cNvPr id="13" name="TextBox 12"/>
          <p:cNvSpPr txBox="1"/>
          <p:nvPr/>
        </p:nvSpPr>
        <p:spPr>
          <a:xfrm>
            <a:off x="266789" y="4075356"/>
            <a:ext cx="2023738" cy="1323439"/>
          </a:xfrm>
          <a:prstGeom prst="rect">
            <a:avLst/>
          </a:prstGeom>
          <a:noFill/>
        </p:spPr>
        <p:txBody>
          <a:bodyPr wrap="square" rtlCol="0">
            <a:spAutoFit/>
          </a:bodyPr>
          <a:lstStyle/>
          <a:p>
            <a:r>
              <a:rPr lang="en-US" sz="1600" b="1" dirty="0" smtClean="0">
                <a:latin typeface="Tw Cen MT" panose="020B0602020104020603" pitchFamily="34" charset="0"/>
              </a:rPr>
              <a:t>Mixed-Use</a:t>
            </a:r>
          </a:p>
          <a:p>
            <a:r>
              <a:rPr lang="en-US" sz="1600" dirty="0" smtClean="0">
                <a:latin typeface="Tw Cen MT" panose="020B0602020104020603" pitchFamily="34" charset="0"/>
              </a:rPr>
              <a:t>Ground-floor commercial with residential or office above</a:t>
            </a:r>
            <a:endParaRPr lang="en-US" sz="1600" dirty="0">
              <a:latin typeface="Tw Cen MT" panose="020B0602020104020603" pitchFamily="34" charset="0"/>
            </a:endParaRPr>
          </a:p>
        </p:txBody>
      </p:sp>
      <p:sp>
        <p:nvSpPr>
          <p:cNvPr id="14" name="TextBox 13"/>
          <p:cNvSpPr txBox="1"/>
          <p:nvPr/>
        </p:nvSpPr>
        <p:spPr>
          <a:xfrm>
            <a:off x="2677175" y="4075356"/>
            <a:ext cx="2023738" cy="1077218"/>
          </a:xfrm>
          <a:prstGeom prst="rect">
            <a:avLst/>
          </a:prstGeom>
          <a:noFill/>
        </p:spPr>
        <p:txBody>
          <a:bodyPr wrap="square" rtlCol="0">
            <a:spAutoFit/>
          </a:bodyPr>
          <a:lstStyle/>
          <a:p>
            <a:r>
              <a:rPr lang="en-US" sz="1600" b="1" dirty="0" smtClean="0">
                <a:latin typeface="Tw Cen MT" panose="020B0602020104020603" pitchFamily="34" charset="0"/>
              </a:rPr>
              <a:t>Commercial</a:t>
            </a:r>
          </a:p>
          <a:p>
            <a:r>
              <a:rPr lang="en-US" sz="1600" dirty="0" smtClean="0">
                <a:latin typeface="Tw Cen MT" panose="020B0602020104020603" pitchFamily="34" charset="0"/>
              </a:rPr>
              <a:t>Businesses on all floors; may be multiple businesses</a:t>
            </a:r>
            <a:endParaRPr lang="en-US" sz="1600" dirty="0">
              <a:latin typeface="Tw Cen MT" panose="020B0602020104020603" pitchFamily="34" charset="0"/>
            </a:endParaRPr>
          </a:p>
        </p:txBody>
      </p:sp>
      <p:sp>
        <p:nvSpPr>
          <p:cNvPr id="15" name="TextBox 14"/>
          <p:cNvSpPr txBox="1"/>
          <p:nvPr/>
        </p:nvSpPr>
        <p:spPr>
          <a:xfrm>
            <a:off x="5087561" y="4075356"/>
            <a:ext cx="2023738" cy="1077218"/>
          </a:xfrm>
          <a:prstGeom prst="rect">
            <a:avLst/>
          </a:prstGeom>
          <a:noFill/>
        </p:spPr>
        <p:txBody>
          <a:bodyPr wrap="square" rtlCol="0">
            <a:spAutoFit/>
          </a:bodyPr>
          <a:lstStyle/>
          <a:p>
            <a:r>
              <a:rPr lang="en-US" sz="1600" b="1" dirty="0" smtClean="0">
                <a:latin typeface="Tw Cen MT" panose="020B0602020104020603" pitchFamily="34" charset="0"/>
              </a:rPr>
              <a:t>Live-Work</a:t>
            </a:r>
          </a:p>
          <a:p>
            <a:r>
              <a:rPr lang="en-US" sz="1600" dirty="0" smtClean="0">
                <a:latin typeface="Tw Cen MT" panose="020B0602020104020603" pitchFamily="34" charset="0"/>
              </a:rPr>
              <a:t>A ground-floor business with the owner living above</a:t>
            </a:r>
            <a:endParaRPr lang="en-US" sz="1600" dirty="0">
              <a:latin typeface="Tw Cen MT" panose="020B0602020104020603" pitchFamily="34" charset="0"/>
            </a:endParaRPr>
          </a:p>
        </p:txBody>
      </p:sp>
    </p:spTree>
    <p:extLst>
      <p:ext uri="{BB962C8B-B14F-4D97-AF65-F5344CB8AC3E}">
        <p14:creationId xmlns:p14="http://schemas.microsoft.com/office/powerpoint/2010/main" val="368685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86" y="1178101"/>
            <a:ext cx="1761106" cy="1336716"/>
          </a:xfrm>
          <a:prstGeom prst="rect">
            <a:avLst/>
          </a:prstGeom>
        </p:spPr>
      </p:pic>
      <p:sp>
        <p:nvSpPr>
          <p:cNvPr id="7" name="TextBox 6"/>
          <p:cNvSpPr txBox="1"/>
          <p:nvPr/>
        </p:nvSpPr>
        <p:spPr>
          <a:xfrm>
            <a:off x="346841" y="294290"/>
            <a:ext cx="8304790"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North Scituate </a:t>
            </a:r>
            <a:r>
              <a:rPr lang="en-US" sz="3600" b="1" dirty="0" smtClean="0">
                <a:solidFill>
                  <a:srgbClr val="354E61"/>
                </a:solidFill>
                <a:latin typeface="Tw Cen MT" panose="020B0602020104020603" pitchFamily="34" charset="0"/>
              </a:rPr>
              <a:t>Village Outer Subdistrict</a:t>
            </a:r>
            <a:endParaRPr lang="en-US" sz="3600" b="1" dirty="0">
              <a:solidFill>
                <a:srgbClr val="354E61"/>
              </a:solidFill>
              <a:latin typeface="Tw Cen MT" panose="020B0602020104020603" pitchFamily="34" charset="0"/>
            </a:endParaRPr>
          </a:p>
        </p:txBody>
      </p:sp>
      <p:sp>
        <p:nvSpPr>
          <p:cNvPr id="8" name="Freeform 7"/>
          <p:cNvSpPr/>
          <p:nvPr/>
        </p:nvSpPr>
        <p:spPr>
          <a:xfrm>
            <a:off x="948965" y="1775381"/>
            <a:ext cx="735291" cy="697584"/>
          </a:xfrm>
          <a:custGeom>
            <a:avLst/>
            <a:gdLst>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90746 w 735291"/>
              <a:gd name="connsiteY5" fmla="*/ 119407 h 697584"/>
              <a:gd name="connsiteX6" fmla="*/ 631596 w 735291"/>
              <a:gd name="connsiteY6" fmla="*/ 87984 h 697584"/>
              <a:gd name="connsiteX7" fmla="*/ 637880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56734 w 735291"/>
              <a:gd name="connsiteY11" fmla="*/ 204248 h 697584"/>
              <a:gd name="connsiteX12" fmla="*/ 713295 w 735291"/>
              <a:gd name="connsiteY12" fmla="*/ 430491 h 697584"/>
              <a:gd name="connsiteX13" fmla="*/ 581320 w 735291"/>
              <a:gd name="connsiteY13" fmla="*/ 593889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38812 w 735291"/>
              <a:gd name="connsiteY25" fmla="*/ 336223 h 697584"/>
              <a:gd name="connsiteX26" fmla="*/ 135117 w 735291"/>
              <a:gd name="connsiteY26" fmla="*/ 304800 h 697584"/>
              <a:gd name="connsiteX27" fmla="*/ 166540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90746 w 735291"/>
              <a:gd name="connsiteY5" fmla="*/ 119407 h 697584"/>
              <a:gd name="connsiteX6" fmla="*/ 631596 w 735291"/>
              <a:gd name="connsiteY6" fmla="*/ 87984 h 697584"/>
              <a:gd name="connsiteX7" fmla="*/ 637880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56734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38812 w 735291"/>
              <a:gd name="connsiteY25" fmla="*/ 336223 h 697584"/>
              <a:gd name="connsiteX26" fmla="*/ 135117 w 735291"/>
              <a:gd name="connsiteY26" fmla="*/ 304800 h 697584"/>
              <a:gd name="connsiteX27" fmla="*/ 166540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87603 w 735291"/>
              <a:gd name="connsiteY5" fmla="*/ 103696 h 697584"/>
              <a:gd name="connsiteX6" fmla="*/ 631596 w 735291"/>
              <a:gd name="connsiteY6" fmla="*/ 87984 h 697584"/>
              <a:gd name="connsiteX7" fmla="*/ 637880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56734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38812 w 735291"/>
              <a:gd name="connsiteY25" fmla="*/ 336223 h 697584"/>
              <a:gd name="connsiteX26" fmla="*/ 135117 w 735291"/>
              <a:gd name="connsiteY26" fmla="*/ 304800 h 697584"/>
              <a:gd name="connsiteX27" fmla="*/ 166540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87603 w 735291"/>
              <a:gd name="connsiteY5" fmla="*/ 103696 h 697584"/>
              <a:gd name="connsiteX6" fmla="*/ 631596 w 735291"/>
              <a:gd name="connsiteY6" fmla="*/ 87984 h 697584"/>
              <a:gd name="connsiteX7" fmla="*/ 637880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72446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38812 w 735291"/>
              <a:gd name="connsiteY25" fmla="*/ 336223 h 697584"/>
              <a:gd name="connsiteX26" fmla="*/ 135117 w 735291"/>
              <a:gd name="connsiteY26" fmla="*/ 304800 h 697584"/>
              <a:gd name="connsiteX27" fmla="*/ 166540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87603 w 735291"/>
              <a:gd name="connsiteY5" fmla="*/ 103696 h 697584"/>
              <a:gd name="connsiteX6" fmla="*/ 631596 w 735291"/>
              <a:gd name="connsiteY6" fmla="*/ 87984 h 697584"/>
              <a:gd name="connsiteX7" fmla="*/ 637880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72446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38812 w 735291"/>
              <a:gd name="connsiteY25" fmla="*/ 336223 h 697584"/>
              <a:gd name="connsiteX26" fmla="*/ 135117 w 735291"/>
              <a:gd name="connsiteY26" fmla="*/ 304800 h 697584"/>
              <a:gd name="connsiteX27" fmla="*/ 147687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87603 w 735291"/>
              <a:gd name="connsiteY5" fmla="*/ 103696 h 697584"/>
              <a:gd name="connsiteX6" fmla="*/ 631596 w 735291"/>
              <a:gd name="connsiteY6" fmla="*/ 87984 h 697584"/>
              <a:gd name="connsiteX7" fmla="*/ 637880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72446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45096 w 735291"/>
              <a:gd name="connsiteY25" fmla="*/ 355076 h 697584"/>
              <a:gd name="connsiteX26" fmla="*/ 135117 w 735291"/>
              <a:gd name="connsiteY26" fmla="*/ 304800 h 697584"/>
              <a:gd name="connsiteX27" fmla="*/ 147687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87603 w 735291"/>
              <a:gd name="connsiteY5" fmla="*/ 103696 h 697584"/>
              <a:gd name="connsiteX6" fmla="*/ 631596 w 735291"/>
              <a:gd name="connsiteY6" fmla="*/ 87984 h 697584"/>
              <a:gd name="connsiteX7" fmla="*/ 637880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72446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45096 w 735291"/>
              <a:gd name="connsiteY25" fmla="*/ 355076 h 697584"/>
              <a:gd name="connsiteX26" fmla="*/ 141402 w 735291"/>
              <a:gd name="connsiteY26" fmla="*/ 320511 h 697584"/>
              <a:gd name="connsiteX27" fmla="*/ 147687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87603 w 735291"/>
              <a:gd name="connsiteY5" fmla="*/ 103696 h 697584"/>
              <a:gd name="connsiteX6" fmla="*/ 631596 w 735291"/>
              <a:gd name="connsiteY6" fmla="*/ 87984 h 697584"/>
              <a:gd name="connsiteX7" fmla="*/ 615884 w 735291"/>
              <a:gd name="connsiteY7" fmla="*/ 21996 h 697584"/>
              <a:gd name="connsiteX8" fmla="*/ 697583 w 735291"/>
              <a:gd name="connsiteY8" fmla="*/ 0 h 697584"/>
              <a:gd name="connsiteX9" fmla="*/ 700726 w 735291"/>
              <a:gd name="connsiteY9" fmla="*/ 72273 h 697584"/>
              <a:gd name="connsiteX10" fmla="*/ 735291 w 735291"/>
              <a:gd name="connsiteY10" fmla="*/ 179110 h 697584"/>
              <a:gd name="connsiteX11" fmla="*/ 672446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45096 w 735291"/>
              <a:gd name="connsiteY25" fmla="*/ 355076 h 697584"/>
              <a:gd name="connsiteX26" fmla="*/ 141402 w 735291"/>
              <a:gd name="connsiteY26" fmla="*/ 320511 h 697584"/>
              <a:gd name="connsiteX27" fmla="*/ 147687 w 735291"/>
              <a:gd name="connsiteY27" fmla="*/ 238813 h 697584"/>
              <a:gd name="connsiteX28" fmla="*/ 188536 w 735291"/>
              <a:gd name="connsiteY28" fmla="*/ 191679 h 697584"/>
              <a:gd name="connsiteX0" fmla="*/ 188536 w 735291"/>
              <a:gd name="connsiteY0" fmla="*/ 191679 h 697584"/>
              <a:gd name="connsiteX1" fmla="*/ 235670 w 735291"/>
              <a:gd name="connsiteY1" fmla="*/ 153972 h 697584"/>
              <a:gd name="connsiteX2" fmla="*/ 235670 w 735291"/>
              <a:gd name="connsiteY2" fmla="*/ 153972 h 697584"/>
              <a:gd name="connsiteX3" fmla="*/ 471340 w 735291"/>
              <a:gd name="connsiteY3" fmla="*/ 94268 h 697584"/>
              <a:gd name="connsiteX4" fmla="*/ 490194 w 735291"/>
              <a:gd name="connsiteY4" fmla="*/ 147687 h 697584"/>
              <a:gd name="connsiteX5" fmla="*/ 587603 w 735291"/>
              <a:gd name="connsiteY5" fmla="*/ 103696 h 697584"/>
              <a:gd name="connsiteX6" fmla="*/ 631596 w 735291"/>
              <a:gd name="connsiteY6" fmla="*/ 87984 h 697584"/>
              <a:gd name="connsiteX7" fmla="*/ 615884 w 735291"/>
              <a:gd name="connsiteY7" fmla="*/ 21996 h 697584"/>
              <a:gd name="connsiteX8" fmla="*/ 697583 w 735291"/>
              <a:gd name="connsiteY8" fmla="*/ 0 h 697584"/>
              <a:gd name="connsiteX9" fmla="*/ 713296 w 735291"/>
              <a:gd name="connsiteY9" fmla="*/ 72273 h 697584"/>
              <a:gd name="connsiteX10" fmla="*/ 735291 w 735291"/>
              <a:gd name="connsiteY10" fmla="*/ 179110 h 697584"/>
              <a:gd name="connsiteX11" fmla="*/ 672446 w 735291"/>
              <a:gd name="connsiteY11" fmla="*/ 204248 h 697584"/>
              <a:gd name="connsiteX12" fmla="*/ 713295 w 735291"/>
              <a:gd name="connsiteY12" fmla="*/ 430491 h 697584"/>
              <a:gd name="connsiteX13" fmla="*/ 590747 w 735291"/>
              <a:gd name="connsiteY13" fmla="*/ 603316 h 697584"/>
              <a:gd name="connsiteX14" fmla="*/ 540470 w 735291"/>
              <a:gd name="connsiteY14" fmla="*/ 562466 h 697584"/>
              <a:gd name="connsiteX15" fmla="*/ 521616 w 735291"/>
              <a:gd name="connsiteY15" fmla="*/ 606458 h 697584"/>
              <a:gd name="connsiteX16" fmla="*/ 540470 w 735291"/>
              <a:gd name="connsiteY16" fmla="*/ 641023 h 697584"/>
              <a:gd name="connsiteX17" fmla="*/ 449344 w 735291"/>
              <a:gd name="connsiteY17" fmla="*/ 697584 h 697584"/>
              <a:gd name="connsiteX18" fmla="*/ 358219 w 735291"/>
              <a:gd name="connsiteY18" fmla="*/ 647308 h 697584"/>
              <a:gd name="connsiteX19" fmla="*/ 113122 w 735291"/>
              <a:gd name="connsiteY19" fmla="*/ 615885 h 697584"/>
              <a:gd name="connsiteX20" fmla="*/ 106837 w 735291"/>
              <a:gd name="connsiteY20" fmla="*/ 666161 h 697584"/>
              <a:gd name="connsiteX21" fmla="*/ 62845 w 735291"/>
              <a:gd name="connsiteY21" fmla="*/ 656734 h 697584"/>
              <a:gd name="connsiteX22" fmla="*/ 56561 w 735291"/>
              <a:gd name="connsiteY22" fmla="*/ 628454 h 697584"/>
              <a:gd name="connsiteX23" fmla="*/ 53419 w 735291"/>
              <a:gd name="connsiteY23" fmla="*/ 615885 h 697584"/>
              <a:gd name="connsiteX24" fmla="*/ 0 w 735291"/>
              <a:gd name="connsiteY24" fmla="*/ 389642 h 697584"/>
              <a:gd name="connsiteX25" fmla="*/ 245096 w 735291"/>
              <a:gd name="connsiteY25" fmla="*/ 355076 h 697584"/>
              <a:gd name="connsiteX26" fmla="*/ 141402 w 735291"/>
              <a:gd name="connsiteY26" fmla="*/ 320511 h 697584"/>
              <a:gd name="connsiteX27" fmla="*/ 147687 w 735291"/>
              <a:gd name="connsiteY27" fmla="*/ 238813 h 697584"/>
              <a:gd name="connsiteX28" fmla="*/ 188536 w 735291"/>
              <a:gd name="connsiteY28" fmla="*/ 191679 h 69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5291" h="697584">
                <a:moveTo>
                  <a:pt x="188536" y="191679"/>
                </a:moveTo>
                <a:lnTo>
                  <a:pt x="235670" y="153972"/>
                </a:lnTo>
                <a:lnTo>
                  <a:pt x="235670" y="153972"/>
                </a:lnTo>
                <a:lnTo>
                  <a:pt x="471340" y="94268"/>
                </a:lnTo>
                <a:lnTo>
                  <a:pt x="490194" y="147687"/>
                </a:lnTo>
                <a:lnTo>
                  <a:pt x="587603" y="103696"/>
                </a:lnTo>
                <a:lnTo>
                  <a:pt x="631596" y="87984"/>
                </a:lnTo>
                <a:lnTo>
                  <a:pt x="615884" y="21996"/>
                </a:lnTo>
                <a:lnTo>
                  <a:pt x="697583" y="0"/>
                </a:lnTo>
                <a:lnTo>
                  <a:pt x="713296" y="72273"/>
                </a:lnTo>
                <a:lnTo>
                  <a:pt x="735291" y="179110"/>
                </a:lnTo>
                <a:lnTo>
                  <a:pt x="672446" y="204248"/>
                </a:lnTo>
                <a:lnTo>
                  <a:pt x="713295" y="430491"/>
                </a:lnTo>
                <a:lnTo>
                  <a:pt x="590747" y="603316"/>
                </a:lnTo>
                <a:lnTo>
                  <a:pt x="540470" y="562466"/>
                </a:lnTo>
                <a:lnTo>
                  <a:pt x="521616" y="606458"/>
                </a:lnTo>
                <a:lnTo>
                  <a:pt x="540470" y="641023"/>
                </a:lnTo>
                <a:lnTo>
                  <a:pt x="449344" y="697584"/>
                </a:lnTo>
                <a:lnTo>
                  <a:pt x="358219" y="647308"/>
                </a:lnTo>
                <a:lnTo>
                  <a:pt x="113122" y="615885"/>
                </a:lnTo>
                <a:lnTo>
                  <a:pt x="106837" y="666161"/>
                </a:lnTo>
                <a:lnTo>
                  <a:pt x="62845" y="656734"/>
                </a:lnTo>
                <a:cubicBezTo>
                  <a:pt x="60750" y="647307"/>
                  <a:pt x="58732" y="637863"/>
                  <a:pt x="56561" y="628454"/>
                </a:cubicBezTo>
                <a:cubicBezTo>
                  <a:pt x="55590" y="624246"/>
                  <a:pt x="53419" y="615885"/>
                  <a:pt x="53419" y="615885"/>
                </a:cubicBezTo>
                <a:lnTo>
                  <a:pt x="0" y="389642"/>
                </a:lnTo>
                <a:lnTo>
                  <a:pt x="245096" y="355076"/>
                </a:lnTo>
                <a:lnTo>
                  <a:pt x="141402" y="320511"/>
                </a:lnTo>
                <a:lnTo>
                  <a:pt x="147687" y="238813"/>
                </a:lnTo>
                <a:lnTo>
                  <a:pt x="188536" y="191679"/>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24837" y="1195251"/>
            <a:ext cx="6426794" cy="923330"/>
          </a:xfrm>
          <a:prstGeom prst="rect">
            <a:avLst/>
          </a:prstGeom>
          <a:noFill/>
        </p:spPr>
        <p:txBody>
          <a:bodyPr wrap="square" rtlCol="0">
            <a:spAutoFit/>
          </a:bodyPr>
          <a:lstStyle/>
          <a:p>
            <a:r>
              <a:rPr lang="en-US" dirty="0" smtClean="0">
                <a:latin typeface="Tw Cen MT" panose="020B0602020104020603" pitchFamily="34" charset="0"/>
              </a:rPr>
              <a:t>Similar to the Village Center district but provides additional building types to promote housing, which can add vitality to the district and directly support Village businesses.</a:t>
            </a:r>
            <a:endParaRPr lang="en-US" dirty="0">
              <a:latin typeface="Tw Cen MT" panose="020B0602020104020603" pitchFamily="34" charset="0"/>
            </a:endParaRPr>
          </a:p>
        </p:txBody>
      </p:sp>
      <p:pic>
        <p:nvPicPr>
          <p:cNvPr id="10" name="image16.jpeg"/>
          <p:cNvPicPr/>
          <p:nvPr/>
        </p:nvPicPr>
        <p:blipFill>
          <a:blip r:embed="rId3" cstate="print"/>
          <a:stretch>
            <a:fillRect/>
          </a:stretch>
        </p:blipFill>
        <p:spPr>
          <a:xfrm>
            <a:off x="419386" y="4180211"/>
            <a:ext cx="1691640" cy="996950"/>
          </a:xfrm>
          <a:prstGeom prst="rect">
            <a:avLst/>
          </a:prstGeom>
        </p:spPr>
      </p:pic>
      <p:pic>
        <p:nvPicPr>
          <p:cNvPr id="11" name="image28.jpeg"/>
          <p:cNvPicPr/>
          <p:nvPr/>
        </p:nvPicPr>
        <p:blipFill>
          <a:blip r:embed="rId4" cstate="print"/>
          <a:stretch>
            <a:fillRect/>
          </a:stretch>
        </p:blipFill>
        <p:spPr>
          <a:xfrm>
            <a:off x="2424885" y="4180211"/>
            <a:ext cx="1989892" cy="900748"/>
          </a:xfrm>
          <a:prstGeom prst="rect">
            <a:avLst/>
          </a:prstGeom>
        </p:spPr>
      </p:pic>
      <p:pic>
        <p:nvPicPr>
          <p:cNvPr id="12" name="image29.jpeg"/>
          <p:cNvPicPr/>
          <p:nvPr/>
        </p:nvPicPr>
        <p:blipFill>
          <a:blip r:embed="rId5" cstate="print"/>
          <a:stretch>
            <a:fillRect/>
          </a:stretch>
        </p:blipFill>
        <p:spPr>
          <a:xfrm>
            <a:off x="4728636" y="4180211"/>
            <a:ext cx="1572260" cy="884555"/>
          </a:xfrm>
          <a:prstGeom prst="rect">
            <a:avLst/>
          </a:prstGeom>
        </p:spPr>
      </p:pic>
      <p:pic>
        <p:nvPicPr>
          <p:cNvPr id="16" name="image33.jpeg"/>
          <p:cNvPicPr/>
          <p:nvPr/>
        </p:nvPicPr>
        <p:blipFill>
          <a:blip r:embed="rId6" cstate="print"/>
          <a:stretch>
            <a:fillRect/>
          </a:stretch>
        </p:blipFill>
        <p:spPr>
          <a:xfrm>
            <a:off x="6821166" y="4180211"/>
            <a:ext cx="1585595" cy="1014730"/>
          </a:xfrm>
          <a:prstGeom prst="rect">
            <a:avLst/>
          </a:prstGeom>
        </p:spPr>
      </p:pic>
      <p:pic>
        <p:nvPicPr>
          <p:cNvPr id="17" name="image30.jpeg"/>
          <p:cNvPicPr/>
          <p:nvPr/>
        </p:nvPicPr>
        <p:blipFill>
          <a:blip r:embed="rId7" cstate="print"/>
          <a:stretch>
            <a:fillRect/>
          </a:stretch>
        </p:blipFill>
        <p:spPr>
          <a:xfrm>
            <a:off x="4985561" y="3054242"/>
            <a:ext cx="1380490" cy="1048385"/>
          </a:xfrm>
          <a:prstGeom prst="rect">
            <a:avLst/>
          </a:prstGeom>
        </p:spPr>
      </p:pic>
      <p:pic>
        <p:nvPicPr>
          <p:cNvPr id="18" name="image31.jpeg"/>
          <p:cNvPicPr/>
          <p:nvPr/>
        </p:nvPicPr>
        <p:blipFill>
          <a:blip r:embed="rId8" cstate="print"/>
          <a:stretch>
            <a:fillRect/>
          </a:stretch>
        </p:blipFill>
        <p:spPr>
          <a:xfrm>
            <a:off x="324974" y="3054242"/>
            <a:ext cx="1415415" cy="948690"/>
          </a:xfrm>
          <a:prstGeom prst="rect">
            <a:avLst/>
          </a:prstGeom>
        </p:spPr>
      </p:pic>
      <p:pic>
        <p:nvPicPr>
          <p:cNvPr id="19" name="image32.jpeg"/>
          <p:cNvPicPr/>
          <p:nvPr/>
        </p:nvPicPr>
        <p:blipFill>
          <a:blip r:embed="rId9" cstate="print"/>
          <a:stretch>
            <a:fillRect/>
          </a:stretch>
        </p:blipFill>
        <p:spPr>
          <a:xfrm>
            <a:off x="2677175" y="3054242"/>
            <a:ext cx="1371600" cy="1072515"/>
          </a:xfrm>
          <a:prstGeom prst="rect">
            <a:avLst/>
          </a:prstGeom>
        </p:spPr>
      </p:pic>
      <p:sp>
        <p:nvSpPr>
          <p:cNvPr id="20" name="TextBox 19"/>
          <p:cNvSpPr txBox="1"/>
          <p:nvPr/>
        </p:nvSpPr>
        <p:spPr>
          <a:xfrm>
            <a:off x="266789" y="2647867"/>
            <a:ext cx="6426794" cy="369332"/>
          </a:xfrm>
          <a:prstGeom prst="rect">
            <a:avLst/>
          </a:prstGeom>
          <a:noFill/>
        </p:spPr>
        <p:txBody>
          <a:bodyPr wrap="square" rtlCol="0">
            <a:spAutoFit/>
          </a:bodyPr>
          <a:lstStyle/>
          <a:p>
            <a:r>
              <a:rPr lang="en-US" b="1" dirty="0" smtClean="0">
                <a:latin typeface="Tw Cen MT" panose="020B0602020104020603" pitchFamily="34" charset="0"/>
              </a:rPr>
              <a:t>Allowable building types</a:t>
            </a:r>
            <a:endParaRPr lang="en-US" b="1" dirty="0">
              <a:latin typeface="Tw Cen MT" panose="020B0602020104020603" pitchFamily="34" charset="0"/>
            </a:endParaRPr>
          </a:p>
        </p:txBody>
      </p:sp>
      <p:sp>
        <p:nvSpPr>
          <p:cNvPr id="21" name="TextBox 20"/>
          <p:cNvSpPr txBox="1"/>
          <p:nvPr/>
        </p:nvSpPr>
        <p:spPr>
          <a:xfrm>
            <a:off x="266789" y="5223509"/>
            <a:ext cx="2023738" cy="1323439"/>
          </a:xfrm>
          <a:prstGeom prst="rect">
            <a:avLst/>
          </a:prstGeom>
          <a:noFill/>
        </p:spPr>
        <p:txBody>
          <a:bodyPr wrap="square" rtlCol="0">
            <a:spAutoFit/>
          </a:bodyPr>
          <a:lstStyle/>
          <a:p>
            <a:r>
              <a:rPr lang="en-US" sz="1600" b="1" dirty="0" smtClean="0">
                <a:latin typeface="Tw Cen MT" panose="020B0602020104020603" pitchFamily="34" charset="0"/>
              </a:rPr>
              <a:t>Cottage Cluster</a:t>
            </a:r>
          </a:p>
          <a:p>
            <a:r>
              <a:rPr lang="en-US" sz="1600" dirty="0" smtClean="0">
                <a:latin typeface="Tw Cen MT" panose="020B0602020104020603" pitchFamily="34" charset="0"/>
              </a:rPr>
              <a:t>Small homes sited close together, typically around shard open space</a:t>
            </a:r>
            <a:endParaRPr lang="en-US" sz="1600" dirty="0">
              <a:latin typeface="Tw Cen MT" panose="020B0602020104020603" pitchFamily="34" charset="0"/>
            </a:endParaRPr>
          </a:p>
        </p:txBody>
      </p:sp>
      <p:sp>
        <p:nvSpPr>
          <p:cNvPr id="22" name="TextBox 21"/>
          <p:cNvSpPr txBox="1"/>
          <p:nvPr/>
        </p:nvSpPr>
        <p:spPr>
          <a:xfrm>
            <a:off x="2475838" y="5223509"/>
            <a:ext cx="2180374" cy="830997"/>
          </a:xfrm>
          <a:prstGeom prst="rect">
            <a:avLst/>
          </a:prstGeom>
          <a:noFill/>
        </p:spPr>
        <p:txBody>
          <a:bodyPr wrap="square" rtlCol="0">
            <a:spAutoFit/>
          </a:bodyPr>
          <a:lstStyle/>
          <a:p>
            <a:r>
              <a:rPr lang="en-US" sz="1600" b="1" dirty="0" smtClean="0">
                <a:latin typeface="Tw Cen MT" panose="020B0602020104020603" pitchFamily="34" charset="0"/>
              </a:rPr>
              <a:t>Single Family Attached </a:t>
            </a:r>
            <a:r>
              <a:rPr lang="en-US" sz="1600" dirty="0" smtClean="0">
                <a:latin typeface="Tw Cen MT" panose="020B0602020104020603" pitchFamily="34" charset="0"/>
              </a:rPr>
              <a:t>Townhomes and </a:t>
            </a:r>
            <a:r>
              <a:rPr lang="en-US" sz="1600" dirty="0" err="1" smtClean="0">
                <a:latin typeface="Tw Cen MT" panose="020B0602020104020603" pitchFamily="34" charset="0"/>
              </a:rPr>
              <a:t>rowhouses</a:t>
            </a:r>
            <a:endParaRPr lang="en-US" sz="1600" dirty="0">
              <a:latin typeface="Tw Cen MT" panose="020B0602020104020603" pitchFamily="34" charset="0"/>
            </a:endParaRPr>
          </a:p>
        </p:txBody>
      </p:sp>
      <p:sp>
        <p:nvSpPr>
          <p:cNvPr id="23" name="TextBox 22"/>
          <p:cNvSpPr txBox="1"/>
          <p:nvPr/>
        </p:nvSpPr>
        <p:spPr>
          <a:xfrm>
            <a:off x="4716932" y="5223509"/>
            <a:ext cx="2180374" cy="1077218"/>
          </a:xfrm>
          <a:prstGeom prst="rect">
            <a:avLst/>
          </a:prstGeom>
          <a:noFill/>
        </p:spPr>
        <p:txBody>
          <a:bodyPr wrap="square" rtlCol="0">
            <a:spAutoFit/>
          </a:bodyPr>
          <a:lstStyle/>
          <a:p>
            <a:r>
              <a:rPr lang="en-US" sz="1600" b="1" dirty="0" smtClean="0">
                <a:latin typeface="Tw Cen MT" panose="020B0602020104020603" pitchFamily="34" charset="0"/>
              </a:rPr>
              <a:t>Multi-Family</a:t>
            </a:r>
          </a:p>
          <a:p>
            <a:r>
              <a:rPr lang="en-US" sz="1600" dirty="0" smtClean="0">
                <a:latin typeface="Tw Cen MT" panose="020B0602020104020603" pitchFamily="34" charset="0"/>
              </a:rPr>
              <a:t>Multiple residences in a building.  Requires a special permit</a:t>
            </a:r>
            <a:endParaRPr lang="en-US" sz="1600" dirty="0">
              <a:latin typeface="Tw Cen MT" panose="020B0602020104020603" pitchFamily="34" charset="0"/>
            </a:endParaRPr>
          </a:p>
        </p:txBody>
      </p:sp>
      <p:sp>
        <p:nvSpPr>
          <p:cNvPr id="24" name="TextBox 23"/>
          <p:cNvSpPr txBox="1"/>
          <p:nvPr/>
        </p:nvSpPr>
        <p:spPr>
          <a:xfrm>
            <a:off x="6821166" y="5223509"/>
            <a:ext cx="2180374" cy="1569660"/>
          </a:xfrm>
          <a:prstGeom prst="rect">
            <a:avLst/>
          </a:prstGeom>
          <a:noFill/>
        </p:spPr>
        <p:txBody>
          <a:bodyPr wrap="square" rtlCol="0">
            <a:spAutoFit/>
          </a:bodyPr>
          <a:lstStyle/>
          <a:p>
            <a:r>
              <a:rPr lang="en-US" sz="1600" b="1" dirty="0" smtClean="0">
                <a:latin typeface="Tw Cen MT" panose="020B0602020104020603" pitchFamily="34" charset="0"/>
              </a:rPr>
              <a:t>Gas Backwards</a:t>
            </a:r>
            <a:endParaRPr lang="en-US" sz="1600" dirty="0" smtClean="0">
              <a:latin typeface="Tw Cen MT" panose="020B0602020104020603" pitchFamily="34" charset="0"/>
            </a:endParaRPr>
          </a:p>
          <a:p>
            <a:r>
              <a:rPr lang="en-US" sz="1600" dirty="0" smtClean="0">
                <a:latin typeface="Tw Cen MT" panose="020B0602020104020603" pitchFamily="34" charset="0"/>
              </a:rPr>
              <a:t>A gas station with a site design more appropriate for a village, with pumps behind the building</a:t>
            </a:r>
          </a:p>
        </p:txBody>
      </p:sp>
    </p:spTree>
    <p:extLst>
      <p:ext uri="{BB962C8B-B14F-4D97-AF65-F5344CB8AC3E}">
        <p14:creationId xmlns:p14="http://schemas.microsoft.com/office/powerpoint/2010/main" val="404721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455" y="70310"/>
            <a:ext cx="8391402"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Questions + Comments</a:t>
            </a:r>
            <a:endParaRPr lang="en-US" sz="2000" b="1" dirty="0">
              <a:solidFill>
                <a:srgbClr val="354E61"/>
              </a:solidFill>
              <a:latin typeface="Tw Cen MT" panose="020B06020201040206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103" y="5779771"/>
            <a:ext cx="1693147" cy="934497"/>
          </a:xfrm>
          <a:prstGeom prst="rect">
            <a:avLst/>
          </a:prstGeom>
        </p:spPr>
      </p:pic>
      <p:sp>
        <p:nvSpPr>
          <p:cNvPr id="7" name="TextBox 6"/>
          <p:cNvSpPr txBox="1"/>
          <p:nvPr/>
        </p:nvSpPr>
        <p:spPr>
          <a:xfrm>
            <a:off x="642796" y="1475715"/>
            <a:ext cx="6091379" cy="3323987"/>
          </a:xfrm>
          <a:prstGeom prst="rect">
            <a:avLst/>
          </a:prstGeom>
          <a:noFill/>
        </p:spPr>
        <p:txBody>
          <a:bodyPr wrap="square" rtlCol="0">
            <a:spAutoFit/>
          </a:bodyPr>
          <a:lstStyle/>
          <a:p>
            <a:r>
              <a:rPr lang="en-US" sz="2400" b="1" dirty="0" smtClean="0">
                <a:solidFill>
                  <a:schemeClr val="bg1">
                    <a:lumMod val="50000"/>
                  </a:schemeClr>
                </a:solidFill>
                <a:latin typeface="Tw Cen MT" panose="020B0602020104020603" pitchFamily="34" charset="0"/>
              </a:rPr>
              <a:t>CONTACTS:</a:t>
            </a:r>
          </a:p>
          <a:p>
            <a:endParaRPr lang="en-US" sz="2400" b="1" dirty="0" smtClean="0">
              <a:latin typeface="Tw Cen MT" panose="020B0602020104020603" pitchFamily="34" charset="0"/>
            </a:endParaRPr>
          </a:p>
          <a:p>
            <a:r>
              <a:rPr lang="en-US" b="1" dirty="0" smtClean="0">
                <a:latin typeface="Tw Cen MT" panose="020B0602020104020603" pitchFamily="34" charset="0"/>
              </a:rPr>
              <a:t>Chris Kuschel, AICP</a:t>
            </a:r>
          </a:p>
          <a:p>
            <a:r>
              <a:rPr lang="en-US" dirty="0" smtClean="0">
                <a:latin typeface="Tw Cen MT" panose="020B0602020104020603" pitchFamily="34" charset="0"/>
              </a:rPr>
              <a:t>Senior Regional Planner</a:t>
            </a:r>
          </a:p>
          <a:p>
            <a:r>
              <a:rPr lang="en-US" dirty="0" smtClean="0">
                <a:latin typeface="Tw Cen MT" panose="020B0602020104020603" pitchFamily="34" charset="0"/>
                <a:hlinkClick r:id="rId3"/>
              </a:rPr>
              <a:t>ckuschel@mapc.org</a:t>
            </a:r>
            <a:endParaRPr lang="en-US" dirty="0" smtClean="0">
              <a:latin typeface="Tw Cen MT" panose="020B0602020104020603" pitchFamily="34" charset="0"/>
            </a:endParaRPr>
          </a:p>
          <a:p>
            <a:r>
              <a:rPr lang="en-US" dirty="0" smtClean="0">
                <a:latin typeface="Tw Cen MT" panose="020B0602020104020603" pitchFamily="34" charset="0"/>
              </a:rPr>
              <a:t>617 933-0731</a:t>
            </a:r>
          </a:p>
          <a:p>
            <a:endParaRPr lang="en-US" dirty="0">
              <a:latin typeface="Tw Cen MT" panose="020B0602020104020603" pitchFamily="34" charset="0"/>
            </a:endParaRPr>
          </a:p>
          <a:p>
            <a:r>
              <a:rPr lang="en-US" b="1" dirty="0" smtClean="0">
                <a:latin typeface="Tw Cen MT" panose="020B0602020104020603" pitchFamily="34" charset="0"/>
              </a:rPr>
              <a:t>Brad Washburn</a:t>
            </a:r>
          </a:p>
          <a:p>
            <a:r>
              <a:rPr lang="en-US" dirty="0" smtClean="0">
                <a:latin typeface="Tw Cen MT" panose="020B0602020104020603" pitchFamily="34" charset="0"/>
              </a:rPr>
              <a:t>Director of Planning &amp; Development, Scituate</a:t>
            </a:r>
          </a:p>
          <a:p>
            <a:r>
              <a:rPr lang="en-US" dirty="0" smtClean="0">
                <a:latin typeface="Tw Cen MT" panose="020B0602020104020603" pitchFamily="34" charset="0"/>
                <a:hlinkClick r:id="rId4"/>
              </a:rPr>
              <a:t>bwashburn@scituatema.gov</a:t>
            </a:r>
            <a:r>
              <a:rPr lang="en-US" dirty="0" smtClean="0">
                <a:latin typeface="Tw Cen MT" panose="020B0602020104020603" pitchFamily="34" charset="0"/>
              </a:rPr>
              <a:t> </a:t>
            </a:r>
          </a:p>
          <a:p>
            <a:r>
              <a:rPr lang="en-US" dirty="0" smtClean="0">
                <a:latin typeface="Tw Cen MT" panose="020B0602020104020603" pitchFamily="34" charset="0"/>
              </a:rPr>
              <a:t>781 545-8868</a:t>
            </a:r>
            <a:endParaRPr lang="en-US" dirty="0">
              <a:latin typeface="Tw Cen MT" panose="020B0602020104020603"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754" y="5749774"/>
            <a:ext cx="1035610" cy="964494"/>
          </a:xfrm>
          <a:prstGeom prst="rect">
            <a:avLst/>
          </a:prstGeom>
        </p:spPr>
      </p:pic>
    </p:spTree>
    <p:extLst>
      <p:ext uri="{BB962C8B-B14F-4D97-AF65-F5344CB8AC3E}">
        <p14:creationId xmlns:p14="http://schemas.microsoft.com/office/powerpoint/2010/main" val="13352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41" y="294290"/>
            <a:ext cx="7493876"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Project Overview</a:t>
            </a:r>
            <a:endParaRPr lang="en-US" sz="3600" b="1" dirty="0">
              <a:solidFill>
                <a:srgbClr val="354E61"/>
              </a:solidFill>
              <a:latin typeface="Tw Cen MT" panose="020B0602020104020603" pitchFamily="34" charset="0"/>
            </a:endParaRPr>
          </a:p>
        </p:txBody>
      </p:sp>
      <p:sp>
        <p:nvSpPr>
          <p:cNvPr id="6" name="TextBox 5"/>
          <p:cNvSpPr txBox="1"/>
          <p:nvPr/>
        </p:nvSpPr>
        <p:spPr>
          <a:xfrm>
            <a:off x="1334812" y="1408387"/>
            <a:ext cx="6169573" cy="584775"/>
          </a:xfrm>
          <a:prstGeom prst="rect">
            <a:avLst/>
          </a:prstGeom>
          <a:noFill/>
        </p:spPr>
        <p:txBody>
          <a:bodyPr wrap="square" rtlCol="0">
            <a:spAutoFit/>
          </a:bodyPr>
          <a:lstStyle/>
          <a:p>
            <a:r>
              <a:rPr lang="en-US" sz="3200" dirty="0" smtClean="0">
                <a:solidFill>
                  <a:schemeClr val="bg1">
                    <a:lumMod val="50000"/>
                  </a:schemeClr>
                </a:solidFill>
                <a:latin typeface="Tw Cen MT" panose="020B0602020104020603" pitchFamily="34" charset="0"/>
              </a:rPr>
              <a:t>Review North Scituate Vision Plan</a:t>
            </a:r>
            <a:endParaRPr lang="en-US" sz="3200" dirty="0">
              <a:solidFill>
                <a:schemeClr val="bg1">
                  <a:lumMod val="50000"/>
                </a:schemeClr>
              </a:solidFill>
              <a:latin typeface="Tw Cen MT" panose="020B0602020104020603" pitchFamily="34" charset="0"/>
            </a:endParaRPr>
          </a:p>
        </p:txBody>
      </p:sp>
      <p:sp>
        <p:nvSpPr>
          <p:cNvPr id="7" name="TextBox 6"/>
          <p:cNvSpPr txBox="1"/>
          <p:nvPr/>
        </p:nvSpPr>
        <p:spPr>
          <a:xfrm>
            <a:off x="1334813" y="2872759"/>
            <a:ext cx="4046484" cy="584775"/>
          </a:xfrm>
          <a:prstGeom prst="rect">
            <a:avLst/>
          </a:prstGeom>
          <a:noFill/>
        </p:spPr>
        <p:txBody>
          <a:bodyPr wrap="square" rtlCol="0">
            <a:spAutoFit/>
          </a:bodyPr>
          <a:lstStyle/>
          <a:p>
            <a:r>
              <a:rPr lang="en-US" sz="3200" dirty="0" smtClean="0">
                <a:solidFill>
                  <a:schemeClr val="bg1">
                    <a:lumMod val="50000"/>
                  </a:schemeClr>
                </a:solidFill>
                <a:latin typeface="Tw Cen MT" panose="020B0602020104020603" pitchFamily="34" charset="0"/>
              </a:rPr>
              <a:t>Draft zoning</a:t>
            </a:r>
            <a:endParaRPr lang="en-US" sz="3200" dirty="0">
              <a:solidFill>
                <a:schemeClr val="bg1">
                  <a:lumMod val="50000"/>
                </a:schemeClr>
              </a:solidFill>
              <a:latin typeface="Tw Cen MT" panose="020B0602020104020603" pitchFamily="34" charset="0"/>
            </a:endParaRPr>
          </a:p>
        </p:txBody>
      </p:sp>
      <p:sp>
        <p:nvSpPr>
          <p:cNvPr id="8" name="TextBox 7"/>
          <p:cNvSpPr txBox="1"/>
          <p:nvPr/>
        </p:nvSpPr>
        <p:spPr>
          <a:xfrm>
            <a:off x="1334813" y="4337131"/>
            <a:ext cx="4046484" cy="584775"/>
          </a:xfrm>
          <a:prstGeom prst="rect">
            <a:avLst/>
          </a:prstGeom>
          <a:noFill/>
        </p:spPr>
        <p:txBody>
          <a:bodyPr wrap="square" rtlCol="0">
            <a:spAutoFit/>
          </a:bodyPr>
          <a:lstStyle/>
          <a:p>
            <a:r>
              <a:rPr lang="en-US" sz="3200" dirty="0" smtClean="0">
                <a:solidFill>
                  <a:schemeClr val="bg1">
                    <a:lumMod val="50000"/>
                  </a:schemeClr>
                </a:solidFill>
                <a:latin typeface="Tw Cen MT" panose="020B0602020104020603" pitchFamily="34" charset="0"/>
              </a:rPr>
              <a:t>Public feedback</a:t>
            </a:r>
            <a:endParaRPr lang="en-US" sz="3200" dirty="0">
              <a:solidFill>
                <a:schemeClr val="bg1">
                  <a:lumMod val="50000"/>
                </a:schemeClr>
              </a:solidFill>
              <a:latin typeface="Tw Cen MT" panose="020B0602020104020603" pitchFamily="34" charset="0"/>
            </a:endParaRPr>
          </a:p>
        </p:txBody>
      </p:sp>
      <p:sp>
        <p:nvSpPr>
          <p:cNvPr id="10" name="TextBox 9"/>
          <p:cNvSpPr txBox="1"/>
          <p:nvPr/>
        </p:nvSpPr>
        <p:spPr>
          <a:xfrm>
            <a:off x="1334813" y="5801503"/>
            <a:ext cx="4046484" cy="584775"/>
          </a:xfrm>
          <a:prstGeom prst="rect">
            <a:avLst/>
          </a:prstGeom>
          <a:noFill/>
        </p:spPr>
        <p:txBody>
          <a:bodyPr wrap="square" rtlCol="0">
            <a:spAutoFit/>
          </a:bodyPr>
          <a:lstStyle/>
          <a:p>
            <a:r>
              <a:rPr lang="en-US" sz="3200" dirty="0" smtClean="0">
                <a:solidFill>
                  <a:schemeClr val="bg1">
                    <a:lumMod val="50000"/>
                  </a:schemeClr>
                </a:solidFill>
                <a:latin typeface="Tw Cen MT" panose="020B0602020104020603" pitchFamily="34" charset="0"/>
              </a:rPr>
              <a:t>Town Meeting</a:t>
            </a:r>
            <a:endParaRPr lang="en-US" sz="3200" dirty="0">
              <a:solidFill>
                <a:schemeClr val="bg1">
                  <a:lumMod val="50000"/>
                </a:schemeClr>
              </a:solidFill>
              <a:latin typeface="Tw Cen MT" panose="020B0602020104020603" pitchFamily="34" charset="0"/>
            </a:endParaRPr>
          </a:p>
        </p:txBody>
      </p:sp>
      <p:cxnSp>
        <p:nvCxnSpPr>
          <p:cNvPr id="14" name="Straight Arrow Connector 13"/>
          <p:cNvCxnSpPr/>
          <p:nvPr/>
        </p:nvCxnSpPr>
        <p:spPr>
          <a:xfrm>
            <a:off x="1891862" y="4921906"/>
            <a:ext cx="0" cy="879597"/>
          </a:xfrm>
          <a:prstGeom prst="straightConnector1">
            <a:avLst/>
          </a:prstGeom>
          <a:ln w="47625">
            <a:solidFill>
              <a:srgbClr val="66A7B4"/>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056993" y="3226676"/>
            <a:ext cx="725214" cy="1397506"/>
          </a:xfrm>
          <a:custGeom>
            <a:avLst/>
            <a:gdLst>
              <a:gd name="connsiteX0" fmla="*/ 63062 w 609600"/>
              <a:gd name="connsiteY0" fmla="*/ 1166648 h 1166648"/>
              <a:gd name="connsiteX1" fmla="*/ 609600 w 609600"/>
              <a:gd name="connsiteY1" fmla="*/ 1166648 h 1166648"/>
              <a:gd name="connsiteX2" fmla="*/ 609600 w 609600"/>
              <a:gd name="connsiteY2" fmla="*/ 10511 h 1166648"/>
              <a:gd name="connsiteX3" fmla="*/ 0 w 609600"/>
              <a:gd name="connsiteY3" fmla="*/ 10511 h 1166648"/>
              <a:gd name="connsiteX4" fmla="*/ 0 w 609600"/>
              <a:gd name="connsiteY4" fmla="*/ 0 h 1166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1166648">
                <a:moveTo>
                  <a:pt x="63062" y="1166648"/>
                </a:moveTo>
                <a:lnTo>
                  <a:pt x="609600" y="1166648"/>
                </a:lnTo>
                <a:lnTo>
                  <a:pt x="609600" y="10511"/>
                </a:lnTo>
                <a:lnTo>
                  <a:pt x="0" y="10511"/>
                </a:lnTo>
                <a:lnTo>
                  <a:pt x="0" y="0"/>
                </a:lnTo>
              </a:path>
            </a:pathLst>
          </a:custGeom>
          <a:ln w="47625">
            <a:solidFill>
              <a:srgbClr val="66A7B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1498" y="1334583"/>
            <a:ext cx="923109" cy="923109"/>
          </a:xfrm>
          <a:prstGeom prst="rect">
            <a:avLst/>
          </a:prstGeom>
        </p:spPr>
      </p:pic>
      <p:pic>
        <p:nvPicPr>
          <p:cNvPr id="18" name="Picture 1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71" y="2574848"/>
            <a:ext cx="1253359" cy="1253359"/>
          </a:xfrm>
          <a:prstGeom prst="rect">
            <a:avLst/>
          </a:prstGeom>
        </p:spPr>
      </p:pic>
      <p:pic>
        <p:nvPicPr>
          <p:cNvPr id="20" name="Picture 19"/>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9596" y="4168968"/>
            <a:ext cx="973183" cy="973183"/>
          </a:xfrm>
          <a:prstGeom prst="rect">
            <a:avLst/>
          </a:prstGeom>
        </p:spPr>
      </p:pic>
      <p:cxnSp>
        <p:nvCxnSpPr>
          <p:cNvPr id="22" name="Straight Arrow Connector 21"/>
          <p:cNvCxnSpPr/>
          <p:nvPr/>
        </p:nvCxnSpPr>
        <p:spPr>
          <a:xfrm>
            <a:off x="1891862" y="3484179"/>
            <a:ext cx="0" cy="879597"/>
          </a:xfrm>
          <a:prstGeom prst="straightConnector1">
            <a:avLst/>
          </a:prstGeom>
          <a:ln w="47625">
            <a:solidFill>
              <a:srgbClr val="66A7B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91862" y="1993162"/>
            <a:ext cx="0" cy="879597"/>
          </a:xfrm>
          <a:prstGeom prst="straightConnector1">
            <a:avLst/>
          </a:prstGeom>
          <a:ln w="47625">
            <a:solidFill>
              <a:srgbClr val="66A7B4"/>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228" y="5361704"/>
            <a:ext cx="1235647" cy="1235647"/>
          </a:xfrm>
          <a:prstGeom prst="rect">
            <a:avLst/>
          </a:prstGeom>
        </p:spPr>
      </p:pic>
    </p:spTree>
    <p:extLst>
      <p:ext uri="{BB962C8B-B14F-4D97-AF65-F5344CB8AC3E}">
        <p14:creationId xmlns:p14="http://schemas.microsoft.com/office/powerpoint/2010/main" val="382453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41" y="294290"/>
            <a:ext cx="7493876"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Study Area</a:t>
            </a:r>
            <a:endParaRPr lang="en-US" sz="3600" b="1" dirty="0">
              <a:solidFill>
                <a:srgbClr val="354E61"/>
              </a:solidFill>
              <a:latin typeface="Tw Cen MT" panose="020B06020201040206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16" y="1041574"/>
            <a:ext cx="9435716" cy="4623501"/>
          </a:xfrm>
          <a:prstGeom prst="rect">
            <a:avLst/>
          </a:prstGeom>
        </p:spPr>
      </p:pic>
      <p:sp>
        <p:nvSpPr>
          <p:cNvPr id="6" name="TextBox 5"/>
          <p:cNvSpPr txBox="1"/>
          <p:nvPr/>
        </p:nvSpPr>
        <p:spPr>
          <a:xfrm rot="2572648">
            <a:off x="1240221" y="2442525"/>
            <a:ext cx="2827283" cy="276999"/>
          </a:xfrm>
          <a:prstGeom prst="rect">
            <a:avLst/>
          </a:prstGeom>
          <a:noFill/>
        </p:spPr>
        <p:txBody>
          <a:bodyPr wrap="square" rtlCol="0">
            <a:spAutoFit/>
          </a:bodyPr>
          <a:lstStyle/>
          <a:p>
            <a:r>
              <a:rPr lang="en-US" sz="1200" b="1" dirty="0" smtClean="0">
                <a:latin typeface="Tw Cen MT" panose="020B0602020104020603" pitchFamily="34" charset="0"/>
              </a:rPr>
              <a:t>COUNTRY WAY</a:t>
            </a:r>
            <a:endParaRPr lang="en-US" sz="1200" b="1" dirty="0">
              <a:latin typeface="Tw Cen MT" panose="020B0602020104020603" pitchFamily="34" charset="0"/>
            </a:endParaRPr>
          </a:p>
        </p:txBody>
      </p:sp>
      <p:sp>
        <p:nvSpPr>
          <p:cNvPr id="7" name="TextBox 6"/>
          <p:cNvSpPr txBox="1"/>
          <p:nvPr/>
        </p:nvSpPr>
        <p:spPr>
          <a:xfrm rot="19946891">
            <a:off x="3389212" y="3606860"/>
            <a:ext cx="2827283" cy="276999"/>
          </a:xfrm>
          <a:prstGeom prst="rect">
            <a:avLst/>
          </a:prstGeom>
          <a:noFill/>
        </p:spPr>
        <p:txBody>
          <a:bodyPr wrap="square" rtlCol="0">
            <a:spAutoFit/>
          </a:bodyPr>
          <a:lstStyle/>
          <a:p>
            <a:r>
              <a:rPr lang="en-US" sz="1200" b="1" dirty="0" smtClean="0">
                <a:latin typeface="Tw Cen MT" panose="020B0602020104020603" pitchFamily="34" charset="0"/>
              </a:rPr>
              <a:t>HENRY TURNER BAILEY RD</a:t>
            </a:r>
            <a:endParaRPr lang="en-US" sz="1200" b="1" dirty="0">
              <a:latin typeface="Tw Cen MT" panose="020B0602020104020603" pitchFamily="34" charset="0"/>
            </a:endParaRPr>
          </a:p>
        </p:txBody>
      </p:sp>
      <p:sp>
        <p:nvSpPr>
          <p:cNvPr id="8" name="TextBox 7"/>
          <p:cNvSpPr txBox="1"/>
          <p:nvPr/>
        </p:nvSpPr>
        <p:spPr>
          <a:xfrm rot="19487008">
            <a:off x="6477650" y="1883614"/>
            <a:ext cx="1545984" cy="276999"/>
          </a:xfrm>
          <a:prstGeom prst="rect">
            <a:avLst/>
          </a:prstGeom>
          <a:noFill/>
        </p:spPr>
        <p:txBody>
          <a:bodyPr wrap="square" rtlCol="0">
            <a:spAutoFit/>
          </a:bodyPr>
          <a:lstStyle/>
          <a:p>
            <a:r>
              <a:rPr lang="en-US" sz="1200" b="1" dirty="0" smtClean="0">
                <a:latin typeface="Tw Cen MT" panose="020B0602020104020603" pitchFamily="34" charset="0"/>
              </a:rPr>
              <a:t>GANNETT RD</a:t>
            </a:r>
            <a:endParaRPr lang="en-US" sz="1200" b="1" dirty="0">
              <a:latin typeface="Tw Cen MT" panose="020B0602020104020603" pitchFamily="34" charset="0"/>
            </a:endParaRPr>
          </a:p>
        </p:txBody>
      </p:sp>
      <p:sp>
        <p:nvSpPr>
          <p:cNvPr id="9" name="Oval 8"/>
          <p:cNvSpPr/>
          <p:nvPr/>
        </p:nvSpPr>
        <p:spPr>
          <a:xfrm>
            <a:off x="2924559" y="3050086"/>
            <a:ext cx="260075" cy="26007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18587" y="3014770"/>
            <a:ext cx="672018"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57592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41" y="294290"/>
            <a:ext cx="7493876"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Study Area</a:t>
            </a:r>
            <a:endParaRPr lang="en-US" sz="3600" b="1" dirty="0">
              <a:solidFill>
                <a:srgbClr val="354E61"/>
              </a:solidFill>
              <a:latin typeface="Tw Cen MT" panose="020B06020201040206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16" y="1041574"/>
            <a:ext cx="9435716" cy="4623500"/>
          </a:xfrm>
          <a:prstGeom prst="rect">
            <a:avLst/>
          </a:prstGeom>
        </p:spPr>
      </p:pic>
      <p:sp>
        <p:nvSpPr>
          <p:cNvPr id="6" name="TextBox 5"/>
          <p:cNvSpPr txBox="1"/>
          <p:nvPr/>
        </p:nvSpPr>
        <p:spPr>
          <a:xfrm rot="2572648">
            <a:off x="1240221" y="2442525"/>
            <a:ext cx="2827283" cy="276999"/>
          </a:xfrm>
          <a:prstGeom prst="rect">
            <a:avLst/>
          </a:prstGeom>
          <a:noFill/>
        </p:spPr>
        <p:txBody>
          <a:bodyPr wrap="square" rtlCol="0">
            <a:spAutoFit/>
          </a:bodyPr>
          <a:lstStyle/>
          <a:p>
            <a:r>
              <a:rPr lang="en-US" sz="1200" b="1" dirty="0" smtClean="0">
                <a:latin typeface="Tw Cen MT" panose="020B0602020104020603" pitchFamily="34" charset="0"/>
              </a:rPr>
              <a:t>COUNTRY WAY</a:t>
            </a:r>
            <a:endParaRPr lang="en-US" sz="1200" b="1" dirty="0">
              <a:latin typeface="Tw Cen MT" panose="020B0602020104020603" pitchFamily="34" charset="0"/>
            </a:endParaRPr>
          </a:p>
        </p:txBody>
      </p:sp>
      <p:sp>
        <p:nvSpPr>
          <p:cNvPr id="7" name="TextBox 6"/>
          <p:cNvSpPr txBox="1"/>
          <p:nvPr/>
        </p:nvSpPr>
        <p:spPr>
          <a:xfrm rot="19946891">
            <a:off x="3389212" y="3606860"/>
            <a:ext cx="2827283" cy="276999"/>
          </a:xfrm>
          <a:prstGeom prst="rect">
            <a:avLst/>
          </a:prstGeom>
          <a:noFill/>
        </p:spPr>
        <p:txBody>
          <a:bodyPr wrap="square" rtlCol="0">
            <a:spAutoFit/>
          </a:bodyPr>
          <a:lstStyle/>
          <a:p>
            <a:r>
              <a:rPr lang="en-US" sz="1200" b="1" dirty="0" smtClean="0">
                <a:latin typeface="Tw Cen MT" panose="020B0602020104020603" pitchFamily="34" charset="0"/>
              </a:rPr>
              <a:t>HENRY TURNER BAILEY RD</a:t>
            </a:r>
            <a:endParaRPr lang="en-US" sz="1200" b="1" dirty="0">
              <a:latin typeface="Tw Cen MT" panose="020B0602020104020603" pitchFamily="34" charset="0"/>
            </a:endParaRPr>
          </a:p>
        </p:txBody>
      </p:sp>
      <p:sp>
        <p:nvSpPr>
          <p:cNvPr id="8" name="TextBox 7"/>
          <p:cNvSpPr txBox="1"/>
          <p:nvPr/>
        </p:nvSpPr>
        <p:spPr>
          <a:xfrm rot="19487008">
            <a:off x="6477650" y="1883614"/>
            <a:ext cx="1545984" cy="276999"/>
          </a:xfrm>
          <a:prstGeom prst="rect">
            <a:avLst/>
          </a:prstGeom>
          <a:noFill/>
        </p:spPr>
        <p:txBody>
          <a:bodyPr wrap="square" rtlCol="0">
            <a:spAutoFit/>
          </a:bodyPr>
          <a:lstStyle/>
          <a:p>
            <a:r>
              <a:rPr lang="en-US" sz="1200" b="1" dirty="0" smtClean="0">
                <a:latin typeface="Tw Cen MT" panose="020B0602020104020603" pitchFamily="34" charset="0"/>
              </a:rPr>
              <a:t>GANNETT RD</a:t>
            </a:r>
            <a:endParaRPr lang="en-US" sz="1200" b="1" dirty="0">
              <a:latin typeface="Tw Cen MT" panose="020B0602020104020603" pitchFamily="34" charset="0"/>
            </a:endParaRPr>
          </a:p>
        </p:txBody>
      </p:sp>
      <p:sp>
        <p:nvSpPr>
          <p:cNvPr id="9" name="Oval 8"/>
          <p:cNvSpPr/>
          <p:nvPr/>
        </p:nvSpPr>
        <p:spPr>
          <a:xfrm>
            <a:off x="2924559" y="3050086"/>
            <a:ext cx="260075" cy="26007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18587" y="3014770"/>
            <a:ext cx="672018"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a:t>
            </a:r>
          </a:p>
        </p:txBody>
      </p:sp>
      <p:sp>
        <p:nvSpPr>
          <p:cNvPr id="2" name="TextBox 1"/>
          <p:cNvSpPr txBox="1"/>
          <p:nvPr/>
        </p:nvSpPr>
        <p:spPr>
          <a:xfrm>
            <a:off x="346841" y="3644407"/>
            <a:ext cx="3279228" cy="2246769"/>
          </a:xfrm>
          <a:prstGeom prst="rect">
            <a:avLst/>
          </a:prstGeom>
          <a:noFill/>
        </p:spPr>
        <p:txBody>
          <a:bodyPr wrap="square" rtlCol="0">
            <a:spAutoFit/>
          </a:bodyPr>
          <a:lstStyle/>
          <a:p>
            <a:r>
              <a:rPr lang="en-US" sz="2000" b="1" dirty="0" smtClean="0">
                <a:solidFill>
                  <a:srgbClr val="354E61"/>
                </a:solidFill>
              </a:rPr>
              <a:t>Parcels: </a:t>
            </a:r>
            <a:r>
              <a:rPr lang="en-US" sz="2000" dirty="0" smtClean="0">
                <a:solidFill>
                  <a:srgbClr val="354E61"/>
                </a:solidFill>
              </a:rPr>
              <a:t>49</a:t>
            </a:r>
          </a:p>
          <a:p>
            <a:r>
              <a:rPr lang="en-US" sz="2000" b="1" dirty="0" smtClean="0">
                <a:solidFill>
                  <a:srgbClr val="354E61"/>
                </a:solidFill>
              </a:rPr>
              <a:t>Total Size: </a:t>
            </a:r>
            <a:r>
              <a:rPr lang="en-US" sz="2000" dirty="0" smtClean="0">
                <a:solidFill>
                  <a:srgbClr val="354E61"/>
                </a:solidFill>
              </a:rPr>
              <a:t>36 acres</a:t>
            </a:r>
          </a:p>
          <a:p>
            <a:r>
              <a:rPr lang="en-US" sz="2000" b="1" dirty="0" smtClean="0">
                <a:solidFill>
                  <a:srgbClr val="354E61"/>
                </a:solidFill>
              </a:rPr>
              <a:t>Building area: </a:t>
            </a:r>
            <a:r>
              <a:rPr lang="en-US" sz="2000" dirty="0" smtClean="0">
                <a:solidFill>
                  <a:srgbClr val="354E61"/>
                </a:solidFill>
              </a:rPr>
              <a:t>135,000 SF</a:t>
            </a:r>
          </a:p>
          <a:p>
            <a:r>
              <a:rPr lang="en-US" sz="2000" b="1" dirty="0" smtClean="0">
                <a:solidFill>
                  <a:srgbClr val="354E61"/>
                </a:solidFill>
              </a:rPr>
              <a:t>Floor Area Ratio: </a:t>
            </a:r>
            <a:r>
              <a:rPr lang="en-US" sz="2000" dirty="0" smtClean="0">
                <a:solidFill>
                  <a:srgbClr val="354E61"/>
                </a:solidFill>
              </a:rPr>
              <a:t>0.09</a:t>
            </a:r>
          </a:p>
          <a:p>
            <a:r>
              <a:rPr lang="en-US" sz="2000" b="1" dirty="0" smtClean="0">
                <a:solidFill>
                  <a:srgbClr val="354E61"/>
                </a:solidFill>
              </a:rPr>
              <a:t>Housing Units: </a:t>
            </a:r>
            <a:r>
              <a:rPr lang="en-US" sz="2000" dirty="0" smtClean="0">
                <a:solidFill>
                  <a:srgbClr val="354E61"/>
                </a:solidFill>
              </a:rPr>
              <a:t>26</a:t>
            </a:r>
          </a:p>
          <a:p>
            <a:r>
              <a:rPr lang="en-US" sz="2000" b="1" dirty="0" smtClean="0">
                <a:solidFill>
                  <a:srgbClr val="354E61"/>
                </a:solidFill>
              </a:rPr>
              <a:t>Employees: ~</a:t>
            </a:r>
            <a:r>
              <a:rPr lang="en-US" sz="2000" dirty="0" smtClean="0">
                <a:solidFill>
                  <a:srgbClr val="354E61"/>
                </a:solidFill>
              </a:rPr>
              <a:t>300</a:t>
            </a:r>
          </a:p>
          <a:p>
            <a:r>
              <a:rPr lang="en-US" sz="2000" b="1" dirty="0" smtClean="0">
                <a:solidFill>
                  <a:srgbClr val="354E61"/>
                </a:solidFill>
              </a:rPr>
              <a:t>Daily Station Boardings: </a:t>
            </a:r>
            <a:r>
              <a:rPr lang="en-US" sz="2000" dirty="0" smtClean="0">
                <a:solidFill>
                  <a:srgbClr val="354E61"/>
                </a:solidFill>
              </a:rPr>
              <a:t>335</a:t>
            </a:r>
            <a:endParaRPr lang="en-US" sz="2000" dirty="0">
              <a:solidFill>
                <a:srgbClr val="354E61"/>
              </a:solidFill>
            </a:endParaRPr>
          </a:p>
        </p:txBody>
      </p:sp>
    </p:spTree>
    <p:extLst>
      <p:ext uri="{BB962C8B-B14F-4D97-AF65-F5344CB8AC3E}">
        <p14:creationId xmlns:p14="http://schemas.microsoft.com/office/powerpoint/2010/main" val="36805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41" y="294290"/>
            <a:ext cx="7493876"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North Scituate Village Vision</a:t>
            </a:r>
            <a:endParaRPr lang="en-US" sz="3600" b="1" dirty="0">
              <a:solidFill>
                <a:srgbClr val="354E61"/>
              </a:solidFill>
              <a:latin typeface="Tw Cen MT" panose="020B0602020104020603" pitchFamily="34" charset="0"/>
            </a:endParaRPr>
          </a:p>
        </p:txBody>
      </p:sp>
      <p:sp>
        <p:nvSpPr>
          <p:cNvPr id="3" name="TextBox 2"/>
          <p:cNvSpPr txBox="1"/>
          <p:nvPr/>
        </p:nvSpPr>
        <p:spPr>
          <a:xfrm>
            <a:off x="999044" y="1893032"/>
            <a:ext cx="6520091" cy="2246769"/>
          </a:xfrm>
          <a:prstGeom prst="rect">
            <a:avLst/>
          </a:prstGeom>
          <a:noFill/>
        </p:spPr>
        <p:txBody>
          <a:bodyPr wrap="square" rtlCol="0">
            <a:spAutoFit/>
          </a:bodyPr>
          <a:lstStyle/>
          <a:p>
            <a:r>
              <a:rPr lang="en-US" sz="2000" b="1" dirty="0" smtClean="0">
                <a:latin typeface="Tw Cen MT" panose="020B0602020104020603" pitchFamily="34" charset="0"/>
              </a:rPr>
              <a:t>GENERAL GOAL FOR NORTH SCITUATE VILLAGE CENTER</a:t>
            </a:r>
          </a:p>
          <a:p>
            <a:r>
              <a:rPr lang="en-US" sz="2000" dirty="0" smtClean="0">
                <a:latin typeface="Tw Cen MT" panose="020B0602020104020603" pitchFamily="34" charset="0"/>
              </a:rPr>
              <a:t>Grow as an active, vibrant neighborhood center through the redevelopment of underutilized and vacant properties, streetscape and civic space improvements, parking and access enhancements, and business development to serve and attract more local residents, commuters, and visitors, especially those who use the Greenbush line for work and leisure.</a:t>
            </a:r>
            <a:endParaRPr lang="en-US" sz="2000" dirty="0">
              <a:latin typeface="Tw Cen MT" panose="020B0602020104020603" pitchFamily="34" charset="0"/>
            </a:endParaRPr>
          </a:p>
        </p:txBody>
      </p:sp>
    </p:spTree>
    <p:extLst>
      <p:ext uri="{BB962C8B-B14F-4D97-AF65-F5344CB8AC3E}">
        <p14:creationId xmlns:p14="http://schemas.microsoft.com/office/powerpoint/2010/main" val="426986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16" y="1041574"/>
            <a:ext cx="9435716" cy="4623501"/>
          </a:xfrm>
          <a:prstGeom prst="rect">
            <a:avLst/>
          </a:prstGeom>
        </p:spPr>
      </p:pic>
      <p:sp>
        <p:nvSpPr>
          <p:cNvPr id="5" name="TextBox 4"/>
          <p:cNvSpPr txBox="1"/>
          <p:nvPr/>
        </p:nvSpPr>
        <p:spPr>
          <a:xfrm>
            <a:off x="346841" y="294290"/>
            <a:ext cx="7493876"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Example of future vision</a:t>
            </a:r>
            <a:endParaRPr lang="en-US" sz="3600" b="1" dirty="0">
              <a:solidFill>
                <a:srgbClr val="354E61"/>
              </a:solidFill>
              <a:latin typeface="Tw Cen MT" panose="020B0602020104020603" pitchFamily="34" charset="0"/>
            </a:endParaRPr>
          </a:p>
        </p:txBody>
      </p:sp>
    </p:spTree>
    <p:extLst>
      <p:ext uri="{BB962C8B-B14F-4D97-AF65-F5344CB8AC3E}">
        <p14:creationId xmlns:p14="http://schemas.microsoft.com/office/powerpoint/2010/main" val="273926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16" y="1041574"/>
            <a:ext cx="9435716" cy="4623500"/>
          </a:xfrm>
          <a:prstGeom prst="rect">
            <a:avLst/>
          </a:prstGeom>
        </p:spPr>
      </p:pic>
      <p:sp>
        <p:nvSpPr>
          <p:cNvPr id="3" name="TextBox 2"/>
          <p:cNvSpPr txBox="1"/>
          <p:nvPr/>
        </p:nvSpPr>
        <p:spPr>
          <a:xfrm>
            <a:off x="346841" y="294290"/>
            <a:ext cx="7493876" cy="646331"/>
          </a:xfrm>
          <a:prstGeom prst="rect">
            <a:avLst/>
          </a:prstGeom>
          <a:noFill/>
        </p:spPr>
        <p:txBody>
          <a:bodyPr wrap="square" rtlCol="0">
            <a:spAutoFit/>
          </a:bodyPr>
          <a:lstStyle/>
          <a:p>
            <a:r>
              <a:rPr lang="en-US" sz="3600" b="1" dirty="0" smtClean="0">
                <a:solidFill>
                  <a:srgbClr val="354E61"/>
                </a:solidFill>
                <a:latin typeface="Tw Cen MT" panose="020B0602020104020603" pitchFamily="34" charset="0"/>
              </a:rPr>
              <a:t>Example of future vision</a:t>
            </a:r>
            <a:endParaRPr lang="en-US" sz="3600" b="1" dirty="0">
              <a:solidFill>
                <a:srgbClr val="354E61"/>
              </a:solidFill>
              <a:latin typeface="Tw Cen MT" panose="020B0602020104020603" pitchFamily="34" charset="0"/>
            </a:endParaRPr>
          </a:p>
        </p:txBody>
      </p:sp>
      <p:sp>
        <p:nvSpPr>
          <p:cNvPr id="2" name="TextBox 1"/>
          <p:cNvSpPr txBox="1"/>
          <p:nvPr/>
        </p:nvSpPr>
        <p:spPr>
          <a:xfrm>
            <a:off x="223748" y="3771901"/>
            <a:ext cx="2167760" cy="1323439"/>
          </a:xfrm>
          <a:prstGeom prst="rect">
            <a:avLst/>
          </a:prstGeom>
          <a:solidFill>
            <a:schemeClr val="bg1">
              <a:alpha val="56000"/>
            </a:schemeClr>
          </a:solidFill>
        </p:spPr>
        <p:txBody>
          <a:bodyPr wrap="square" rtlCol="0">
            <a:spAutoFit/>
          </a:bodyPr>
          <a:lstStyle/>
          <a:p>
            <a:r>
              <a:rPr lang="en-US" sz="1600" dirty="0" smtClean="0">
                <a:latin typeface="Tw Cen MT" panose="020B0602020104020603" pitchFamily="34" charset="0"/>
              </a:rPr>
              <a:t>Cottage clusters and additional residential development, supplementing additional commercial</a:t>
            </a:r>
            <a:endParaRPr lang="en-US" sz="1600" dirty="0">
              <a:latin typeface="Tw Cen MT" panose="020B0602020104020603" pitchFamily="34" charset="0"/>
            </a:endParaRPr>
          </a:p>
        </p:txBody>
      </p:sp>
      <p:sp>
        <p:nvSpPr>
          <p:cNvPr id="6" name="TextBox 5"/>
          <p:cNvSpPr txBox="1"/>
          <p:nvPr/>
        </p:nvSpPr>
        <p:spPr>
          <a:xfrm>
            <a:off x="4783520" y="3771900"/>
            <a:ext cx="2238098" cy="1077218"/>
          </a:xfrm>
          <a:prstGeom prst="rect">
            <a:avLst/>
          </a:prstGeom>
          <a:solidFill>
            <a:schemeClr val="bg1">
              <a:alpha val="56000"/>
            </a:schemeClr>
          </a:solidFill>
        </p:spPr>
        <p:txBody>
          <a:bodyPr wrap="square" rtlCol="0">
            <a:spAutoFit/>
          </a:bodyPr>
          <a:lstStyle/>
          <a:p>
            <a:r>
              <a:rPr lang="en-US" sz="1600" dirty="0" smtClean="0">
                <a:latin typeface="Tw Cen MT" panose="020B0602020104020603" pitchFamily="34" charset="0"/>
              </a:rPr>
              <a:t>Commercial and mixed-use development, focusing on New England village principles</a:t>
            </a:r>
            <a:endParaRPr lang="en-US" sz="1600" dirty="0">
              <a:latin typeface="Tw Cen MT" panose="020B0602020104020603" pitchFamily="34" charset="0"/>
            </a:endParaRPr>
          </a:p>
        </p:txBody>
      </p:sp>
      <p:sp>
        <p:nvSpPr>
          <p:cNvPr id="7" name="TextBox 6"/>
          <p:cNvSpPr txBox="1"/>
          <p:nvPr/>
        </p:nvSpPr>
        <p:spPr>
          <a:xfrm>
            <a:off x="2545422" y="3771900"/>
            <a:ext cx="1833147" cy="584775"/>
          </a:xfrm>
          <a:prstGeom prst="rect">
            <a:avLst/>
          </a:prstGeom>
          <a:solidFill>
            <a:schemeClr val="bg1">
              <a:alpha val="56000"/>
            </a:schemeClr>
          </a:solidFill>
        </p:spPr>
        <p:txBody>
          <a:bodyPr wrap="square" rtlCol="0">
            <a:spAutoFit/>
          </a:bodyPr>
          <a:lstStyle/>
          <a:p>
            <a:r>
              <a:rPr lang="en-US" sz="1600" dirty="0" smtClean="0">
                <a:latin typeface="Tw Cen MT" panose="020B0602020104020603" pitchFamily="34" charset="0"/>
              </a:rPr>
              <a:t>Trails and improved access to nature</a:t>
            </a:r>
            <a:endParaRPr lang="en-US" sz="1600" dirty="0">
              <a:latin typeface="Tw Cen MT" panose="020B0602020104020603" pitchFamily="34" charset="0"/>
            </a:endParaRPr>
          </a:p>
        </p:txBody>
      </p:sp>
      <p:cxnSp>
        <p:nvCxnSpPr>
          <p:cNvPr id="9" name="Straight Connector 8"/>
          <p:cNvCxnSpPr/>
          <p:nvPr/>
        </p:nvCxnSpPr>
        <p:spPr>
          <a:xfrm flipV="1">
            <a:off x="1178169" y="2708031"/>
            <a:ext cx="0" cy="1063869"/>
          </a:xfrm>
          <a:prstGeom prst="line">
            <a:avLst/>
          </a:prstGeom>
          <a:ln w="25400">
            <a:solidFill>
              <a:srgbClr val="354E61"/>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795954" y="2066192"/>
            <a:ext cx="0" cy="1705709"/>
          </a:xfrm>
          <a:prstGeom prst="line">
            <a:avLst/>
          </a:prstGeom>
          <a:ln w="25400">
            <a:solidFill>
              <a:srgbClr val="354E61"/>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97415" y="3050931"/>
            <a:ext cx="0" cy="720970"/>
          </a:xfrm>
          <a:prstGeom prst="line">
            <a:avLst/>
          </a:prstGeom>
          <a:ln w="25400">
            <a:solidFill>
              <a:srgbClr val="354E6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81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16" y="1041574"/>
            <a:ext cx="9435716" cy="4623500"/>
          </a:xfrm>
          <a:prstGeom prst="rect">
            <a:avLst/>
          </a:prstGeom>
        </p:spPr>
      </p:pic>
      <p:sp>
        <p:nvSpPr>
          <p:cNvPr id="6" name="TextBox 5"/>
          <p:cNvSpPr txBox="1"/>
          <p:nvPr/>
        </p:nvSpPr>
        <p:spPr>
          <a:xfrm rot="2572648">
            <a:off x="1240221" y="2442525"/>
            <a:ext cx="2827283" cy="276999"/>
          </a:xfrm>
          <a:prstGeom prst="rect">
            <a:avLst/>
          </a:prstGeom>
          <a:noFill/>
        </p:spPr>
        <p:txBody>
          <a:bodyPr wrap="square" rtlCol="0">
            <a:spAutoFit/>
          </a:bodyPr>
          <a:lstStyle/>
          <a:p>
            <a:r>
              <a:rPr lang="en-US" sz="1200" b="1" dirty="0" smtClean="0">
                <a:latin typeface="Tw Cen MT" panose="020B0602020104020603" pitchFamily="34" charset="0"/>
              </a:rPr>
              <a:t>COUNTRY WAY</a:t>
            </a:r>
            <a:endParaRPr lang="en-US" sz="1200" b="1" dirty="0">
              <a:latin typeface="Tw Cen MT" panose="020B0602020104020603" pitchFamily="34" charset="0"/>
            </a:endParaRPr>
          </a:p>
        </p:txBody>
      </p:sp>
      <p:sp>
        <p:nvSpPr>
          <p:cNvPr id="7" name="TextBox 6"/>
          <p:cNvSpPr txBox="1"/>
          <p:nvPr/>
        </p:nvSpPr>
        <p:spPr>
          <a:xfrm rot="19946891">
            <a:off x="3389212" y="3606860"/>
            <a:ext cx="2827283" cy="276999"/>
          </a:xfrm>
          <a:prstGeom prst="rect">
            <a:avLst/>
          </a:prstGeom>
          <a:noFill/>
        </p:spPr>
        <p:txBody>
          <a:bodyPr wrap="square" rtlCol="0">
            <a:spAutoFit/>
          </a:bodyPr>
          <a:lstStyle/>
          <a:p>
            <a:r>
              <a:rPr lang="en-US" sz="1200" b="1" dirty="0" smtClean="0">
                <a:latin typeface="Tw Cen MT" panose="020B0602020104020603" pitchFamily="34" charset="0"/>
              </a:rPr>
              <a:t>HENRY TURNER BAILEY RD</a:t>
            </a:r>
            <a:endParaRPr lang="en-US" sz="1200" b="1" dirty="0">
              <a:latin typeface="Tw Cen MT" panose="020B0602020104020603" pitchFamily="34" charset="0"/>
            </a:endParaRPr>
          </a:p>
        </p:txBody>
      </p:sp>
      <p:sp>
        <p:nvSpPr>
          <p:cNvPr id="8" name="TextBox 7"/>
          <p:cNvSpPr txBox="1"/>
          <p:nvPr/>
        </p:nvSpPr>
        <p:spPr>
          <a:xfrm rot="19487008">
            <a:off x="6477650" y="1883614"/>
            <a:ext cx="1545984" cy="276999"/>
          </a:xfrm>
          <a:prstGeom prst="rect">
            <a:avLst/>
          </a:prstGeom>
          <a:noFill/>
        </p:spPr>
        <p:txBody>
          <a:bodyPr wrap="square" rtlCol="0">
            <a:spAutoFit/>
          </a:bodyPr>
          <a:lstStyle/>
          <a:p>
            <a:r>
              <a:rPr lang="en-US" sz="1200" b="1" dirty="0" smtClean="0">
                <a:latin typeface="Tw Cen MT" panose="020B0602020104020603" pitchFamily="34" charset="0"/>
              </a:rPr>
              <a:t>GANNETT RD</a:t>
            </a:r>
            <a:endParaRPr lang="en-US" sz="1200" b="1" dirty="0">
              <a:latin typeface="Tw Cen MT" panose="020B0602020104020603" pitchFamily="34" charset="0"/>
            </a:endParaRPr>
          </a:p>
        </p:txBody>
      </p:sp>
      <p:sp>
        <p:nvSpPr>
          <p:cNvPr id="9" name="Oval 8"/>
          <p:cNvSpPr/>
          <p:nvPr/>
        </p:nvSpPr>
        <p:spPr>
          <a:xfrm>
            <a:off x="2924559" y="3050086"/>
            <a:ext cx="260075" cy="26007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18587" y="3014770"/>
            <a:ext cx="672018"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a:t>
            </a:r>
          </a:p>
        </p:txBody>
      </p:sp>
      <p:sp>
        <p:nvSpPr>
          <p:cNvPr id="2" name="Rectangle 1"/>
          <p:cNvSpPr/>
          <p:nvPr/>
        </p:nvSpPr>
        <p:spPr>
          <a:xfrm>
            <a:off x="0" y="1041574"/>
            <a:ext cx="9144000" cy="46235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12282" y="1172119"/>
            <a:ext cx="6520091" cy="769441"/>
          </a:xfrm>
          <a:prstGeom prst="rect">
            <a:avLst/>
          </a:prstGeom>
          <a:noFill/>
        </p:spPr>
        <p:txBody>
          <a:bodyPr wrap="square" rtlCol="0">
            <a:spAutoFit/>
          </a:bodyPr>
          <a:lstStyle/>
          <a:p>
            <a:pPr algn="ctr"/>
            <a:r>
              <a:rPr lang="en-US" sz="4400" b="1" dirty="0" smtClean="0">
                <a:solidFill>
                  <a:schemeClr val="bg1"/>
                </a:solidFill>
                <a:latin typeface="Tw Cen MT" panose="020B0602020104020603" pitchFamily="34" charset="0"/>
              </a:rPr>
              <a:t>Recap from Public Forum</a:t>
            </a:r>
            <a:endParaRPr lang="en-US" sz="44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69936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2051" y="2761307"/>
            <a:ext cx="7172371" cy="4034459"/>
          </a:xfrm>
        </p:spPr>
      </p:pic>
      <p:pic>
        <p:nvPicPr>
          <p:cNvPr id="5" name="Picture 4"/>
          <p:cNvPicPr>
            <a:picLocks noChangeAspect="1"/>
          </p:cNvPicPr>
          <p:nvPr/>
        </p:nvPicPr>
        <p:blipFill>
          <a:blip r:embed="rId3"/>
          <a:stretch>
            <a:fillRect/>
          </a:stretch>
        </p:blipFill>
        <p:spPr>
          <a:xfrm>
            <a:off x="99589" y="0"/>
            <a:ext cx="5205743" cy="2547491"/>
          </a:xfrm>
          <a:prstGeom prst="rect">
            <a:avLst/>
          </a:prstGeom>
        </p:spPr>
      </p:pic>
    </p:spTree>
    <p:extLst>
      <p:ext uri="{BB962C8B-B14F-4D97-AF65-F5344CB8AC3E}">
        <p14:creationId xmlns:p14="http://schemas.microsoft.com/office/powerpoint/2010/main" val="2772871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1"/>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Fals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REVIEWONLY" val="False"/>
  <p:tag name="COUNTDOWNSECONDS" val="5"/>
  <p:tag name="AUTOADVANCE" val="False"/>
  <p:tag name="EXPANDSHOWBAR" val="True"/>
  <p:tag name="TPFULLVERSION" val="4.2.4.1012"/>
  <p:tag name="LUIDIAENABL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77226</TotalTime>
  <Words>466</Words>
  <Application>Microsoft Office PowerPoint</Application>
  <PresentationFormat>On-screen Show (4:3)</PresentationFormat>
  <Paragraphs>87</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Tw Cen MT</vt:lpstr>
      <vt:lpstr>Office Theme</vt:lpstr>
      <vt:lpstr>North Scituate Village Center  Zoning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Metropolitan Area Planning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ehalvorsen</dc:creator>
  <cp:lastModifiedBy>Kuschel, Christopher</cp:lastModifiedBy>
  <cp:revision>724</cp:revision>
  <cp:lastPrinted>2019-06-19T17:04:06Z</cp:lastPrinted>
  <dcterms:created xsi:type="dcterms:W3CDTF">2012-11-25T17:46:16Z</dcterms:created>
  <dcterms:modified xsi:type="dcterms:W3CDTF">2019-11-19T18:07:40Z</dcterms:modified>
</cp:coreProperties>
</file>