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05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2" r:id="rId47"/>
    <p:sldId id="303" r:id="rId48"/>
    <p:sldId id="304" r:id="rId49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918" y="-2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25580" y="301401"/>
            <a:ext cx="829283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4471C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163389" y="3710605"/>
            <a:ext cx="3257491" cy="25559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05941" y="913849"/>
            <a:ext cx="3257000" cy="23591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183379" y="3496055"/>
            <a:ext cx="4960620" cy="28285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4555689" y="827256"/>
            <a:ext cx="3257490" cy="25585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4471C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23469" y="1395223"/>
            <a:ext cx="2867660" cy="4289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7E7E7E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4471C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4608" y="-2347"/>
            <a:ext cx="8554783" cy="391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4471C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91021" y="2074518"/>
            <a:ext cx="62865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mailto:bwashburn@scituatema.gov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77800" y="387919"/>
            <a:ext cx="4478020" cy="1412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78535">
              <a:lnSpc>
                <a:spcPct val="110900"/>
              </a:lnSpc>
              <a:spcBef>
                <a:spcPts val="100"/>
              </a:spcBef>
            </a:pPr>
            <a:r>
              <a:rPr sz="4100" dirty="0"/>
              <a:t>North Scituate  </a:t>
            </a:r>
            <a:r>
              <a:rPr sz="4100" spc="-5" dirty="0"/>
              <a:t>Community</a:t>
            </a:r>
            <a:r>
              <a:rPr sz="4100" spc="-40" dirty="0"/>
              <a:t> </a:t>
            </a:r>
            <a:r>
              <a:rPr sz="4100" spc="-5" dirty="0"/>
              <a:t>Meeting</a:t>
            </a:r>
            <a:endParaRPr sz="4100"/>
          </a:p>
        </p:txBody>
      </p:sp>
      <p:sp>
        <p:nvSpPr>
          <p:cNvPr id="3" name="object 3"/>
          <p:cNvSpPr txBox="1"/>
          <p:nvPr/>
        </p:nvSpPr>
        <p:spPr>
          <a:xfrm>
            <a:off x="3673951" y="6227000"/>
            <a:ext cx="18923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7F7F7F"/>
                </a:solidFill>
                <a:latin typeface="Calibri"/>
                <a:cs typeface="Calibri"/>
              </a:rPr>
              <a:t>APRIL 24,</a:t>
            </a:r>
            <a:r>
              <a:rPr sz="2400" b="1" spc="-9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7F7F7F"/>
                </a:solidFill>
                <a:latin typeface="Calibri"/>
                <a:cs typeface="Calibri"/>
              </a:rPr>
              <a:t>2019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95400" y="2209800"/>
            <a:ext cx="6812432" cy="3591280"/>
          </a:xfrm>
          <a:prstGeom prst="rect">
            <a:avLst/>
          </a:prstGeom>
          <a:blipFill>
            <a:blip r:embed="rId2" cstate="print"/>
            <a:srcRect/>
            <a:stretch>
              <a:fillRect t="-2006" b="1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5580" y="301401"/>
            <a:ext cx="21405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354E60"/>
                </a:solidFill>
                <a:latin typeface="Tw Cen MT"/>
                <a:cs typeface="Tw Cen MT"/>
              </a:rPr>
              <a:t>Study</a:t>
            </a:r>
            <a:r>
              <a:rPr sz="3600" b="1" spc="-65" dirty="0">
                <a:solidFill>
                  <a:srgbClr val="354E60"/>
                </a:solidFill>
                <a:latin typeface="Tw Cen MT"/>
                <a:cs typeface="Tw Cen MT"/>
              </a:rPr>
              <a:t> </a:t>
            </a:r>
            <a:r>
              <a:rPr sz="3600" b="1" spc="10" dirty="0">
                <a:solidFill>
                  <a:srgbClr val="354E60"/>
                </a:solidFill>
                <a:latin typeface="Tw Cen MT"/>
                <a:cs typeface="Tw Cen MT"/>
              </a:rPr>
              <a:t>Area</a:t>
            </a:r>
            <a:endParaRPr sz="3600">
              <a:latin typeface="Tw Cen MT"/>
              <a:cs typeface="Tw Cen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040891"/>
            <a:ext cx="9143999" cy="46238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74748" y="1670837"/>
            <a:ext cx="753110" cy="686435"/>
          </a:xfrm>
          <a:custGeom>
            <a:avLst/>
            <a:gdLst/>
            <a:ahLst/>
            <a:cxnLst/>
            <a:rect l="l" t="t" r="r" b="b"/>
            <a:pathLst>
              <a:path w="753110" h="686435">
                <a:moveTo>
                  <a:pt x="691870" y="579031"/>
                </a:moveTo>
                <a:lnTo>
                  <a:pt x="679272" y="638314"/>
                </a:lnTo>
                <a:lnTo>
                  <a:pt x="648182" y="671791"/>
                </a:lnTo>
                <a:lnTo>
                  <a:pt x="663447" y="685965"/>
                </a:lnTo>
                <a:lnTo>
                  <a:pt x="694537" y="652487"/>
                </a:lnTo>
                <a:lnTo>
                  <a:pt x="752728" y="635533"/>
                </a:lnTo>
                <a:lnTo>
                  <a:pt x="746079" y="629361"/>
                </a:lnTo>
                <a:lnTo>
                  <a:pt x="701560" y="629361"/>
                </a:lnTo>
                <a:lnTo>
                  <a:pt x="708964" y="594893"/>
                </a:lnTo>
                <a:lnTo>
                  <a:pt x="691870" y="579031"/>
                </a:lnTo>
                <a:close/>
              </a:path>
              <a:path w="753110" h="686435">
                <a:moveTo>
                  <a:pt x="622396" y="597484"/>
                </a:moveTo>
                <a:lnTo>
                  <a:pt x="596379" y="597484"/>
                </a:lnTo>
                <a:lnTo>
                  <a:pt x="623849" y="622998"/>
                </a:lnTo>
                <a:lnTo>
                  <a:pt x="616521" y="642391"/>
                </a:lnTo>
                <a:lnTo>
                  <a:pt x="632053" y="656805"/>
                </a:lnTo>
                <a:lnTo>
                  <a:pt x="651598" y="605116"/>
                </a:lnTo>
                <a:lnTo>
                  <a:pt x="630618" y="605116"/>
                </a:lnTo>
                <a:lnTo>
                  <a:pt x="622396" y="597484"/>
                </a:lnTo>
                <a:close/>
              </a:path>
              <a:path w="753110" h="686435">
                <a:moveTo>
                  <a:pt x="735571" y="619607"/>
                </a:moveTo>
                <a:lnTo>
                  <a:pt x="701560" y="629361"/>
                </a:lnTo>
                <a:lnTo>
                  <a:pt x="746079" y="629361"/>
                </a:lnTo>
                <a:lnTo>
                  <a:pt x="735571" y="619607"/>
                </a:lnTo>
                <a:close/>
              </a:path>
              <a:path w="753110" h="686435">
                <a:moveTo>
                  <a:pt x="657402" y="547027"/>
                </a:moveTo>
                <a:lnTo>
                  <a:pt x="562254" y="591997"/>
                </a:lnTo>
                <a:lnTo>
                  <a:pt x="577697" y="606348"/>
                </a:lnTo>
                <a:lnTo>
                  <a:pt x="596379" y="597484"/>
                </a:lnTo>
                <a:lnTo>
                  <a:pt x="622396" y="597484"/>
                </a:lnTo>
                <a:lnTo>
                  <a:pt x="613600" y="589318"/>
                </a:lnTo>
                <a:lnTo>
                  <a:pt x="641616" y="576033"/>
                </a:lnTo>
                <a:lnTo>
                  <a:pt x="662595" y="576033"/>
                </a:lnTo>
                <a:lnTo>
                  <a:pt x="669366" y="558126"/>
                </a:lnTo>
                <a:lnTo>
                  <a:pt x="657402" y="547027"/>
                </a:lnTo>
                <a:close/>
              </a:path>
              <a:path w="753110" h="686435">
                <a:moveTo>
                  <a:pt x="662595" y="576033"/>
                </a:moveTo>
                <a:lnTo>
                  <a:pt x="641616" y="576033"/>
                </a:lnTo>
                <a:lnTo>
                  <a:pt x="630618" y="605116"/>
                </a:lnTo>
                <a:lnTo>
                  <a:pt x="651598" y="605116"/>
                </a:lnTo>
                <a:lnTo>
                  <a:pt x="662595" y="576033"/>
                </a:lnTo>
                <a:close/>
              </a:path>
              <a:path w="753110" h="686435">
                <a:moveTo>
                  <a:pt x="577526" y="507923"/>
                </a:moveTo>
                <a:lnTo>
                  <a:pt x="559739" y="507923"/>
                </a:lnTo>
                <a:lnTo>
                  <a:pt x="529475" y="561568"/>
                </a:lnTo>
                <a:lnTo>
                  <a:pt x="543991" y="575043"/>
                </a:lnTo>
                <a:lnTo>
                  <a:pt x="589526" y="544893"/>
                </a:lnTo>
                <a:lnTo>
                  <a:pt x="556793" y="544893"/>
                </a:lnTo>
                <a:lnTo>
                  <a:pt x="577526" y="507923"/>
                </a:lnTo>
                <a:close/>
              </a:path>
              <a:path w="753110" h="686435">
                <a:moveTo>
                  <a:pt x="614070" y="506780"/>
                </a:moveTo>
                <a:lnTo>
                  <a:pt x="556793" y="544893"/>
                </a:lnTo>
                <a:lnTo>
                  <a:pt x="589526" y="544893"/>
                </a:lnTo>
                <a:lnTo>
                  <a:pt x="627811" y="519544"/>
                </a:lnTo>
                <a:lnTo>
                  <a:pt x="614070" y="506780"/>
                </a:lnTo>
                <a:close/>
              </a:path>
              <a:path w="753110" h="686435">
                <a:moveTo>
                  <a:pt x="543331" y="441109"/>
                </a:moveTo>
                <a:lnTo>
                  <a:pt x="494004" y="528637"/>
                </a:lnTo>
                <a:lnTo>
                  <a:pt x="508469" y="542061"/>
                </a:lnTo>
                <a:lnTo>
                  <a:pt x="551538" y="513384"/>
                </a:lnTo>
                <a:lnTo>
                  <a:pt x="523290" y="513384"/>
                </a:lnTo>
                <a:lnTo>
                  <a:pt x="557072" y="453859"/>
                </a:lnTo>
                <a:lnTo>
                  <a:pt x="543331" y="441109"/>
                </a:lnTo>
                <a:close/>
              </a:path>
              <a:path w="753110" h="686435">
                <a:moveTo>
                  <a:pt x="580643" y="475742"/>
                </a:moveTo>
                <a:lnTo>
                  <a:pt x="523290" y="513384"/>
                </a:lnTo>
                <a:lnTo>
                  <a:pt x="551538" y="513384"/>
                </a:lnTo>
                <a:lnTo>
                  <a:pt x="559739" y="507923"/>
                </a:lnTo>
                <a:lnTo>
                  <a:pt x="577526" y="507923"/>
                </a:lnTo>
                <a:lnTo>
                  <a:pt x="590461" y="484860"/>
                </a:lnTo>
                <a:lnTo>
                  <a:pt x="580643" y="475742"/>
                </a:lnTo>
                <a:close/>
              </a:path>
              <a:path w="753110" h="686435">
                <a:moveTo>
                  <a:pt x="447293" y="351929"/>
                </a:moveTo>
                <a:lnTo>
                  <a:pt x="434695" y="411213"/>
                </a:lnTo>
                <a:lnTo>
                  <a:pt x="403605" y="444690"/>
                </a:lnTo>
                <a:lnTo>
                  <a:pt x="418871" y="458876"/>
                </a:lnTo>
                <a:lnTo>
                  <a:pt x="449960" y="425386"/>
                </a:lnTo>
                <a:lnTo>
                  <a:pt x="508152" y="408432"/>
                </a:lnTo>
                <a:lnTo>
                  <a:pt x="501502" y="402259"/>
                </a:lnTo>
                <a:lnTo>
                  <a:pt x="456984" y="402259"/>
                </a:lnTo>
                <a:lnTo>
                  <a:pt x="464388" y="367804"/>
                </a:lnTo>
                <a:lnTo>
                  <a:pt x="447293" y="351929"/>
                </a:lnTo>
                <a:close/>
              </a:path>
              <a:path w="753110" h="686435">
                <a:moveTo>
                  <a:pt x="431013" y="364261"/>
                </a:moveTo>
                <a:lnTo>
                  <a:pt x="372529" y="364261"/>
                </a:lnTo>
                <a:lnTo>
                  <a:pt x="374268" y="365874"/>
                </a:lnTo>
                <a:lnTo>
                  <a:pt x="367080" y="410781"/>
                </a:lnTo>
                <a:lnTo>
                  <a:pt x="384822" y="427253"/>
                </a:lnTo>
                <a:lnTo>
                  <a:pt x="392493" y="378790"/>
                </a:lnTo>
                <a:lnTo>
                  <a:pt x="412988" y="378790"/>
                </a:lnTo>
                <a:lnTo>
                  <a:pt x="417309" y="377101"/>
                </a:lnTo>
                <a:lnTo>
                  <a:pt x="421805" y="374180"/>
                </a:lnTo>
                <a:lnTo>
                  <a:pt x="431013" y="364261"/>
                </a:lnTo>
                <a:close/>
              </a:path>
              <a:path w="753110" h="686435">
                <a:moveTo>
                  <a:pt x="490994" y="392506"/>
                </a:moveTo>
                <a:lnTo>
                  <a:pt x="456984" y="402259"/>
                </a:lnTo>
                <a:lnTo>
                  <a:pt x="501502" y="402259"/>
                </a:lnTo>
                <a:lnTo>
                  <a:pt x="490994" y="392506"/>
                </a:lnTo>
                <a:close/>
              </a:path>
              <a:path w="753110" h="686435">
                <a:moveTo>
                  <a:pt x="397852" y="306031"/>
                </a:moveTo>
                <a:lnTo>
                  <a:pt x="331381" y="377621"/>
                </a:lnTo>
                <a:lnTo>
                  <a:pt x="346811" y="391960"/>
                </a:lnTo>
                <a:lnTo>
                  <a:pt x="372529" y="364261"/>
                </a:lnTo>
                <a:lnTo>
                  <a:pt x="431013" y="364261"/>
                </a:lnTo>
                <a:lnTo>
                  <a:pt x="431190" y="364070"/>
                </a:lnTo>
                <a:lnTo>
                  <a:pt x="432378" y="360921"/>
                </a:lnTo>
                <a:lnTo>
                  <a:pt x="398930" y="360921"/>
                </a:lnTo>
                <a:lnTo>
                  <a:pt x="393436" y="359263"/>
                </a:lnTo>
                <a:lnTo>
                  <a:pt x="387578" y="354965"/>
                </a:lnTo>
                <a:lnTo>
                  <a:pt x="384238" y="351866"/>
                </a:lnTo>
                <a:lnTo>
                  <a:pt x="401548" y="333222"/>
                </a:lnTo>
                <a:lnTo>
                  <a:pt x="427148" y="333222"/>
                </a:lnTo>
                <a:lnTo>
                  <a:pt x="397852" y="306031"/>
                </a:lnTo>
                <a:close/>
              </a:path>
              <a:path w="753110" h="686435">
                <a:moveTo>
                  <a:pt x="412988" y="378790"/>
                </a:moveTo>
                <a:lnTo>
                  <a:pt x="392493" y="378790"/>
                </a:lnTo>
                <a:lnTo>
                  <a:pt x="399719" y="381304"/>
                </a:lnTo>
                <a:lnTo>
                  <a:pt x="406133" y="381469"/>
                </a:lnTo>
                <a:lnTo>
                  <a:pt x="412988" y="378790"/>
                </a:lnTo>
                <a:close/>
              </a:path>
              <a:path w="753110" h="686435">
                <a:moveTo>
                  <a:pt x="427148" y="333222"/>
                </a:moveTo>
                <a:lnTo>
                  <a:pt x="401548" y="333222"/>
                </a:lnTo>
                <a:lnTo>
                  <a:pt x="408825" y="339979"/>
                </a:lnTo>
                <a:lnTo>
                  <a:pt x="411010" y="343471"/>
                </a:lnTo>
                <a:lnTo>
                  <a:pt x="412267" y="350532"/>
                </a:lnTo>
                <a:lnTo>
                  <a:pt x="411327" y="353631"/>
                </a:lnTo>
                <a:lnTo>
                  <a:pt x="408825" y="356323"/>
                </a:lnTo>
                <a:lnTo>
                  <a:pt x="404061" y="359940"/>
                </a:lnTo>
                <a:lnTo>
                  <a:pt x="398930" y="360921"/>
                </a:lnTo>
                <a:lnTo>
                  <a:pt x="432378" y="360921"/>
                </a:lnTo>
                <a:lnTo>
                  <a:pt x="433844" y="357035"/>
                </a:lnTo>
                <a:lnTo>
                  <a:pt x="432523" y="341744"/>
                </a:lnTo>
                <a:lnTo>
                  <a:pt x="428612" y="334581"/>
                </a:lnTo>
                <a:lnTo>
                  <a:pt x="427148" y="333222"/>
                </a:lnTo>
                <a:close/>
              </a:path>
              <a:path w="753110" h="686435">
                <a:moveTo>
                  <a:pt x="339509" y="251853"/>
                </a:moveTo>
                <a:lnTo>
                  <a:pt x="325386" y="267068"/>
                </a:lnTo>
                <a:lnTo>
                  <a:pt x="341680" y="282206"/>
                </a:lnTo>
                <a:lnTo>
                  <a:pt x="289331" y="338582"/>
                </a:lnTo>
                <a:lnTo>
                  <a:pt x="304761" y="352920"/>
                </a:lnTo>
                <a:lnTo>
                  <a:pt x="357123" y="296532"/>
                </a:lnTo>
                <a:lnTo>
                  <a:pt x="387627" y="296532"/>
                </a:lnTo>
                <a:lnTo>
                  <a:pt x="339509" y="251853"/>
                </a:lnTo>
                <a:close/>
              </a:path>
              <a:path w="753110" h="686435">
                <a:moveTo>
                  <a:pt x="278565" y="223723"/>
                </a:moveTo>
                <a:lnTo>
                  <a:pt x="258584" y="223723"/>
                </a:lnTo>
                <a:lnTo>
                  <a:pt x="248284" y="300469"/>
                </a:lnTo>
                <a:lnTo>
                  <a:pt x="263309" y="314426"/>
                </a:lnTo>
                <a:lnTo>
                  <a:pt x="300077" y="274828"/>
                </a:lnTo>
                <a:lnTo>
                  <a:pt x="271957" y="274828"/>
                </a:lnTo>
                <a:lnTo>
                  <a:pt x="278565" y="223723"/>
                </a:lnTo>
                <a:close/>
              </a:path>
              <a:path w="753110" h="686435">
                <a:moveTo>
                  <a:pt x="387627" y="296532"/>
                </a:moveTo>
                <a:lnTo>
                  <a:pt x="357123" y="296532"/>
                </a:lnTo>
                <a:lnTo>
                  <a:pt x="373532" y="311772"/>
                </a:lnTo>
                <a:lnTo>
                  <a:pt x="387654" y="296557"/>
                </a:lnTo>
                <a:close/>
              </a:path>
              <a:path w="753110" h="686435">
                <a:moveTo>
                  <a:pt x="314693" y="228803"/>
                </a:moveTo>
                <a:lnTo>
                  <a:pt x="271957" y="274828"/>
                </a:lnTo>
                <a:lnTo>
                  <a:pt x="300077" y="274828"/>
                </a:lnTo>
                <a:lnTo>
                  <a:pt x="329793" y="242824"/>
                </a:lnTo>
                <a:lnTo>
                  <a:pt x="314693" y="228803"/>
                </a:lnTo>
                <a:close/>
              </a:path>
              <a:path w="753110" h="686435">
                <a:moveTo>
                  <a:pt x="266598" y="184150"/>
                </a:moveTo>
                <a:lnTo>
                  <a:pt x="200113" y="255739"/>
                </a:lnTo>
                <a:lnTo>
                  <a:pt x="215544" y="270078"/>
                </a:lnTo>
                <a:lnTo>
                  <a:pt x="258584" y="223723"/>
                </a:lnTo>
                <a:lnTo>
                  <a:pt x="278565" y="223723"/>
                </a:lnTo>
                <a:lnTo>
                  <a:pt x="281851" y="198310"/>
                </a:lnTo>
                <a:lnTo>
                  <a:pt x="266598" y="184150"/>
                </a:lnTo>
                <a:close/>
              </a:path>
              <a:path w="753110" h="686435">
                <a:moveTo>
                  <a:pt x="197002" y="119519"/>
                </a:moveTo>
                <a:lnTo>
                  <a:pt x="147650" y="172669"/>
                </a:lnTo>
                <a:lnTo>
                  <a:pt x="144576" y="180530"/>
                </a:lnTo>
                <a:lnTo>
                  <a:pt x="144043" y="190233"/>
                </a:lnTo>
                <a:lnTo>
                  <a:pt x="144612" y="197446"/>
                </a:lnTo>
                <a:lnTo>
                  <a:pt x="169354" y="226847"/>
                </a:lnTo>
                <a:lnTo>
                  <a:pt x="182435" y="230327"/>
                </a:lnTo>
                <a:lnTo>
                  <a:pt x="188798" y="229984"/>
                </a:lnTo>
                <a:lnTo>
                  <a:pt x="201142" y="225145"/>
                </a:lnTo>
                <a:lnTo>
                  <a:pt x="206120" y="221894"/>
                </a:lnTo>
                <a:lnTo>
                  <a:pt x="218965" y="208064"/>
                </a:lnTo>
                <a:lnTo>
                  <a:pt x="179908" y="208064"/>
                </a:lnTo>
                <a:lnTo>
                  <a:pt x="175475" y="206273"/>
                </a:lnTo>
                <a:lnTo>
                  <a:pt x="167589" y="198945"/>
                </a:lnTo>
                <a:lnTo>
                  <a:pt x="165773" y="194957"/>
                </a:lnTo>
                <a:lnTo>
                  <a:pt x="165861" y="185826"/>
                </a:lnTo>
                <a:lnTo>
                  <a:pt x="167766" y="181508"/>
                </a:lnTo>
                <a:lnTo>
                  <a:pt x="212216" y="133654"/>
                </a:lnTo>
                <a:lnTo>
                  <a:pt x="197002" y="119519"/>
                </a:lnTo>
                <a:close/>
              </a:path>
              <a:path w="753110" h="686435">
                <a:moveTo>
                  <a:pt x="237782" y="157403"/>
                </a:moveTo>
                <a:lnTo>
                  <a:pt x="193611" y="204965"/>
                </a:lnTo>
                <a:lnTo>
                  <a:pt x="189191" y="207403"/>
                </a:lnTo>
                <a:lnTo>
                  <a:pt x="179908" y="208064"/>
                </a:lnTo>
                <a:lnTo>
                  <a:pt x="218965" y="208064"/>
                </a:lnTo>
                <a:lnTo>
                  <a:pt x="252945" y="171475"/>
                </a:lnTo>
                <a:lnTo>
                  <a:pt x="237782" y="157403"/>
                </a:lnTo>
                <a:close/>
              </a:path>
              <a:path w="753110" h="686435">
                <a:moveTo>
                  <a:pt x="113614" y="59931"/>
                </a:moveTo>
                <a:lnTo>
                  <a:pt x="78790" y="76377"/>
                </a:lnTo>
                <a:lnTo>
                  <a:pt x="64452" y="112115"/>
                </a:lnTo>
                <a:lnTo>
                  <a:pt x="65651" y="121678"/>
                </a:lnTo>
                <a:lnTo>
                  <a:pt x="88693" y="152700"/>
                </a:lnTo>
                <a:lnTo>
                  <a:pt x="116230" y="160083"/>
                </a:lnTo>
                <a:lnTo>
                  <a:pt x="125881" y="158731"/>
                </a:lnTo>
                <a:lnTo>
                  <a:pt x="134867" y="155513"/>
                </a:lnTo>
                <a:lnTo>
                  <a:pt x="143187" y="150430"/>
                </a:lnTo>
                <a:lnTo>
                  <a:pt x="150837" y="143484"/>
                </a:lnTo>
                <a:lnTo>
                  <a:pt x="153384" y="140220"/>
                </a:lnTo>
                <a:lnTo>
                  <a:pt x="106527" y="140220"/>
                </a:lnTo>
                <a:lnTo>
                  <a:pt x="99758" y="137795"/>
                </a:lnTo>
                <a:lnTo>
                  <a:pt x="88049" y="126923"/>
                </a:lnTo>
                <a:lnTo>
                  <a:pt x="85267" y="120446"/>
                </a:lnTo>
                <a:lnTo>
                  <a:pt x="85547" y="105130"/>
                </a:lnTo>
                <a:lnTo>
                  <a:pt x="88569" y="98120"/>
                </a:lnTo>
                <a:lnTo>
                  <a:pt x="100723" y="85026"/>
                </a:lnTo>
                <a:lnTo>
                  <a:pt x="107657" y="81241"/>
                </a:lnTo>
                <a:lnTo>
                  <a:pt x="122897" y="79552"/>
                </a:lnTo>
                <a:lnTo>
                  <a:pt x="154325" y="79552"/>
                </a:lnTo>
                <a:lnTo>
                  <a:pt x="148107" y="72707"/>
                </a:lnTo>
                <a:lnTo>
                  <a:pt x="140551" y="66894"/>
                </a:lnTo>
                <a:lnTo>
                  <a:pt x="132284" y="62828"/>
                </a:lnTo>
                <a:lnTo>
                  <a:pt x="123306" y="60507"/>
                </a:lnTo>
                <a:lnTo>
                  <a:pt x="113614" y="59931"/>
                </a:lnTo>
                <a:close/>
              </a:path>
              <a:path w="753110" h="686435">
                <a:moveTo>
                  <a:pt x="154325" y="79552"/>
                </a:moveTo>
                <a:lnTo>
                  <a:pt x="122897" y="79552"/>
                </a:lnTo>
                <a:lnTo>
                  <a:pt x="129654" y="81978"/>
                </a:lnTo>
                <a:lnTo>
                  <a:pt x="141452" y="93332"/>
                </a:lnTo>
                <a:lnTo>
                  <a:pt x="144335" y="99872"/>
                </a:lnTo>
                <a:lnTo>
                  <a:pt x="144068" y="114655"/>
                </a:lnTo>
                <a:lnTo>
                  <a:pt x="140919" y="121678"/>
                </a:lnTo>
                <a:lnTo>
                  <a:pt x="128460" y="135089"/>
                </a:lnTo>
                <a:lnTo>
                  <a:pt x="121564" y="138823"/>
                </a:lnTo>
                <a:lnTo>
                  <a:pt x="106527" y="140220"/>
                </a:lnTo>
                <a:lnTo>
                  <a:pt x="153384" y="140220"/>
                </a:lnTo>
                <a:lnTo>
                  <a:pt x="157233" y="135288"/>
                </a:lnTo>
                <a:lnTo>
                  <a:pt x="161693" y="126568"/>
                </a:lnTo>
                <a:lnTo>
                  <a:pt x="164214" y="117324"/>
                </a:lnTo>
                <a:lnTo>
                  <a:pt x="164795" y="107556"/>
                </a:lnTo>
                <a:lnTo>
                  <a:pt x="163466" y="97855"/>
                </a:lnTo>
                <a:lnTo>
                  <a:pt x="160242" y="88812"/>
                </a:lnTo>
                <a:lnTo>
                  <a:pt x="155122" y="80429"/>
                </a:lnTo>
                <a:lnTo>
                  <a:pt x="154325" y="79552"/>
                </a:lnTo>
                <a:close/>
              </a:path>
              <a:path w="753110" h="686435">
                <a:moveTo>
                  <a:pt x="48640" y="0"/>
                </a:moveTo>
                <a:lnTo>
                  <a:pt x="13931" y="16764"/>
                </a:lnTo>
                <a:lnTo>
                  <a:pt x="0" y="52006"/>
                </a:lnTo>
                <a:lnTo>
                  <a:pt x="1004" y="61586"/>
                </a:lnTo>
                <a:lnTo>
                  <a:pt x="25109" y="93124"/>
                </a:lnTo>
                <a:lnTo>
                  <a:pt x="39585" y="100698"/>
                </a:lnTo>
                <a:lnTo>
                  <a:pt x="55676" y="83350"/>
                </a:lnTo>
                <a:lnTo>
                  <a:pt x="47623" y="81162"/>
                </a:lnTo>
                <a:lnTo>
                  <a:pt x="40719" y="78525"/>
                </a:lnTo>
                <a:lnTo>
                  <a:pt x="20853" y="45250"/>
                </a:lnTo>
                <a:lnTo>
                  <a:pt x="23774" y="38430"/>
                </a:lnTo>
                <a:lnTo>
                  <a:pt x="35991" y="25273"/>
                </a:lnTo>
                <a:lnTo>
                  <a:pt x="42735" y="21513"/>
                </a:lnTo>
                <a:lnTo>
                  <a:pt x="57137" y="19989"/>
                </a:lnTo>
                <a:lnTo>
                  <a:pt x="90264" y="19989"/>
                </a:lnTo>
                <a:lnTo>
                  <a:pt x="88192" y="17232"/>
                </a:lnTo>
                <a:lnTo>
                  <a:pt x="83642" y="12446"/>
                </a:lnTo>
                <a:lnTo>
                  <a:pt x="75933" y="6540"/>
                </a:lnTo>
                <a:lnTo>
                  <a:pt x="67532" y="2498"/>
                </a:lnTo>
                <a:lnTo>
                  <a:pt x="58435" y="319"/>
                </a:lnTo>
                <a:lnTo>
                  <a:pt x="48640" y="0"/>
                </a:lnTo>
                <a:close/>
              </a:path>
              <a:path w="753110" h="686435">
                <a:moveTo>
                  <a:pt x="90264" y="19989"/>
                </a:moveTo>
                <a:lnTo>
                  <a:pt x="57137" y="19989"/>
                </a:lnTo>
                <a:lnTo>
                  <a:pt x="63652" y="22313"/>
                </a:lnTo>
                <a:lnTo>
                  <a:pt x="69468" y="27711"/>
                </a:lnTo>
                <a:lnTo>
                  <a:pt x="73607" y="32369"/>
                </a:lnTo>
                <a:lnTo>
                  <a:pt x="77296" y="38231"/>
                </a:lnTo>
                <a:lnTo>
                  <a:pt x="80536" y="45301"/>
                </a:lnTo>
                <a:lnTo>
                  <a:pt x="83324" y="53581"/>
                </a:lnTo>
                <a:lnTo>
                  <a:pt x="99529" y="36131"/>
                </a:lnTo>
                <a:lnTo>
                  <a:pt x="96136" y="29073"/>
                </a:lnTo>
                <a:lnTo>
                  <a:pt x="92357" y="22774"/>
                </a:lnTo>
                <a:lnTo>
                  <a:pt x="90264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17329" y="3537187"/>
            <a:ext cx="1542415" cy="860425"/>
          </a:xfrm>
          <a:custGeom>
            <a:avLst/>
            <a:gdLst/>
            <a:ahLst/>
            <a:cxnLst/>
            <a:rect l="l" t="t" r="r" b="b"/>
            <a:pathLst>
              <a:path w="1542414" h="860425">
                <a:moveTo>
                  <a:pt x="18669" y="763669"/>
                </a:moveTo>
                <a:lnTo>
                  <a:pt x="0" y="773410"/>
                </a:lnTo>
                <a:lnTo>
                  <a:pt x="45199" y="860036"/>
                </a:lnTo>
                <a:lnTo>
                  <a:pt x="63868" y="850295"/>
                </a:lnTo>
                <a:lnTo>
                  <a:pt x="45897" y="815853"/>
                </a:lnTo>
                <a:lnTo>
                  <a:pt x="76581" y="799851"/>
                </a:lnTo>
                <a:lnTo>
                  <a:pt x="100322" y="799851"/>
                </a:lnTo>
                <a:lnTo>
                  <a:pt x="98865" y="797057"/>
                </a:lnTo>
                <a:lnTo>
                  <a:pt x="36093" y="797057"/>
                </a:lnTo>
                <a:lnTo>
                  <a:pt x="18669" y="763669"/>
                </a:lnTo>
                <a:close/>
              </a:path>
              <a:path w="1542414" h="860425">
                <a:moveTo>
                  <a:pt x="100322" y="799851"/>
                </a:moveTo>
                <a:lnTo>
                  <a:pt x="76581" y="799851"/>
                </a:lnTo>
                <a:lnTo>
                  <a:pt x="94538" y="834293"/>
                </a:lnTo>
                <a:lnTo>
                  <a:pt x="113207" y="824553"/>
                </a:lnTo>
                <a:lnTo>
                  <a:pt x="100322" y="799851"/>
                </a:lnTo>
                <a:close/>
              </a:path>
              <a:path w="1542414" h="860425">
                <a:moveTo>
                  <a:pt x="134213" y="703395"/>
                </a:moveTo>
                <a:lnTo>
                  <a:pt x="85458" y="728833"/>
                </a:lnTo>
                <a:lnTo>
                  <a:pt x="130644" y="815447"/>
                </a:lnTo>
                <a:lnTo>
                  <a:pt x="179400" y="790021"/>
                </a:lnTo>
                <a:lnTo>
                  <a:pt x="178639" y="788561"/>
                </a:lnTo>
                <a:lnTo>
                  <a:pt x="140373" y="788561"/>
                </a:lnTo>
                <a:lnTo>
                  <a:pt x="131000" y="770616"/>
                </a:lnTo>
                <a:lnTo>
                  <a:pt x="161086" y="754918"/>
                </a:lnTo>
                <a:lnTo>
                  <a:pt x="160464" y="753725"/>
                </a:lnTo>
                <a:lnTo>
                  <a:pt x="122199" y="753725"/>
                </a:lnTo>
                <a:lnTo>
                  <a:pt x="113068" y="736237"/>
                </a:lnTo>
                <a:lnTo>
                  <a:pt x="143154" y="720540"/>
                </a:lnTo>
                <a:lnTo>
                  <a:pt x="134213" y="703395"/>
                </a:lnTo>
                <a:close/>
              </a:path>
              <a:path w="1542414" h="860425">
                <a:moveTo>
                  <a:pt x="68021" y="737926"/>
                </a:moveTo>
                <a:lnTo>
                  <a:pt x="49352" y="747667"/>
                </a:lnTo>
                <a:lnTo>
                  <a:pt x="66763" y="781042"/>
                </a:lnTo>
                <a:lnTo>
                  <a:pt x="36093" y="797057"/>
                </a:lnTo>
                <a:lnTo>
                  <a:pt x="98865" y="797057"/>
                </a:lnTo>
                <a:lnTo>
                  <a:pt x="68021" y="737926"/>
                </a:lnTo>
                <a:close/>
              </a:path>
              <a:path w="1542414" h="860425">
                <a:moveTo>
                  <a:pt x="170459" y="772864"/>
                </a:moveTo>
                <a:lnTo>
                  <a:pt x="140373" y="788561"/>
                </a:lnTo>
                <a:lnTo>
                  <a:pt x="178639" y="788561"/>
                </a:lnTo>
                <a:lnTo>
                  <a:pt x="170459" y="772864"/>
                </a:lnTo>
                <a:close/>
              </a:path>
              <a:path w="1542414" h="860425">
                <a:moveTo>
                  <a:pt x="167716" y="685907"/>
                </a:moveTo>
                <a:lnTo>
                  <a:pt x="149250" y="695546"/>
                </a:lnTo>
                <a:lnTo>
                  <a:pt x="194449" y="782173"/>
                </a:lnTo>
                <a:lnTo>
                  <a:pt x="213118" y="772432"/>
                </a:lnTo>
                <a:lnTo>
                  <a:pt x="183857" y="716349"/>
                </a:lnTo>
                <a:lnTo>
                  <a:pt x="227604" y="716349"/>
                </a:lnTo>
                <a:lnTo>
                  <a:pt x="167716" y="685907"/>
                </a:lnTo>
                <a:close/>
              </a:path>
              <a:path w="1542414" h="860425">
                <a:moveTo>
                  <a:pt x="152285" y="738027"/>
                </a:moveTo>
                <a:lnTo>
                  <a:pt x="122199" y="753725"/>
                </a:lnTo>
                <a:lnTo>
                  <a:pt x="160464" y="753725"/>
                </a:lnTo>
                <a:lnTo>
                  <a:pt x="152285" y="738027"/>
                </a:lnTo>
                <a:close/>
              </a:path>
              <a:path w="1542414" h="860425">
                <a:moveTo>
                  <a:pt x="227604" y="716349"/>
                </a:moveTo>
                <a:lnTo>
                  <a:pt x="183857" y="716349"/>
                </a:lnTo>
                <a:lnTo>
                  <a:pt x="252729" y="751756"/>
                </a:lnTo>
                <a:lnTo>
                  <a:pt x="270916" y="742269"/>
                </a:lnTo>
                <a:lnTo>
                  <a:pt x="259750" y="720870"/>
                </a:lnTo>
                <a:lnTo>
                  <a:pt x="236499" y="720870"/>
                </a:lnTo>
                <a:lnTo>
                  <a:pt x="227604" y="716349"/>
                </a:lnTo>
                <a:close/>
              </a:path>
              <a:path w="1542414" h="860425">
                <a:moveTo>
                  <a:pt x="288467" y="625823"/>
                </a:moveTo>
                <a:lnTo>
                  <a:pt x="280416" y="627106"/>
                </a:lnTo>
                <a:lnTo>
                  <a:pt x="243204" y="646524"/>
                </a:lnTo>
                <a:lnTo>
                  <a:pt x="288404" y="733151"/>
                </a:lnTo>
                <a:lnTo>
                  <a:pt x="307073" y="723410"/>
                </a:lnTo>
                <a:lnTo>
                  <a:pt x="289585" y="689894"/>
                </a:lnTo>
                <a:lnTo>
                  <a:pt x="291706" y="688790"/>
                </a:lnTo>
                <a:lnTo>
                  <a:pt x="333548" y="688790"/>
                </a:lnTo>
                <a:lnTo>
                  <a:pt x="309981" y="675950"/>
                </a:lnTo>
                <a:lnTo>
                  <a:pt x="310969" y="674718"/>
                </a:lnTo>
                <a:lnTo>
                  <a:pt x="281838" y="674718"/>
                </a:lnTo>
                <a:lnTo>
                  <a:pt x="270065" y="652150"/>
                </a:lnTo>
                <a:lnTo>
                  <a:pt x="278879" y="647553"/>
                </a:lnTo>
                <a:lnTo>
                  <a:pt x="282892" y="646676"/>
                </a:lnTo>
                <a:lnTo>
                  <a:pt x="315389" y="646676"/>
                </a:lnTo>
                <a:lnTo>
                  <a:pt x="309067" y="634561"/>
                </a:lnTo>
                <a:lnTo>
                  <a:pt x="303326" y="629696"/>
                </a:lnTo>
                <a:lnTo>
                  <a:pt x="288467" y="625823"/>
                </a:lnTo>
                <a:close/>
              </a:path>
              <a:path w="1542414" h="860425">
                <a:moveTo>
                  <a:pt x="225717" y="655643"/>
                </a:moveTo>
                <a:lnTo>
                  <a:pt x="207441" y="665180"/>
                </a:lnTo>
                <a:lnTo>
                  <a:pt x="236499" y="720870"/>
                </a:lnTo>
                <a:lnTo>
                  <a:pt x="259750" y="720870"/>
                </a:lnTo>
                <a:lnTo>
                  <a:pt x="225717" y="655643"/>
                </a:lnTo>
                <a:close/>
              </a:path>
              <a:path w="1542414" h="860425">
                <a:moveTo>
                  <a:pt x="333548" y="688790"/>
                </a:moveTo>
                <a:lnTo>
                  <a:pt x="291706" y="688790"/>
                </a:lnTo>
                <a:lnTo>
                  <a:pt x="331609" y="710608"/>
                </a:lnTo>
                <a:lnTo>
                  <a:pt x="353060" y="699419"/>
                </a:lnTo>
                <a:lnTo>
                  <a:pt x="333548" y="688790"/>
                </a:lnTo>
                <a:close/>
              </a:path>
              <a:path w="1542414" h="860425">
                <a:moveTo>
                  <a:pt x="323697" y="604538"/>
                </a:moveTo>
                <a:lnTo>
                  <a:pt x="303022" y="615320"/>
                </a:lnTo>
                <a:lnTo>
                  <a:pt x="354660" y="647045"/>
                </a:lnTo>
                <a:lnTo>
                  <a:pt x="375793" y="687558"/>
                </a:lnTo>
                <a:lnTo>
                  <a:pt x="394258" y="677918"/>
                </a:lnTo>
                <a:lnTo>
                  <a:pt x="373126" y="637405"/>
                </a:lnTo>
                <a:lnTo>
                  <a:pt x="373960" y="623054"/>
                </a:lnTo>
                <a:lnTo>
                  <a:pt x="353695" y="623054"/>
                </a:lnTo>
                <a:lnTo>
                  <a:pt x="323697" y="604538"/>
                </a:lnTo>
                <a:close/>
              </a:path>
              <a:path w="1542414" h="860425">
                <a:moveTo>
                  <a:pt x="315389" y="646676"/>
                </a:moveTo>
                <a:lnTo>
                  <a:pt x="282892" y="646676"/>
                </a:lnTo>
                <a:lnTo>
                  <a:pt x="289966" y="647857"/>
                </a:lnTo>
                <a:lnTo>
                  <a:pt x="292582" y="649775"/>
                </a:lnTo>
                <a:lnTo>
                  <a:pt x="294284" y="653026"/>
                </a:lnTo>
                <a:lnTo>
                  <a:pt x="296094" y="658729"/>
                </a:lnTo>
                <a:lnTo>
                  <a:pt x="295295" y="663894"/>
                </a:lnTo>
                <a:lnTo>
                  <a:pt x="291889" y="668521"/>
                </a:lnTo>
                <a:lnTo>
                  <a:pt x="285877" y="672610"/>
                </a:lnTo>
                <a:lnTo>
                  <a:pt x="281838" y="674718"/>
                </a:lnTo>
                <a:lnTo>
                  <a:pt x="310969" y="674718"/>
                </a:lnTo>
                <a:lnTo>
                  <a:pt x="314769" y="669981"/>
                </a:lnTo>
                <a:lnTo>
                  <a:pt x="317068" y="663999"/>
                </a:lnTo>
                <a:lnTo>
                  <a:pt x="316699" y="651998"/>
                </a:lnTo>
                <a:lnTo>
                  <a:pt x="315506" y="647045"/>
                </a:lnTo>
                <a:lnTo>
                  <a:pt x="315389" y="646676"/>
                </a:lnTo>
                <a:close/>
              </a:path>
              <a:path w="1542414" h="860425">
                <a:moveTo>
                  <a:pt x="376643" y="576903"/>
                </a:moveTo>
                <a:lnTo>
                  <a:pt x="355892" y="587736"/>
                </a:lnTo>
                <a:lnTo>
                  <a:pt x="353695" y="623054"/>
                </a:lnTo>
                <a:lnTo>
                  <a:pt x="373960" y="623054"/>
                </a:lnTo>
                <a:lnTo>
                  <a:pt x="376643" y="576903"/>
                </a:lnTo>
                <a:close/>
              </a:path>
              <a:path w="1542414" h="860425">
                <a:moveTo>
                  <a:pt x="472961" y="562463"/>
                </a:moveTo>
                <a:lnTo>
                  <a:pt x="449211" y="562463"/>
                </a:lnTo>
                <a:lnTo>
                  <a:pt x="484797" y="630687"/>
                </a:lnTo>
                <a:lnTo>
                  <a:pt x="503466" y="620946"/>
                </a:lnTo>
                <a:lnTo>
                  <a:pt x="472961" y="562463"/>
                </a:lnTo>
                <a:close/>
              </a:path>
              <a:path w="1542414" h="860425">
                <a:moveTo>
                  <a:pt x="509079" y="507815"/>
                </a:moveTo>
                <a:lnTo>
                  <a:pt x="524217" y="581716"/>
                </a:lnTo>
                <a:lnTo>
                  <a:pt x="554072" y="592893"/>
                </a:lnTo>
                <a:lnTo>
                  <a:pt x="562156" y="591044"/>
                </a:lnTo>
                <a:lnTo>
                  <a:pt x="570788" y="587329"/>
                </a:lnTo>
                <a:lnTo>
                  <a:pt x="577342" y="583913"/>
                </a:lnTo>
                <a:lnTo>
                  <a:pt x="582536" y="579417"/>
                </a:lnTo>
                <a:lnTo>
                  <a:pt x="587562" y="572102"/>
                </a:lnTo>
                <a:lnTo>
                  <a:pt x="551294" y="572102"/>
                </a:lnTo>
                <a:lnTo>
                  <a:pt x="542721" y="568965"/>
                </a:lnTo>
                <a:lnTo>
                  <a:pt x="539292" y="565714"/>
                </a:lnTo>
                <a:lnTo>
                  <a:pt x="509079" y="507815"/>
                </a:lnTo>
                <a:close/>
              </a:path>
              <a:path w="1542414" h="860425">
                <a:moveTo>
                  <a:pt x="478129" y="523956"/>
                </a:moveTo>
                <a:lnTo>
                  <a:pt x="419874" y="554347"/>
                </a:lnTo>
                <a:lnTo>
                  <a:pt x="429475" y="572762"/>
                </a:lnTo>
                <a:lnTo>
                  <a:pt x="449211" y="562463"/>
                </a:lnTo>
                <a:lnTo>
                  <a:pt x="472961" y="562463"/>
                </a:lnTo>
                <a:lnTo>
                  <a:pt x="467880" y="552722"/>
                </a:lnTo>
                <a:lnTo>
                  <a:pt x="487743" y="542371"/>
                </a:lnTo>
                <a:lnTo>
                  <a:pt x="478129" y="523956"/>
                </a:lnTo>
                <a:close/>
              </a:path>
              <a:path w="1542414" h="860425">
                <a:moveTo>
                  <a:pt x="558368" y="482097"/>
                </a:moveTo>
                <a:lnTo>
                  <a:pt x="540016" y="491673"/>
                </a:lnTo>
                <a:lnTo>
                  <a:pt x="570052" y="549229"/>
                </a:lnTo>
                <a:lnTo>
                  <a:pt x="570865" y="554208"/>
                </a:lnTo>
                <a:lnTo>
                  <a:pt x="568375" y="563174"/>
                </a:lnTo>
                <a:lnTo>
                  <a:pt x="565200" y="566743"/>
                </a:lnTo>
                <a:lnTo>
                  <a:pt x="555650" y="571734"/>
                </a:lnTo>
                <a:lnTo>
                  <a:pt x="551294" y="572102"/>
                </a:lnTo>
                <a:lnTo>
                  <a:pt x="587562" y="572102"/>
                </a:lnTo>
                <a:lnTo>
                  <a:pt x="590207" y="568254"/>
                </a:lnTo>
                <a:lnTo>
                  <a:pt x="591916" y="562463"/>
                </a:lnTo>
                <a:lnTo>
                  <a:pt x="591931" y="559732"/>
                </a:lnTo>
                <a:lnTo>
                  <a:pt x="591578" y="548886"/>
                </a:lnTo>
                <a:lnTo>
                  <a:pt x="590194" y="543108"/>
                </a:lnTo>
                <a:lnTo>
                  <a:pt x="558368" y="482097"/>
                </a:lnTo>
                <a:close/>
              </a:path>
              <a:path w="1542414" h="860425">
                <a:moveTo>
                  <a:pt x="620852" y="452404"/>
                </a:moveTo>
                <a:lnTo>
                  <a:pt x="612813" y="453700"/>
                </a:lnTo>
                <a:lnTo>
                  <a:pt x="575602" y="473105"/>
                </a:lnTo>
                <a:lnTo>
                  <a:pt x="620788" y="559732"/>
                </a:lnTo>
                <a:lnTo>
                  <a:pt x="639457" y="549991"/>
                </a:lnTo>
                <a:lnTo>
                  <a:pt x="621982" y="516476"/>
                </a:lnTo>
                <a:lnTo>
                  <a:pt x="624090" y="515384"/>
                </a:lnTo>
                <a:lnTo>
                  <a:pt x="665946" y="515384"/>
                </a:lnTo>
                <a:lnTo>
                  <a:pt x="642366" y="502544"/>
                </a:lnTo>
                <a:lnTo>
                  <a:pt x="643364" y="501299"/>
                </a:lnTo>
                <a:lnTo>
                  <a:pt x="614222" y="501299"/>
                </a:lnTo>
                <a:lnTo>
                  <a:pt x="602449" y="478744"/>
                </a:lnTo>
                <a:lnTo>
                  <a:pt x="611263" y="474147"/>
                </a:lnTo>
                <a:lnTo>
                  <a:pt x="615276" y="473271"/>
                </a:lnTo>
                <a:lnTo>
                  <a:pt x="647773" y="473271"/>
                </a:lnTo>
                <a:lnTo>
                  <a:pt x="641451" y="461155"/>
                </a:lnTo>
                <a:lnTo>
                  <a:pt x="635711" y="456291"/>
                </a:lnTo>
                <a:lnTo>
                  <a:pt x="620852" y="452404"/>
                </a:lnTo>
                <a:close/>
              </a:path>
              <a:path w="1542414" h="860425">
                <a:moveTo>
                  <a:pt x="665946" y="515384"/>
                </a:moveTo>
                <a:lnTo>
                  <a:pt x="624090" y="515384"/>
                </a:lnTo>
                <a:lnTo>
                  <a:pt x="663994" y="537202"/>
                </a:lnTo>
                <a:lnTo>
                  <a:pt x="685444" y="526001"/>
                </a:lnTo>
                <a:lnTo>
                  <a:pt x="665946" y="515384"/>
                </a:lnTo>
                <a:close/>
              </a:path>
              <a:path w="1542414" h="860425">
                <a:moveTo>
                  <a:pt x="671703" y="422966"/>
                </a:moveTo>
                <a:lnTo>
                  <a:pt x="653237" y="432605"/>
                </a:lnTo>
                <a:lnTo>
                  <a:pt x="698436" y="519232"/>
                </a:lnTo>
                <a:lnTo>
                  <a:pt x="717105" y="509491"/>
                </a:lnTo>
                <a:lnTo>
                  <a:pt x="687844" y="453408"/>
                </a:lnTo>
                <a:lnTo>
                  <a:pt x="731591" y="453408"/>
                </a:lnTo>
                <a:lnTo>
                  <a:pt x="671703" y="422966"/>
                </a:lnTo>
                <a:close/>
              </a:path>
              <a:path w="1542414" h="860425">
                <a:moveTo>
                  <a:pt x="647773" y="473271"/>
                </a:moveTo>
                <a:lnTo>
                  <a:pt x="615276" y="473271"/>
                </a:lnTo>
                <a:lnTo>
                  <a:pt x="622350" y="474439"/>
                </a:lnTo>
                <a:lnTo>
                  <a:pt x="624967" y="476369"/>
                </a:lnTo>
                <a:lnTo>
                  <a:pt x="626668" y="479621"/>
                </a:lnTo>
                <a:lnTo>
                  <a:pt x="628478" y="485323"/>
                </a:lnTo>
                <a:lnTo>
                  <a:pt x="627680" y="490487"/>
                </a:lnTo>
                <a:lnTo>
                  <a:pt x="624273" y="495110"/>
                </a:lnTo>
                <a:lnTo>
                  <a:pt x="618261" y="499191"/>
                </a:lnTo>
                <a:lnTo>
                  <a:pt x="614222" y="501299"/>
                </a:lnTo>
                <a:lnTo>
                  <a:pt x="643364" y="501299"/>
                </a:lnTo>
                <a:lnTo>
                  <a:pt x="647153" y="496575"/>
                </a:lnTo>
                <a:lnTo>
                  <a:pt x="649452" y="490593"/>
                </a:lnTo>
                <a:lnTo>
                  <a:pt x="649084" y="478592"/>
                </a:lnTo>
                <a:lnTo>
                  <a:pt x="647827" y="473372"/>
                </a:lnTo>
                <a:close/>
              </a:path>
              <a:path w="1542414" h="860425">
                <a:moveTo>
                  <a:pt x="731591" y="453408"/>
                </a:moveTo>
                <a:lnTo>
                  <a:pt x="687844" y="453408"/>
                </a:lnTo>
                <a:lnTo>
                  <a:pt x="756716" y="488828"/>
                </a:lnTo>
                <a:lnTo>
                  <a:pt x="774903" y="479341"/>
                </a:lnTo>
                <a:lnTo>
                  <a:pt x="763730" y="457929"/>
                </a:lnTo>
                <a:lnTo>
                  <a:pt x="740486" y="457929"/>
                </a:lnTo>
                <a:lnTo>
                  <a:pt x="731591" y="453408"/>
                </a:lnTo>
                <a:close/>
              </a:path>
              <a:path w="1542414" h="860425">
                <a:moveTo>
                  <a:pt x="796277" y="357980"/>
                </a:moveTo>
                <a:lnTo>
                  <a:pt x="747522" y="383418"/>
                </a:lnTo>
                <a:lnTo>
                  <a:pt x="792721" y="470032"/>
                </a:lnTo>
                <a:lnTo>
                  <a:pt x="841476" y="444607"/>
                </a:lnTo>
                <a:lnTo>
                  <a:pt x="840714" y="443146"/>
                </a:lnTo>
                <a:lnTo>
                  <a:pt x="802436" y="443146"/>
                </a:lnTo>
                <a:lnTo>
                  <a:pt x="793076" y="425201"/>
                </a:lnTo>
                <a:lnTo>
                  <a:pt x="823163" y="409504"/>
                </a:lnTo>
                <a:lnTo>
                  <a:pt x="822540" y="408310"/>
                </a:lnTo>
                <a:lnTo>
                  <a:pt x="784263" y="408310"/>
                </a:lnTo>
                <a:lnTo>
                  <a:pt x="775144" y="390822"/>
                </a:lnTo>
                <a:lnTo>
                  <a:pt x="805230" y="375125"/>
                </a:lnTo>
                <a:lnTo>
                  <a:pt x="796277" y="357980"/>
                </a:lnTo>
                <a:close/>
              </a:path>
              <a:path w="1542414" h="860425">
                <a:moveTo>
                  <a:pt x="729703" y="392714"/>
                </a:moveTo>
                <a:lnTo>
                  <a:pt x="711428" y="402239"/>
                </a:lnTo>
                <a:lnTo>
                  <a:pt x="740486" y="457929"/>
                </a:lnTo>
                <a:lnTo>
                  <a:pt x="763730" y="457929"/>
                </a:lnTo>
                <a:lnTo>
                  <a:pt x="729703" y="392714"/>
                </a:lnTo>
                <a:close/>
              </a:path>
              <a:path w="1542414" h="860425">
                <a:moveTo>
                  <a:pt x="832523" y="427449"/>
                </a:moveTo>
                <a:lnTo>
                  <a:pt x="802436" y="443146"/>
                </a:lnTo>
                <a:lnTo>
                  <a:pt x="840714" y="443146"/>
                </a:lnTo>
                <a:lnTo>
                  <a:pt x="832523" y="427449"/>
                </a:lnTo>
                <a:close/>
              </a:path>
              <a:path w="1542414" h="860425">
                <a:moveTo>
                  <a:pt x="857313" y="329049"/>
                </a:moveTo>
                <a:lnTo>
                  <a:pt x="849261" y="330332"/>
                </a:lnTo>
                <a:lnTo>
                  <a:pt x="812050" y="349750"/>
                </a:lnTo>
                <a:lnTo>
                  <a:pt x="857250" y="436377"/>
                </a:lnTo>
                <a:lnTo>
                  <a:pt x="875919" y="426636"/>
                </a:lnTo>
                <a:lnTo>
                  <a:pt x="858431" y="393121"/>
                </a:lnTo>
                <a:lnTo>
                  <a:pt x="860539" y="392016"/>
                </a:lnTo>
                <a:lnTo>
                  <a:pt x="902388" y="392016"/>
                </a:lnTo>
                <a:lnTo>
                  <a:pt x="878814" y="379176"/>
                </a:lnTo>
                <a:lnTo>
                  <a:pt x="879805" y="377944"/>
                </a:lnTo>
                <a:lnTo>
                  <a:pt x="850684" y="377944"/>
                </a:lnTo>
                <a:lnTo>
                  <a:pt x="838911" y="355376"/>
                </a:lnTo>
                <a:lnTo>
                  <a:pt x="847712" y="350779"/>
                </a:lnTo>
                <a:lnTo>
                  <a:pt x="851738" y="349903"/>
                </a:lnTo>
                <a:lnTo>
                  <a:pt x="884235" y="349903"/>
                </a:lnTo>
                <a:lnTo>
                  <a:pt x="877912" y="337787"/>
                </a:lnTo>
                <a:lnTo>
                  <a:pt x="872172" y="332923"/>
                </a:lnTo>
                <a:lnTo>
                  <a:pt x="857313" y="329049"/>
                </a:lnTo>
                <a:close/>
              </a:path>
              <a:path w="1542414" h="860425">
                <a:moveTo>
                  <a:pt x="902388" y="392016"/>
                </a:moveTo>
                <a:lnTo>
                  <a:pt x="860539" y="392016"/>
                </a:lnTo>
                <a:lnTo>
                  <a:pt x="900442" y="413835"/>
                </a:lnTo>
                <a:lnTo>
                  <a:pt x="921905" y="402646"/>
                </a:lnTo>
                <a:lnTo>
                  <a:pt x="902388" y="392016"/>
                </a:lnTo>
                <a:close/>
              </a:path>
              <a:path w="1542414" h="860425">
                <a:moveTo>
                  <a:pt x="814349" y="392613"/>
                </a:moveTo>
                <a:lnTo>
                  <a:pt x="784263" y="408310"/>
                </a:lnTo>
                <a:lnTo>
                  <a:pt x="822540" y="408310"/>
                </a:lnTo>
                <a:lnTo>
                  <a:pt x="814349" y="392613"/>
                </a:lnTo>
                <a:close/>
              </a:path>
              <a:path w="1542414" h="860425">
                <a:moveTo>
                  <a:pt x="884235" y="349903"/>
                </a:moveTo>
                <a:lnTo>
                  <a:pt x="851738" y="349903"/>
                </a:lnTo>
                <a:lnTo>
                  <a:pt x="858812" y="351084"/>
                </a:lnTo>
                <a:lnTo>
                  <a:pt x="861428" y="353002"/>
                </a:lnTo>
                <a:lnTo>
                  <a:pt x="863117" y="356253"/>
                </a:lnTo>
                <a:lnTo>
                  <a:pt x="864929" y="361956"/>
                </a:lnTo>
                <a:lnTo>
                  <a:pt x="864134" y="367121"/>
                </a:lnTo>
                <a:lnTo>
                  <a:pt x="860733" y="371748"/>
                </a:lnTo>
                <a:lnTo>
                  <a:pt x="854722" y="375836"/>
                </a:lnTo>
                <a:lnTo>
                  <a:pt x="850684" y="377944"/>
                </a:lnTo>
                <a:lnTo>
                  <a:pt x="879805" y="377944"/>
                </a:lnTo>
                <a:lnTo>
                  <a:pt x="883615" y="373207"/>
                </a:lnTo>
                <a:lnTo>
                  <a:pt x="885913" y="367226"/>
                </a:lnTo>
                <a:lnTo>
                  <a:pt x="885532" y="355224"/>
                </a:lnTo>
                <a:lnTo>
                  <a:pt x="884288" y="350004"/>
                </a:lnTo>
                <a:close/>
              </a:path>
              <a:path w="1542414" h="860425">
                <a:moveTo>
                  <a:pt x="973510" y="270234"/>
                </a:moveTo>
                <a:lnTo>
                  <a:pt x="967660" y="270667"/>
                </a:lnTo>
                <a:lnTo>
                  <a:pt x="960986" y="272577"/>
                </a:lnTo>
                <a:lnTo>
                  <a:pt x="953490" y="275963"/>
                </a:lnTo>
                <a:lnTo>
                  <a:pt x="928255" y="289121"/>
                </a:lnTo>
                <a:lnTo>
                  <a:pt x="973442" y="375747"/>
                </a:lnTo>
                <a:lnTo>
                  <a:pt x="1002449" y="360622"/>
                </a:lnTo>
                <a:lnTo>
                  <a:pt x="1009226" y="356554"/>
                </a:lnTo>
                <a:lnTo>
                  <a:pt x="1014737" y="352087"/>
                </a:lnTo>
                <a:lnTo>
                  <a:pt x="1015258" y="351490"/>
                </a:lnTo>
                <a:lnTo>
                  <a:pt x="984542" y="351490"/>
                </a:lnTo>
                <a:lnTo>
                  <a:pt x="972083" y="327614"/>
                </a:lnTo>
                <a:lnTo>
                  <a:pt x="984326" y="321226"/>
                </a:lnTo>
                <a:lnTo>
                  <a:pt x="988453" y="320451"/>
                </a:lnTo>
                <a:lnTo>
                  <a:pt x="1021142" y="320451"/>
                </a:lnTo>
                <a:lnTo>
                  <a:pt x="1018032" y="314495"/>
                </a:lnTo>
                <a:lnTo>
                  <a:pt x="1016509" y="312895"/>
                </a:lnTo>
                <a:lnTo>
                  <a:pt x="964412" y="312895"/>
                </a:lnTo>
                <a:lnTo>
                  <a:pt x="954493" y="293896"/>
                </a:lnTo>
                <a:lnTo>
                  <a:pt x="962050" y="289959"/>
                </a:lnTo>
                <a:lnTo>
                  <a:pt x="965111" y="289413"/>
                </a:lnTo>
                <a:lnTo>
                  <a:pt x="994867" y="289413"/>
                </a:lnTo>
                <a:lnTo>
                  <a:pt x="994333" y="287406"/>
                </a:lnTo>
                <a:lnTo>
                  <a:pt x="989317" y="277779"/>
                </a:lnTo>
                <a:lnTo>
                  <a:pt x="984694" y="273652"/>
                </a:lnTo>
                <a:lnTo>
                  <a:pt x="978535" y="271277"/>
                </a:lnTo>
                <a:lnTo>
                  <a:pt x="973510" y="270234"/>
                </a:lnTo>
                <a:close/>
              </a:path>
              <a:path w="1542414" h="860425">
                <a:moveTo>
                  <a:pt x="1021142" y="320451"/>
                </a:moveTo>
                <a:lnTo>
                  <a:pt x="988453" y="320451"/>
                </a:lnTo>
                <a:lnTo>
                  <a:pt x="995718" y="322229"/>
                </a:lnTo>
                <a:lnTo>
                  <a:pt x="998601" y="324693"/>
                </a:lnTo>
                <a:lnTo>
                  <a:pt x="1000709" y="328757"/>
                </a:lnTo>
                <a:lnTo>
                  <a:pt x="1002316" y="334175"/>
                </a:lnTo>
                <a:lnTo>
                  <a:pt x="1001272" y="339189"/>
                </a:lnTo>
                <a:lnTo>
                  <a:pt x="997578" y="343800"/>
                </a:lnTo>
                <a:lnTo>
                  <a:pt x="991235" y="348010"/>
                </a:lnTo>
                <a:lnTo>
                  <a:pt x="984542" y="351490"/>
                </a:lnTo>
                <a:lnTo>
                  <a:pt x="1015258" y="351490"/>
                </a:lnTo>
                <a:lnTo>
                  <a:pt x="1018985" y="347220"/>
                </a:lnTo>
                <a:lnTo>
                  <a:pt x="1021969" y="341953"/>
                </a:lnTo>
                <a:lnTo>
                  <a:pt x="1025093" y="334663"/>
                </a:lnTo>
                <a:lnTo>
                  <a:pt x="1024585" y="327043"/>
                </a:lnTo>
                <a:lnTo>
                  <a:pt x="1021142" y="320451"/>
                </a:lnTo>
                <a:close/>
              </a:path>
              <a:path w="1542414" h="860425">
                <a:moveTo>
                  <a:pt x="994867" y="289413"/>
                </a:moveTo>
                <a:lnTo>
                  <a:pt x="965111" y="289413"/>
                </a:lnTo>
                <a:lnTo>
                  <a:pt x="971041" y="290530"/>
                </a:lnTo>
                <a:lnTo>
                  <a:pt x="973150" y="292003"/>
                </a:lnTo>
                <a:lnTo>
                  <a:pt x="975931" y="297337"/>
                </a:lnTo>
                <a:lnTo>
                  <a:pt x="976160" y="300385"/>
                </a:lnTo>
                <a:lnTo>
                  <a:pt x="973963" y="306634"/>
                </a:lnTo>
                <a:lnTo>
                  <a:pt x="971829" y="309021"/>
                </a:lnTo>
                <a:lnTo>
                  <a:pt x="964412" y="312895"/>
                </a:lnTo>
                <a:lnTo>
                  <a:pt x="1016509" y="312895"/>
                </a:lnTo>
                <a:lnTo>
                  <a:pt x="1014552" y="310838"/>
                </a:lnTo>
                <a:lnTo>
                  <a:pt x="1005733" y="305592"/>
                </a:lnTo>
                <a:lnTo>
                  <a:pt x="992492" y="305592"/>
                </a:lnTo>
                <a:lnTo>
                  <a:pt x="994232" y="301325"/>
                </a:lnTo>
                <a:lnTo>
                  <a:pt x="995146" y="297541"/>
                </a:lnTo>
                <a:lnTo>
                  <a:pt x="995165" y="290530"/>
                </a:lnTo>
                <a:lnTo>
                  <a:pt x="994867" y="289413"/>
                </a:lnTo>
                <a:close/>
              </a:path>
              <a:path w="1542414" h="860425">
                <a:moveTo>
                  <a:pt x="999553" y="304538"/>
                </a:moveTo>
                <a:lnTo>
                  <a:pt x="992492" y="305592"/>
                </a:lnTo>
                <a:lnTo>
                  <a:pt x="1005733" y="305592"/>
                </a:lnTo>
                <a:lnTo>
                  <a:pt x="1005370" y="305377"/>
                </a:lnTo>
                <a:lnTo>
                  <a:pt x="999553" y="304538"/>
                </a:lnTo>
                <a:close/>
              </a:path>
              <a:path w="1542414" h="860425">
                <a:moveTo>
                  <a:pt x="1041895" y="229837"/>
                </a:moveTo>
                <a:lnTo>
                  <a:pt x="1027430" y="237381"/>
                </a:lnTo>
                <a:lnTo>
                  <a:pt x="1037932" y="342105"/>
                </a:lnTo>
                <a:lnTo>
                  <a:pt x="1056627" y="332351"/>
                </a:lnTo>
                <a:lnTo>
                  <a:pt x="1054531" y="311790"/>
                </a:lnTo>
                <a:lnTo>
                  <a:pt x="1087780" y="294442"/>
                </a:lnTo>
                <a:lnTo>
                  <a:pt x="1118131" y="294442"/>
                </a:lnTo>
                <a:lnTo>
                  <a:pt x="1116213" y="292816"/>
                </a:lnTo>
                <a:lnTo>
                  <a:pt x="1052601" y="292816"/>
                </a:lnTo>
                <a:lnTo>
                  <a:pt x="1049464" y="261981"/>
                </a:lnTo>
                <a:lnTo>
                  <a:pt x="1079826" y="261981"/>
                </a:lnTo>
                <a:lnTo>
                  <a:pt x="1041895" y="229837"/>
                </a:lnTo>
                <a:close/>
              </a:path>
              <a:path w="1542414" h="860425">
                <a:moveTo>
                  <a:pt x="1118131" y="294442"/>
                </a:moveTo>
                <a:lnTo>
                  <a:pt x="1087780" y="294442"/>
                </a:lnTo>
                <a:lnTo>
                  <a:pt x="1103591" y="307853"/>
                </a:lnTo>
                <a:lnTo>
                  <a:pt x="1122387" y="298049"/>
                </a:lnTo>
                <a:lnTo>
                  <a:pt x="1118131" y="294442"/>
                </a:lnTo>
                <a:close/>
              </a:path>
              <a:path w="1542414" h="860425">
                <a:moveTo>
                  <a:pt x="1079826" y="261981"/>
                </a:moveTo>
                <a:lnTo>
                  <a:pt x="1049464" y="261981"/>
                </a:lnTo>
                <a:lnTo>
                  <a:pt x="1073188" y="282085"/>
                </a:lnTo>
                <a:lnTo>
                  <a:pt x="1052601" y="292816"/>
                </a:lnTo>
                <a:lnTo>
                  <a:pt x="1116213" y="292816"/>
                </a:lnTo>
                <a:lnTo>
                  <a:pt x="1079826" y="261981"/>
                </a:lnTo>
                <a:close/>
              </a:path>
              <a:path w="1542414" h="860425">
                <a:moveTo>
                  <a:pt x="1108341" y="195166"/>
                </a:moveTo>
                <a:lnTo>
                  <a:pt x="1089672" y="204907"/>
                </a:lnTo>
                <a:lnTo>
                  <a:pt x="1134859" y="291534"/>
                </a:lnTo>
                <a:lnTo>
                  <a:pt x="1153528" y="281793"/>
                </a:lnTo>
                <a:lnTo>
                  <a:pt x="1108341" y="195166"/>
                </a:lnTo>
                <a:close/>
              </a:path>
              <a:path w="1542414" h="860425">
                <a:moveTo>
                  <a:pt x="1144651" y="176218"/>
                </a:moveTo>
                <a:lnTo>
                  <a:pt x="1126121" y="185895"/>
                </a:lnTo>
                <a:lnTo>
                  <a:pt x="1171308" y="272522"/>
                </a:lnTo>
                <a:lnTo>
                  <a:pt x="1215377" y="249522"/>
                </a:lnTo>
                <a:lnTo>
                  <a:pt x="1212587" y="244175"/>
                </a:lnTo>
                <a:lnTo>
                  <a:pt x="1180109" y="244175"/>
                </a:lnTo>
                <a:lnTo>
                  <a:pt x="1144651" y="176218"/>
                </a:lnTo>
                <a:close/>
              </a:path>
              <a:path w="1542414" h="860425">
                <a:moveTo>
                  <a:pt x="1205636" y="230853"/>
                </a:moveTo>
                <a:lnTo>
                  <a:pt x="1180109" y="244175"/>
                </a:lnTo>
                <a:lnTo>
                  <a:pt x="1212587" y="244175"/>
                </a:lnTo>
                <a:lnTo>
                  <a:pt x="1205636" y="230853"/>
                </a:lnTo>
                <a:close/>
              </a:path>
              <a:path w="1542414" h="860425">
                <a:moveTo>
                  <a:pt x="1232712" y="130282"/>
                </a:moveTo>
                <a:lnTo>
                  <a:pt x="1183957" y="155720"/>
                </a:lnTo>
                <a:lnTo>
                  <a:pt x="1229144" y="242346"/>
                </a:lnTo>
                <a:lnTo>
                  <a:pt x="1277899" y="216908"/>
                </a:lnTo>
                <a:lnTo>
                  <a:pt x="1277138" y="215448"/>
                </a:lnTo>
                <a:lnTo>
                  <a:pt x="1238872" y="215448"/>
                </a:lnTo>
                <a:lnTo>
                  <a:pt x="1229499" y="197503"/>
                </a:lnTo>
                <a:lnTo>
                  <a:pt x="1259586" y="181806"/>
                </a:lnTo>
                <a:lnTo>
                  <a:pt x="1258963" y="180612"/>
                </a:lnTo>
                <a:lnTo>
                  <a:pt x="1220698" y="180612"/>
                </a:lnTo>
                <a:lnTo>
                  <a:pt x="1211567" y="163137"/>
                </a:lnTo>
                <a:lnTo>
                  <a:pt x="1241653" y="147439"/>
                </a:lnTo>
                <a:lnTo>
                  <a:pt x="1232712" y="130282"/>
                </a:lnTo>
                <a:close/>
              </a:path>
              <a:path w="1542414" h="860425">
                <a:moveTo>
                  <a:pt x="1268958" y="199751"/>
                </a:moveTo>
                <a:lnTo>
                  <a:pt x="1238872" y="215448"/>
                </a:lnTo>
                <a:lnTo>
                  <a:pt x="1277138" y="215448"/>
                </a:lnTo>
                <a:lnTo>
                  <a:pt x="1268958" y="199751"/>
                </a:lnTo>
                <a:close/>
              </a:path>
              <a:path w="1542414" h="860425">
                <a:moveTo>
                  <a:pt x="1262761" y="114610"/>
                </a:moveTo>
                <a:lnTo>
                  <a:pt x="1242085" y="125392"/>
                </a:lnTo>
                <a:lnTo>
                  <a:pt x="1293710" y="157129"/>
                </a:lnTo>
                <a:lnTo>
                  <a:pt x="1314856" y="197630"/>
                </a:lnTo>
                <a:lnTo>
                  <a:pt x="1333322" y="187990"/>
                </a:lnTo>
                <a:lnTo>
                  <a:pt x="1312189" y="147490"/>
                </a:lnTo>
                <a:lnTo>
                  <a:pt x="1313024" y="133126"/>
                </a:lnTo>
                <a:lnTo>
                  <a:pt x="1292745" y="133126"/>
                </a:lnTo>
                <a:lnTo>
                  <a:pt x="1262761" y="114610"/>
                </a:lnTo>
                <a:close/>
              </a:path>
              <a:path w="1542414" h="860425">
                <a:moveTo>
                  <a:pt x="1250784" y="164927"/>
                </a:moveTo>
                <a:lnTo>
                  <a:pt x="1220698" y="180612"/>
                </a:lnTo>
                <a:lnTo>
                  <a:pt x="1258963" y="180612"/>
                </a:lnTo>
                <a:lnTo>
                  <a:pt x="1250784" y="164927"/>
                </a:lnTo>
                <a:close/>
              </a:path>
              <a:path w="1542414" h="860425">
                <a:moveTo>
                  <a:pt x="1315707" y="86987"/>
                </a:moveTo>
                <a:lnTo>
                  <a:pt x="1294955" y="97808"/>
                </a:lnTo>
                <a:lnTo>
                  <a:pt x="1292745" y="133126"/>
                </a:lnTo>
                <a:lnTo>
                  <a:pt x="1313024" y="133126"/>
                </a:lnTo>
                <a:lnTo>
                  <a:pt x="1315707" y="86987"/>
                </a:lnTo>
                <a:close/>
              </a:path>
              <a:path w="1542414" h="860425">
                <a:moveTo>
                  <a:pt x="1408582" y="41432"/>
                </a:moveTo>
                <a:lnTo>
                  <a:pt x="1400543" y="42728"/>
                </a:lnTo>
                <a:lnTo>
                  <a:pt x="1363332" y="62133"/>
                </a:lnTo>
                <a:lnTo>
                  <a:pt x="1408518" y="148760"/>
                </a:lnTo>
                <a:lnTo>
                  <a:pt x="1427187" y="139019"/>
                </a:lnTo>
                <a:lnTo>
                  <a:pt x="1409712" y="105504"/>
                </a:lnTo>
                <a:lnTo>
                  <a:pt x="1411820" y="104412"/>
                </a:lnTo>
                <a:lnTo>
                  <a:pt x="1453676" y="104412"/>
                </a:lnTo>
                <a:lnTo>
                  <a:pt x="1430096" y="91572"/>
                </a:lnTo>
                <a:lnTo>
                  <a:pt x="1431094" y="90327"/>
                </a:lnTo>
                <a:lnTo>
                  <a:pt x="1401953" y="90327"/>
                </a:lnTo>
                <a:lnTo>
                  <a:pt x="1390180" y="67772"/>
                </a:lnTo>
                <a:lnTo>
                  <a:pt x="1398993" y="63175"/>
                </a:lnTo>
                <a:lnTo>
                  <a:pt x="1403007" y="62299"/>
                </a:lnTo>
                <a:lnTo>
                  <a:pt x="1435504" y="62299"/>
                </a:lnTo>
                <a:lnTo>
                  <a:pt x="1429181" y="50183"/>
                </a:lnTo>
                <a:lnTo>
                  <a:pt x="1423441" y="45319"/>
                </a:lnTo>
                <a:lnTo>
                  <a:pt x="1408582" y="41432"/>
                </a:lnTo>
                <a:close/>
              </a:path>
              <a:path w="1542414" h="860425">
                <a:moveTo>
                  <a:pt x="1453676" y="104412"/>
                </a:moveTo>
                <a:lnTo>
                  <a:pt x="1411820" y="104412"/>
                </a:lnTo>
                <a:lnTo>
                  <a:pt x="1451724" y="126230"/>
                </a:lnTo>
                <a:lnTo>
                  <a:pt x="1473174" y="115029"/>
                </a:lnTo>
                <a:lnTo>
                  <a:pt x="1453676" y="104412"/>
                </a:lnTo>
                <a:close/>
              </a:path>
              <a:path w="1542414" h="860425">
                <a:moveTo>
                  <a:pt x="1498808" y="0"/>
                </a:moveTo>
                <a:lnTo>
                  <a:pt x="1489702" y="2"/>
                </a:lnTo>
                <a:lnTo>
                  <a:pt x="1480449" y="1981"/>
                </a:lnTo>
                <a:lnTo>
                  <a:pt x="1471053" y="5936"/>
                </a:lnTo>
                <a:lnTo>
                  <a:pt x="1441500" y="21354"/>
                </a:lnTo>
                <a:lnTo>
                  <a:pt x="1486687" y="107980"/>
                </a:lnTo>
                <a:lnTo>
                  <a:pt x="1514665" y="93388"/>
                </a:lnTo>
                <a:lnTo>
                  <a:pt x="1523683" y="87745"/>
                </a:lnTo>
                <a:lnTo>
                  <a:pt x="1530645" y="81412"/>
                </a:lnTo>
                <a:lnTo>
                  <a:pt x="1496745" y="81412"/>
                </a:lnTo>
                <a:lnTo>
                  <a:pt x="1468831" y="27907"/>
                </a:lnTo>
                <a:lnTo>
                  <a:pt x="1479791" y="22192"/>
                </a:lnTo>
                <a:lnTo>
                  <a:pt x="1484490" y="20731"/>
                </a:lnTo>
                <a:lnTo>
                  <a:pt x="1495145" y="19144"/>
                </a:lnTo>
                <a:lnTo>
                  <a:pt x="1530560" y="19144"/>
                </a:lnTo>
                <a:lnTo>
                  <a:pt x="1530165" y="18511"/>
                </a:lnTo>
                <a:lnTo>
                  <a:pt x="1523647" y="11299"/>
                </a:lnTo>
                <a:lnTo>
                  <a:pt x="1516182" y="5786"/>
                </a:lnTo>
                <a:lnTo>
                  <a:pt x="1507769" y="1974"/>
                </a:lnTo>
                <a:lnTo>
                  <a:pt x="1498808" y="0"/>
                </a:lnTo>
                <a:close/>
              </a:path>
              <a:path w="1542414" h="860425">
                <a:moveTo>
                  <a:pt x="1435504" y="62299"/>
                </a:moveTo>
                <a:lnTo>
                  <a:pt x="1403007" y="62299"/>
                </a:lnTo>
                <a:lnTo>
                  <a:pt x="1410081" y="63467"/>
                </a:lnTo>
                <a:lnTo>
                  <a:pt x="1412697" y="65397"/>
                </a:lnTo>
                <a:lnTo>
                  <a:pt x="1414399" y="68649"/>
                </a:lnTo>
                <a:lnTo>
                  <a:pt x="1416208" y="74351"/>
                </a:lnTo>
                <a:lnTo>
                  <a:pt x="1415410" y="79515"/>
                </a:lnTo>
                <a:lnTo>
                  <a:pt x="1412004" y="84138"/>
                </a:lnTo>
                <a:lnTo>
                  <a:pt x="1405991" y="88219"/>
                </a:lnTo>
                <a:lnTo>
                  <a:pt x="1401953" y="90327"/>
                </a:lnTo>
                <a:lnTo>
                  <a:pt x="1431094" y="90327"/>
                </a:lnTo>
                <a:lnTo>
                  <a:pt x="1434884" y="85603"/>
                </a:lnTo>
                <a:lnTo>
                  <a:pt x="1437182" y="79621"/>
                </a:lnTo>
                <a:lnTo>
                  <a:pt x="1436814" y="67620"/>
                </a:lnTo>
                <a:lnTo>
                  <a:pt x="1435557" y="62400"/>
                </a:lnTo>
                <a:close/>
              </a:path>
              <a:path w="1542414" h="860425">
                <a:moveTo>
                  <a:pt x="1530560" y="19144"/>
                </a:moveTo>
                <a:lnTo>
                  <a:pt x="1495145" y="19144"/>
                </a:lnTo>
                <a:lnTo>
                  <a:pt x="1500136" y="20325"/>
                </a:lnTo>
                <a:lnTo>
                  <a:pt x="1509445" y="26599"/>
                </a:lnTo>
                <a:lnTo>
                  <a:pt x="1521067" y="56105"/>
                </a:lnTo>
                <a:lnTo>
                  <a:pt x="1519745" y="61448"/>
                </a:lnTo>
                <a:lnTo>
                  <a:pt x="1516989" y="68191"/>
                </a:lnTo>
                <a:lnTo>
                  <a:pt x="1511780" y="73571"/>
                </a:lnTo>
                <a:lnTo>
                  <a:pt x="1496745" y="81412"/>
                </a:lnTo>
                <a:lnTo>
                  <a:pt x="1530645" y="81412"/>
                </a:lnTo>
                <a:lnTo>
                  <a:pt x="1530945" y="81139"/>
                </a:lnTo>
                <a:lnTo>
                  <a:pt x="1536455" y="73563"/>
                </a:lnTo>
                <a:lnTo>
                  <a:pt x="1540205" y="65042"/>
                </a:lnTo>
                <a:lnTo>
                  <a:pt x="1542046" y="56105"/>
                </a:lnTo>
                <a:lnTo>
                  <a:pt x="1541960" y="46624"/>
                </a:lnTo>
                <a:lnTo>
                  <a:pt x="1539844" y="37120"/>
                </a:lnTo>
                <a:lnTo>
                  <a:pt x="1535734" y="27424"/>
                </a:lnTo>
                <a:lnTo>
                  <a:pt x="1530560" y="1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88883" y="1899367"/>
            <a:ext cx="717550" cy="536575"/>
          </a:xfrm>
          <a:custGeom>
            <a:avLst/>
            <a:gdLst/>
            <a:ahLst/>
            <a:cxnLst/>
            <a:rect l="l" t="t" r="r" b="b"/>
            <a:pathLst>
              <a:path w="717550" h="536575">
                <a:moveTo>
                  <a:pt x="42383" y="436802"/>
                </a:moveTo>
                <a:lnTo>
                  <a:pt x="7341" y="459081"/>
                </a:lnTo>
                <a:lnTo>
                  <a:pt x="0" y="486920"/>
                </a:lnTo>
                <a:lnTo>
                  <a:pt x="1169" y="496338"/>
                </a:lnTo>
                <a:lnTo>
                  <a:pt x="23467" y="528118"/>
                </a:lnTo>
                <a:lnTo>
                  <a:pt x="51153" y="536486"/>
                </a:lnTo>
                <a:lnTo>
                  <a:pt x="60449" y="535533"/>
                </a:lnTo>
                <a:lnTo>
                  <a:pt x="90094" y="515721"/>
                </a:lnTo>
                <a:lnTo>
                  <a:pt x="54201" y="515721"/>
                </a:lnTo>
                <a:lnTo>
                  <a:pt x="38275" y="512699"/>
                </a:lnTo>
                <a:lnTo>
                  <a:pt x="31874" y="508508"/>
                </a:lnTo>
                <a:lnTo>
                  <a:pt x="22502" y="495224"/>
                </a:lnTo>
                <a:lnTo>
                  <a:pt x="20851" y="487997"/>
                </a:lnTo>
                <a:lnTo>
                  <a:pt x="23352" y="472021"/>
                </a:lnTo>
                <a:lnTo>
                  <a:pt x="27099" y="465823"/>
                </a:lnTo>
                <a:lnTo>
                  <a:pt x="37195" y="458698"/>
                </a:lnTo>
                <a:lnTo>
                  <a:pt x="41602" y="457124"/>
                </a:lnTo>
                <a:lnTo>
                  <a:pt x="51546" y="456235"/>
                </a:lnTo>
                <a:lnTo>
                  <a:pt x="62711" y="456235"/>
                </a:lnTo>
                <a:lnTo>
                  <a:pt x="65872" y="440918"/>
                </a:lnTo>
                <a:lnTo>
                  <a:pt x="53923" y="437280"/>
                </a:lnTo>
                <a:lnTo>
                  <a:pt x="42383" y="436802"/>
                </a:lnTo>
                <a:close/>
              </a:path>
              <a:path w="717550" h="536575">
                <a:moveTo>
                  <a:pt x="97616" y="484162"/>
                </a:moveTo>
                <a:lnTo>
                  <a:pt x="76997" y="484162"/>
                </a:lnTo>
                <a:lnTo>
                  <a:pt x="78470" y="490474"/>
                </a:lnTo>
                <a:lnTo>
                  <a:pt x="78204" y="495668"/>
                </a:lnTo>
                <a:lnTo>
                  <a:pt x="74203" y="503834"/>
                </a:lnTo>
                <a:lnTo>
                  <a:pt x="71435" y="507124"/>
                </a:lnTo>
                <a:lnTo>
                  <a:pt x="61427" y="514197"/>
                </a:lnTo>
                <a:lnTo>
                  <a:pt x="54201" y="515721"/>
                </a:lnTo>
                <a:lnTo>
                  <a:pt x="90094" y="515721"/>
                </a:lnTo>
                <a:lnTo>
                  <a:pt x="96847" y="503771"/>
                </a:lnTo>
                <a:lnTo>
                  <a:pt x="98423" y="496338"/>
                </a:lnTo>
                <a:lnTo>
                  <a:pt x="98458" y="495224"/>
                </a:lnTo>
                <a:lnTo>
                  <a:pt x="97616" y="484162"/>
                </a:lnTo>
                <a:close/>
              </a:path>
              <a:path w="717550" h="536575">
                <a:moveTo>
                  <a:pt x="83944" y="455943"/>
                </a:moveTo>
                <a:lnTo>
                  <a:pt x="47101" y="481952"/>
                </a:lnTo>
                <a:lnTo>
                  <a:pt x="58087" y="497510"/>
                </a:lnTo>
                <a:lnTo>
                  <a:pt x="76997" y="484162"/>
                </a:lnTo>
                <a:lnTo>
                  <a:pt x="97616" y="484162"/>
                </a:lnTo>
                <a:lnTo>
                  <a:pt x="97190" y="478574"/>
                </a:lnTo>
                <a:lnTo>
                  <a:pt x="94993" y="471589"/>
                </a:lnTo>
                <a:lnTo>
                  <a:pt x="83944" y="455943"/>
                </a:lnTo>
                <a:close/>
              </a:path>
              <a:path w="717550" h="536575">
                <a:moveTo>
                  <a:pt x="62711" y="456235"/>
                </a:moveTo>
                <a:lnTo>
                  <a:pt x="51546" y="456235"/>
                </a:lnTo>
                <a:lnTo>
                  <a:pt x="56690" y="457238"/>
                </a:lnTo>
                <a:lnTo>
                  <a:pt x="61999" y="459689"/>
                </a:lnTo>
                <a:lnTo>
                  <a:pt x="62711" y="456235"/>
                </a:lnTo>
                <a:close/>
              </a:path>
              <a:path w="717550" h="536575">
                <a:moveTo>
                  <a:pt x="112748" y="381876"/>
                </a:moveTo>
                <a:lnTo>
                  <a:pt x="99413" y="391274"/>
                </a:lnTo>
                <a:lnTo>
                  <a:pt x="123797" y="493674"/>
                </a:lnTo>
                <a:lnTo>
                  <a:pt x="141018" y="481508"/>
                </a:lnTo>
                <a:lnTo>
                  <a:pt x="136205" y="461416"/>
                </a:lnTo>
                <a:lnTo>
                  <a:pt x="162466" y="442874"/>
                </a:lnTo>
                <a:lnTo>
                  <a:pt x="131760" y="442874"/>
                </a:lnTo>
                <a:lnTo>
                  <a:pt x="124533" y="412712"/>
                </a:lnTo>
                <a:lnTo>
                  <a:pt x="160929" y="412712"/>
                </a:lnTo>
                <a:lnTo>
                  <a:pt x="112748" y="381876"/>
                </a:lnTo>
                <a:close/>
              </a:path>
              <a:path w="717550" h="536575">
                <a:moveTo>
                  <a:pt x="200134" y="439788"/>
                </a:moveTo>
                <a:lnTo>
                  <a:pt x="166837" y="439788"/>
                </a:lnTo>
                <a:lnTo>
                  <a:pt x="184300" y="450964"/>
                </a:lnTo>
                <a:lnTo>
                  <a:pt x="200134" y="439788"/>
                </a:lnTo>
                <a:close/>
              </a:path>
              <a:path w="717550" h="536575">
                <a:moveTo>
                  <a:pt x="160929" y="412712"/>
                </a:moveTo>
                <a:lnTo>
                  <a:pt x="124533" y="412712"/>
                </a:lnTo>
                <a:lnTo>
                  <a:pt x="150733" y="429476"/>
                </a:lnTo>
                <a:lnTo>
                  <a:pt x="131760" y="442874"/>
                </a:lnTo>
                <a:lnTo>
                  <a:pt x="162466" y="442874"/>
                </a:lnTo>
                <a:lnTo>
                  <a:pt x="166837" y="439788"/>
                </a:lnTo>
                <a:lnTo>
                  <a:pt x="200134" y="439788"/>
                </a:lnTo>
                <a:lnTo>
                  <a:pt x="201610" y="438747"/>
                </a:lnTo>
                <a:lnTo>
                  <a:pt x="160929" y="412712"/>
                </a:lnTo>
                <a:close/>
              </a:path>
              <a:path w="717550" h="536575">
                <a:moveTo>
                  <a:pt x="173771" y="338798"/>
                </a:moveTo>
                <a:lnTo>
                  <a:pt x="156766" y="350799"/>
                </a:lnTo>
                <a:lnTo>
                  <a:pt x="213103" y="430631"/>
                </a:lnTo>
                <a:lnTo>
                  <a:pt x="230312" y="418478"/>
                </a:lnTo>
                <a:lnTo>
                  <a:pt x="193837" y="366801"/>
                </a:lnTo>
                <a:lnTo>
                  <a:pt x="273622" y="366801"/>
                </a:lnTo>
                <a:lnTo>
                  <a:pt x="271829" y="364261"/>
                </a:lnTo>
                <a:lnTo>
                  <a:pt x="246606" y="364261"/>
                </a:lnTo>
                <a:lnTo>
                  <a:pt x="173771" y="338798"/>
                </a:lnTo>
                <a:close/>
              </a:path>
              <a:path w="717550" h="536575">
                <a:moveTo>
                  <a:pt x="273622" y="366801"/>
                </a:moveTo>
                <a:lnTo>
                  <a:pt x="193837" y="366801"/>
                </a:lnTo>
                <a:lnTo>
                  <a:pt x="266811" y="392722"/>
                </a:lnTo>
                <a:lnTo>
                  <a:pt x="283563" y="380886"/>
                </a:lnTo>
                <a:lnTo>
                  <a:pt x="273622" y="366801"/>
                </a:lnTo>
                <a:close/>
              </a:path>
              <a:path w="717550" h="536575">
                <a:moveTo>
                  <a:pt x="259687" y="278155"/>
                </a:moveTo>
                <a:lnTo>
                  <a:pt x="242669" y="290157"/>
                </a:lnTo>
                <a:lnTo>
                  <a:pt x="299019" y="369989"/>
                </a:lnTo>
                <a:lnTo>
                  <a:pt x="316227" y="357848"/>
                </a:lnTo>
                <a:lnTo>
                  <a:pt x="279753" y="306171"/>
                </a:lnTo>
                <a:lnTo>
                  <a:pt x="359539" y="306171"/>
                </a:lnTo>
                <a:lnTo>
                  <a:pt x="357738" y="303619"/>
                </a:lnTo>
                <a:lnTo>
                  <a:pt x="332509" y="303619"/>
                </a:lnTo>
                <a:lnTo>
                  <a:pt x="259687" y="278155"/>
                </a:lnTo>
                <a:close/>
              </a:path>
              <a:path w="717550" h="536575">
                <a:moveTo>
                  <a:pt x="227226" y="301066"/>
                </a:moveTo>
                <a:lnTo>
                  <a:pt x="210385" y="312953"/>
                </a:lnTo>
                <a:lnTo>
                  <a:pt x="246606" y="364261"/>
                </a:lnTo>
                <a:lnTo>
                  <a:pt x="271829" y="364261"/>
                </a:lnTo>
                <a:lnTo>
                  <a:pt x="227226" y="301066"/>
                </a:lnTo>
                <a:close/>
              </a:path>
              <a:path w="717550" h="536575">
                <a:moveTo>
                  <a:pt x="359539" y="306171"/>
                </a:moveTo>
                <a:lnTo>
                  <a:pt x="279753" y="306171"/>
                </a:lnTo>
                <a:lnTo>
                  <a:pt x="352714" y="332079"/>
                </a:lnTo>
                <a:lnTo>
                  <a:pt x="369478" y="320256"/>
                </a:lnTo>
                <a:lnTo>
                  <a:pt x="359539" y="306171"/>
                </a:lnTo>
                <a:close/>
              </a:path>
              <a:path w="717550" h="536575">
                <a:moveTo>
                  <a:pt x="374482" y="197129"/>
                </a:moveTo>
                <a:lnTo>
                  <a:pt x="329562" y="228841"/>
                </a:lnTo>
                <a:lnTo>
                  <a:pt x="385899" y="308661"/>
                </a:lnTo>
                <a:lnTo>
                  <a:pt x="425506" y="280708"/>
                </a:lnTo>
                <a:lnTo>
                  <a:pt x="391945" y="280708"/>
                </a:lnTo>
                <a:lnTo>
                  <a:pt x="380273" y="264173"/>
                </a:lnTo>
                <a:lnTo>
                  <a:pt x="402312" y="248615"/>
                </a:lnTo>
                <a:lnTo>
                  <a:pt x="369288" y="248615"/>
                </a:lnTo>
                <a:lnTo>
                  <a:pt x="357921" y="232499"/>
                </a:lnTo>
                <a:lnTo>
                  <a:pt x="385645" y="212928"/>
                </a:lnTo>
                <a:lnTo>
                  <a:pt x="374482" y="197129"/>
                </a:lnTo>
                <a:close/>
              </a:path>
              <a:path w="717550" h="536575">
                <a:moveTo>
                  <a:pt x="313141" y="240424"/>
                </a:moveTo>
                <a:lnTo>
                  <a:pt x="296301" y="252311"/>
                </a:lnTo>
                <a:lnTo>
                  <a:pt x="332509" y="303619"/>
                </a:lnTo>
                <a:lnTo>
                  <a:pt x="357738" y="303619"/>
                </a:lnTo>
                <a:lnTo>
                  <a:pt x="313141" y="240424"/>
                </a:lnTo>
                <a:close/>
              </a:path>
              <a:path w="717550" h="536575">
                <a:moveTo>
                  <a:pt x="419669" y="261137"/>
                </a:moveTo>
                <a:lnTo>
                  <a:pt x="391945" y="280708"/>
                </a:lnTo>
                <a:lnTo>
                  <a:pt x="425506" y="280708"/>
                </a:lnTo>
                <a:lnTo>
                  <a:pt x="430832" y="276949"/>
                </a:lnTo>
                <a:lnTo>
                  <a:pt x="419669" y="261137"/>
                </a:lnTo>
                <a:close/>
              </a:path>
              <a:path w="717550" h="536575">
                <a:moveTo>
                  <a:pt x="439656" y="194729"/>
                </a:moveTo>
                <a:lnTo>
                  <a:pt x="413877" y="194729"/>
                </a:lnTo>
                <a:lnTo>
                  <a:pt x="458251" y="257594"/>
                </a:lnTo>
                <a:lnTo>
                  <a:pt x="475460" y="245453"/>
                </a:lnTo>
                <a:lnTo>
                  <a:pt x="439656" y="194729"/>
                </a:lnTo>
                <a:close/>
              </a:path>
              <a:path w="717550" h="536575">
                <a:moveTo>
                  <a:pt x="397012" y="229044"/>
                </a:moveTo>
                <a:lnTo>
                  <a:pt x="369288" y="248615"/>
                </a:lnTo>
                <a:lnTo>
                  <a:pt x="402312" y="248615"/>
                </a:lnTo>
                <a:lnTo>
                  <a:pt x="407997" y="244602"/>
                </a:lnTo>
                <a:lnTo>
                  <a:pt x="397012" y="229044"/>
                </a:lnTo>
                <a:close/>
              </a:path>
              <a:path w="717550" h="536575">
                <a:moveTo>
                  <a:pt x="499429" y="152552"/>
                </a:moveTo>
                <a:lnTo>
                  <a:pt x="473644" y="152552"/>
                </a:lnTo>
                <a:lnTo>
                  <a:pt x="518017" y="215405"/>
                </a:lnTo>
                <a:lnTo>
                  <a:pt x="535213" y="203263"/>
                </a:lnTo>
                <a:lnTo>
                  <a:pt x="499429" y="152552"/>
                </a:lnTo>
                <a:close/>
              </a:path>
              <a:path w="717550" h="536575">
                <a:moveTo>
                  <a:pt x="437411" y="152705"/>
                </a:moveTo>
                <a:lnTo>
                  <a:pt x="383728" y="190601"/>
                </a:lnTo>
                <a:lnTo>
                  <a:pt x="395704" y="207556"/>
                </a:lnTo>
                <a:lnTo>
                  <a:pt x="413877" y="194729"/>
                </a:lnTo>
                <a:lnTo>
                  <a:pt x="439656" y="194729"/>
                </a:lnTo>
                <a:lnTo>
                  <a:pt x="431086" y="182588"/>
                </a:lnTo>
                <a:lnTo>
                  <a:pt x="449387" y="169672"/>
                </a:lnTo>
                <a:lnTo>
                  <a:pt x="437411" y="152705"/>
                </a:lnTo>
                <a:close/>
              </a:path>
              <a:path w="717550" h="536575">
                <a:moveTo>
                  <a:pt x="497177" y="110528"/>
                </a:moveTo>
                <a:lnTo>
                  <a:pt x="443494" y="148412"/>
                </a:lnTo>
                <a:lnTo>
                  <a:pt x="455470" y="165379"/>
                </a:lnTo>
                <a:lnTo>
                  <a:pt x="473644" y="152552"/>
                </a:lnTo>
                <a:lnTo>
                  <a:pt x="499429" y="152552"/>
                </a:lnTo>
                <a:lnTo>
                  <a:pt x="490852" y="140398"/>
                </a:lnTo>
                <a:lnTo>
                  <a:pt x="509140" y="127482"/>
                </a:lnTo>
                <a:lnTo>
                  <a:pt x="497177" y="110528"/>
                </a:lnTo>
                <a:close/>
              </a:path>
              <a:path w="717550" h="536575">
                <a:moveTo>
                  <a:pt x="583016" y="53086"/>
                </a:moveTo>
                <a:lnTo>
                  <a:pt x="575206" y="55448"/>
                </a:lnTo>
                <a:lnTo>
                  <a:pt x="540916" y="79642"/>
                </a:lnTo>
                <a:lnTo>
                  <a:pt x="597265" y="159474"/>
                </a:lnTo>
                <a:lnTo>
                  <a:pt x="614461" y="147333"/>
                </a:lnTo>
                <a:lnTo>
                  <a:pt x="592668" y="116446"/>
                </a:lnTo>
                <a:lnTo>
                  <a:pt x="594611" y="115075"/>
                </a:lnTo>
                <a:lnTo>
                  <a:pt x="650721" y="115075"/>
                </a:lnTo>
                <a:lnTo>
                  <a:pt x="617626" y="102438"/>
                </a:lnTo>
                <a:lnTo>
                  <a:pt x="582965" y="102438"/>
                </a:lnTo>
                <a:lnTo>
                  <a:pt x="568284" y="81648"/>
                </a:lnTo>
                <a:lnTo>
                  <a:pt x="576399" y="75920"/>
                </a:lnTo>
                <a:lnTo>
                  <a:pt x="580260" y="74511"/>
                </a:lnTo>
                <a:lnTo>
                  <a:pt x="614180" y="74511"/>
                </a:lnTo>
                <a:lnTo>
                  <a:pt x="612544" y="70269"/>
                </a:lnTo>
                <a:lnTo>
                  <a:pt x="604593" y="59004"/>
                </a:lnTo>
                <a:lnTo>
                  <a:pt x="598256" y="54953"/>
                </a:lnTo>
                <a:lnTo>
                  <a:pt x="583016" y="53086"/>
                </a:lnTo>
                <a:close/>
              </a:path>
              <a:path w="717550" h="536575">
                <a:moveTo>
                  <a:pt x="650721" y="115075"/>
                </a:moveTo>
                <a:lnTo>
                  <a:pt x="594611" y="115075"/>
                </a:lnTo>
                <a:lnTo>
                  <a:pt x="637067" y="131369"/>
                </a:lnTo>
                <a:lnTo>
                  <a:pt x="656841" y="117411"/>
                </a:lnTo>
                <a:lnTo>
                  <a:pt x="650721" y="115075"/>
                </a:lnTo>
                <a:close/>
              </a:path>
              <a:path w="717550" h="536575">
                <a:moveTo>
                  <a:pt x="666895" y="0"/>
                </a:moveTo>
                <a:lnTo>
                  <a:pt x="657868" y="1216"/>
                </a:lnTo>
                <a:lnTo>
                  <a:pt x="648963" y="4409"/>
                </a:lnTo>
                <a:lnTo>
                  <a:pt x="640179" y="9576"/>
                </a:lnTo>
                <a:lnTo>
                  <a:pt x="612950" y="28803"/>
                </a:lnTo>
                <a:lnTo>
                  <a:pt x="669287" y="108623"/>
                </a:lnTo>
                <a:lnTo>
                  <a:pt x="695068" y="90437"/>
                </a:lnTo>
                <a:lnTo>
                  <a:pt x="703252" y="83638"/>
                </a:lnTo>
                <a:lnTo>
                  <a:pt x="705511" y="80950"/>
                </a:lnTo>
                <a:lnTo>
                  <a:pt x="675713" y="80950"/>
                </a:lnTo>
                <a:lnTo>
                  <a:pt x="640915" y="31648"/>
                </a:lnTo>
                <a:lnTo>
                  <a:pt x="651012" y="24524"/>
                </a:lnTo>
                <a:lnTo>
                  <a:pt x="655482" y="22453"/>
                </a:lnTo>
                <a:lnTo>
                  <a:pt x="665820" y="19469"/>
                </a:lnTo>
                <a:lnTo>
                  <a:pt x="704841" y="19469"/>
                </a:lnTo>
                <a:lnTo>
                  <a:pt x="700438" y="14156"/>
                </a:lnTo>
                <a:lnTo>
                  <a:pt x="693019" y="7877"/>
                </a:lnTo>
                <a:lnTo>
                  <a:pt x="684888" y="3412"/>
                </a:lnTo>
                <a:lnTo>
                  <a:pt x="676044" y="762"/>
                </a:lnTo>
                <a:lnTo>
                  <a:pt x="666895" y="0"/>
                </a:lnTo>
                <a:close/>
              </a:path>
              <a:path w="717550" h="536575">
                <a:moveTo>
                  <a:pt x="614180" y="74511"/>
                </a:moveTo>
                <a:lnTo>
                  <a:pt x="580260" y="74511"/>
                </a:lnTo>
                <a:lnTo>
                  <a:pt x="587436" y="74727"/>
                </a:lnTo>
                <a:lnTo>
                  <a:pt x="590280" y="76289"/>
                </a:lnTo>
                <a:lnTo>
                  <a:pt x="592401" y="79286"/>
                </a:lnTo>
                <a:lnTo>
                  <a:pt x="594952" y="84697"/>
                </a:lnTo>
                <a:lnTo>
                  <a:pt x="594849" y="89919"/>
                </a:lnTo>
                <a:lnTo>
                  <a:pt x="592094" y="94956"/>
                </a:lnTo>
                <a:lnTo>
                  <a:pt x="586686" y="99809"/>
                </a:lnTo>
                <a:lnTo>
                  <a:pt x="582965" y="102438"/>
                </a:lnTo>
                <a:lnTo>
                  <a:pt x="617626" y="102438"/>
                </a:lnTo>
                <a:lnTo>
                  <a:pt x="611007" y="99911"/>
                </a:lnTo>
                <a:lnTo>
                  <a:pt x="614969" y="93358"/>
                </a:lnTo>
                <a:lnTo>
                  <a:pt x="616442" y="87122"/>
                </a:lnTo>
                <a:lnTo>
                  <a:pt x="614474" y="75273"/>
                </a:lnTo>
                <a:lnTo>
                  <a:pt x="614180" y="74511"/>
                </a:lnTo>
                <a:close/>
              </a:path>
              <a:path w="717550" h="536575">
                <a:moveTo>
                  <a:pt x="704841" y="19469"/>
                </a:moveTo>
                <a:lnTo>
                  <a:pt x="665820" y="19469"/>
                </a:lnTo>
                <a:lnTo>
                  <a:pt x="670925" y="19964"/>
                </a:lnTo>
                <a:lnTo>
                  <a:pt x="680997" y="24930"/>
                </a:lnTo>
                <a:lnTo>
                  <a:pt x="696440" y="52626"/>
                </a:lnTo>
                <a:lnTo>
                  <a:pt x="695843" y="58102"/>
                </a:lnTo>
                <a:lnTo>
                  <a:pt x="694014" y="65151"/>
                </a:lnTo>
                <a:lnTo>
                  <a:pt x="689582" y="71171"/>
                </a:lnTo>
                <a:lnTo>
                  <a:pt x="675713" y="80950"/>
                </a:lnTo>
                <a:lnTo>
                  <a:pt x="705511" y="80950"/>
                </a:lnTo>
                <a:lnTo>
                  <a:pt x="709570" y="76121"/>
                </a:lnTo>
                <a:lnTo>
                  <a:pt x="714019" y="67884"/>
                </a:lnTo>
                <a:lnTo>
                  <a:pt x="716573" y="59004"/>
                </a:lnTo>
                <a:lnTo>
                  <a:pt x="717240" y="49650"/>
                </a:lnTo>
                <a:lnTo>
                  <a:pt x="715880" y="40446"/>
                </a:lnTo>
                <a:lnTo>
                  <a:pt x="712516" y="31314"/>
                </a:lnTo>
                <a:lnTo>
                  <a:pt x="707146" y="22250"/>
                </a:lnTo>
                <a:lnTo>
                  <a:pt x="704841" y="194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25317" y="3050285"/>
            <a:ext cx="260985" cy="260985"/>
          </a:xfrm>
          <a:custGeom>
            <a:avLst/>
            <a:gdLst/>
            <a:ahLst/>
            <a:cxnLst/>
            <a:rect l="l" t="t" r="r" b="b"/>
            <a:pathLst>
              <a:path w="260985" h="260985">
                <a:moveTo>
                  <a:pt x="130302" y="0"/>
                </a:moveTo>
                <a:lnTo>
                  <a:pt x="79584" y="10240"/>
                </a:lnTo>
                <a:lnTo>
                  <a:pt x="38166" y="38166"/>
                </a:lnTo>
                <a:lnTo>
                  <a:pt x="10240" y="79584"/>
                </a:lnTo>
                <a:lnTo>
                  <a:pt x="0" y="130301"/>
                </a:lnTo>
                <a:lnTo>
                  <a:pt x="10240" y="181019"/>
                </a:lnTo>
                <a:lnTo>
                  <a:pt x="38166" y="222437"/>
                </a:lnTo>
                <a:lnTo>
                  <a:pt x="79584" y="250363"/>
                </a:lnTo>
                <a:lnTo>
                  <a:pt x="130302" y="260603"/>
                </a:lnTo>
                <a:lnTo>
                  <a:pt x="181019" y="250363"/>
                </a:lnTo>
                <a:lnTo>
                  <a:pt x="222437" y="222437"/>
                </a:lnTo>
                <a:lnTo>
                  <a:pt x="250363" y="181019"/>
                </a:lnTo>
                <a:lnTo>
                  <a:pt x="260604" y="130301"/>
                </a:lnTo>
                <a:lnTo>
                  <a:pt x="250363" y="79584"/>
                </a:lnTo>
                <a:lnTo>
                  <a:pt x="222437" y="38166"/>
                </a:lnTo>
                <a:lnTo>
                  <a:pt x="181019" y="10240"/>
                </a:lnTo>
                <a:lnTo>
                  <a:pt x="1303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25317" y="3050285"/>
            <a:ext cx="260985" cy="260985"/>
          </a:xfrm>
          <a:custGeom>
            <a:avLst/>
            <a:gdLst/>
            <a:ahLst/>
            <a:cxnLst/>
            <a:rect l="l" t="t" r="r" b="b"/>
            <a:pathLst>
              <a:path w="260985" h="260985">
                <a:moveTo>
                  <a:pt x="0" y="130301"/>
                </a:moveTo>
                <a:lnTo>
                  <a:pt x="10240" y="79584"/>
                </a:lnTo>
                <a:lnTo>
                  <a:pt x="38166" y="38166"/>
                </a:lnTo>
                <a:lnTo>
                  <a:pt x="79584" y="10240"/>
                </a:lnTo>
                <a:lnTo>
                  <a:pt x="130302" y="0"/>
                </a:lnTo>
                <a:lnTo>
                  <a:pt x="181019" y="10240"/>
                </a:lnTo>
                <a:lnTo>
                  <a:pt x="222437" y="38166"/>
                </a:lnTo>
                <a:lnTo>
                  <a:pt x="250363" y="79584"/>
                </a:lnTo>
                <a:lnTo>
                  <a:pt x="260604" y="130301"/>
                </a:lnTo>
                <a:lnTo>
                  <a:pt x="250363" y="181019"/>
                </a:lnTo>
                <a:lnTo>
                  <a:pt x="222437" y="222437"/>
                </a:lnTo>
                <a:lnTo>
                  <a:pt x="181019" y="250363"/>
                </a:lnTo>
                <a:lnTo>
                  <a:pt x="130302" y="260603"/>
                </a:lnTo>
                <a:lnTo>
                  <a:pt x="79584" y="250363"/>
                </a:lnTo>
                <a:lnTo>
                  <a:pt x="38166" y="222437"/>
                </a:lnTo>
                <a:lnTo>
                  <a:pt x="10240" y="181019"/>
                </a:lnTo>
                <a:lnTo>
                  <a:pt x="0" y="130301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980300" y="3043218"/>
            <a:ext cx="1492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Arial"/>
                <a:cs typeface="Arial"/>
              </a:rPr>
              <a:t>T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5580" y="301401"/>
            <a:ext cx="21405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354E60"/>
                </a:solidFill>
                <a:latin typeface="Tw Cen MT"/>
                <a:cs typeface="Tw Cen MT"/>
              </a:rPr>
              <a:t>Study</a:t>
            </a:r>
            <a:r>
              <a:rPr sz="3600" spc="-65" dirty="0">
                <a:solidFill>
                  <a:srgbClr val="354E60"/>
                </a:solidFill>
                <a:latin typeface="Tw Cen MT"/>
                <a:cs typeface="Tw Cen MT"/>
              </a:rPr>
              <a:t> </a:t>
            </a:r>
            <a:r>
              <a:rPr sz="3600" spc="10" dirty="0">
                <a:solidFill>
                  <a:srgbClr val="354E60"/>
                </a:solidFill>
                <a:latin typeface="Tw Cen MT"/>
                <a:cs typeface="Tw Cen MT"/>
              </a:rPr>
              <a:t>Area</a:t>
            </a:r>
            <a:endParaRPr sz="3600">
              <a:latin typeface="Tw Cen MT"/>
              <a:cs typeface="Tw Cen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040891"/>
            <a:ext cx="9143999" cy="46238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74748" y="1670837"/>
            <a:ext cx="753110" cy="686435"/>
          </a:xfrm>
          <a:custGeom>
            <a:avLst/>
            <a:gdLst/>
            <a:ahLst/>
            <a:cxnLst/>
            <a:rect l="l" t="t" r="r" b="b"/>
            <a:pathLst>
              <a:path w="753110" h="686435">
                <a:moveTo>
                  <a:pt x="691870" y="579031"/>
                </a:moveTo>
                <a:lnTo>
                  <a:pt x="679272" y="638314"/>
                </a:lnTo>
                <a:lnTo>
                  <a:pt x="648182" y="671791"/>
                </a:lnTo>
                <a:lnTo>
                  <a:pt x="663447" y="685965"/>
                </a:lnTo>
                <a:lnTo>
                  <a:pt x="694537" y="652487"/>
                </a:lnTo>
                <a:lnTo>
                  <a:pt x="752728" y="635533"/>
                </a:lnTo>
                <a:lnTo>
                  <a:pt x="746079" y="629361"/>
                </a:lnTo>
                <a:lnTo>
                  <a:pt x="701560" y="629361"/>
                </a:lnTo>
                <a:lnTo>
                  <a:pt x="708964" y="594893"/>
                </a:lnTo>
                <a:lnTo>
                  <a:pt x="691870" y="579031"/>
                </a:lnTo>
                <a:close/>
              </a:path>
              <a:path w="753110" h="686435">
                <a:moveTo>
                  <a:pt x="622396" y="597484"/>
                </a:moveTo>
                <a:lnTo>
                  <a:pt x="596379" y="597484"/>
                </a:lnTo>
                <a:lnTo>
                  <a:pt x="623849" y="622998"/>
                </a:lnTo>
                <a:lnTo>
                  <a:pt x="616521" y="642391"/>
                </a:lnTo>
                <a:lnTo>
                  <a:pt x="632053" y="656805"/>
                </a:lnTo>
                <a:lnTo>
                  <a:pt x="651598" y="605116"/>
                </a:lnTo>
                <a:lnTo>
                  <a:pt x="630618" y="605116"/>
                </a:lnTo>
                <a:lnTo>
                  <a:pt x="622396" y="597484"/>
                </a:lnTo>
                <a:close/>
              </a:path>
              <a:path w="753110" h="686435">
                <a:moveTo>
                  <a:pt x="735571" y="619607"/>
                </a:moveTo>
                <a:lnTo>
                  <a:pt x="701560" y="629361"/>
                </a:lnTo>
                <a:lnTo>
                  <a:pt x="746079" y="629361"/>
                </a:lnTo>
                <a:lnTo>
                  <a:pt x="735571" y="619607"/>
                </a:lnTo>
                <a:close/>
              </a:path>
              <a:path w="753110" h="686435">
                <a:moveTo>
                  <a:pt x="657402" y="547027"/>
                </a:moveTo>
                <a:lnTo>
                  <a:pt x="562254" y="591997"/>
                </a:lnTo>
                <a:lnTo>
                  <a:pt x="577697" y="606348"/>
                </a:lnTo>
                <a:lnTo>
                  <a:pt x="596379" y="597484"/>
                </a:lnTo>
                <a:lnTo>
                  <a:pt x="622396" y="597484"/>
                </a:lnTo>
                <a:lnTo>
                  <a:pt x="613600" y="589318"/>
                </a:lnTo>
                <a:lnTo>
                  <a:pt x="641616" y="576033"/>
                </a:lnTo>
                <a:lnTo>
                  <a:pt x="662595" y="576033"/>
                </a:lnTo>
                <a:lnTo>
                  <a:pt x="669366" y="558126"/>
                </a:lnTo>
                <a:lnTo>
                  <a:pt x="657402" y="547027"/>
                </a:lnTo>
                <a:close/>
              </a:path>
              <a:path w="753110" h="686435">
                <a:moveTo>
                  <a:pt x="662595" y="576033"/>
                </a:moveTo>
                <a:lnTo>
                  <a:pt x="641616" y="576033"/>
                </a:lnTo>
                <a:lnTo>
                  <a:pt x="630618" y="605116"/>
                </a:lnTo>
                <a:lnTo>
                  <a:pt x="651598" y="605116"/>
                </a:lnTo>
                <a:lnTo>
                  <a:pt x="662595" y="576033"/>
                </a:lnTo>
                <a:close/>
              </a:path>
              <a:path w="753110" h="686435">
                <a:moveTo>
                  <a:pt x="577526" y="507923"/>
                </a:moveTo>
                <a:lnTo>
                  <a:pt x="559739" y="507923"/>
                </a:lnTo>
                <a:lnTo>
                  <a:pt x="529475" y="561568"/>
                </a:lnTo>
                <a:lnTo>
                  <a:pt x="543991" y="575043"/>
                </a:lnTo>
                <a:lnTo>
                  <a:pt x="589526" y="544893"/>
                </a:lnTo>
                <a:lnTo>
                  <a:pt x="556793" y="544893"/>
                </a:lnTo>
                <a:lnTo>
                  <a:pt x="577526" y="507923"/>
                </a:lnTo>
                <a:close/>
              </a:path>
              <a:path w="753110" h="686435">
                <a:moveTo>
                  <a:pt x="614070" y="506780"/>
                </a:moveTo>
                <a:lnTo>
                  <a:pt x="556793" y="544893"/>
                </a:lnTo>
                <a:lnTo>
                  <a:pt x="589526" y="544893"/>
                </a:lnTo>
                <a:lnTo>
                  <a:pt x="627811" y="519544"/>
                </a:lnTo>
                <a:lnTo>
                  <a:pt x="614070" y="506780"/>
                </a:lnTo>
                <a:close/>
              </a:path>
              <a:path w="753110" h="686435">
                <a:moveTo>
                  <a:pt x="543331" y="441109"/>
                </a:moveTo>
                <a:lnTo>
                  <a:pt x="494004" y="528637"/>
                </a:lnTo>
                <a:lnTo>
                  <a:pt x="508469" y="542061"/>
                </a:lnTo>
                <a:lnTo>
                  <a:pt x="551538" y="513384"/>
                </a:lnTo>
                <a:lnTo>
                  <a:pt x="523290" y="513384"/>
                </a:lnTo>
                <a:lnTo>
                  <a:pt x="557072" y="453859"/>
                </a:lnTo>
                <a:lnTo>
                  <a:pt x="543331" y="441109"/>
                </a:lnTo>
                <a:close/>
              </a:path>
              <a:path w="753110" h="686435">
                <a:moveTo>
                  <a:pt x="580643" y="475742"/>
                </a:moveTo>
                <a:lnTo>
                  <a:pt x="523290" y="513384"/>
                </a:lnTo>
                <a:lnTo>
                  <a:pt x="551538" y="513384"/>
                </a:lnTo>
                <a:lnTo>
                  <a:pt x="559739" y="507923"/>
                </a:lnTo>
                <a:lnTo>
                  <a:pt x="577526" y="507923"/>
                </a:lnTo>
                <a:lnTo>
                  <a:pt x="590461" y="484860"/>
                </a:lnTo>
                <a:lnTo>
                  <a:pt x="580643" y="475742"/>
                </a:lnTo>
                <a:close/>
              </a:path>
              <a:path w="753110" h="686435">
                <a:moveTo>
                  <a:pt x="447293" y="351929"/>
                </a:moveTo>
                <a:lnTo>
                  <a:pt x="434695" y="411213"/>
                </a:lnTo>
                <a:lnTo>
                  <a:pt x="403605" y="444690"/>
                </a:lnTo>
                <a:lnTo>
                  <a:pt x="418871" y="458876"/>
                </a:lnTo>
                <a:lnTo>
                  <a:pt x="449960" y="425386"/>
                </a:lnTo>
                <a:lnTo>
                  <a:pt x="508152" y="408432"/>
                </a:lnTo>
                <a:lnTo>
                  <a:pt x="501502" y="402259"/>
                </a:lnTo>
                <a:lnTo>
                  <a:pt x="456984" y="402259"/>
                </a:lnTo>
                <a:lnTo>
                  <a:pt x="464388" y="367804"/>
                </a:lnTo>
                <a:lnTo>
                  <a:pt x="447293" y="351929"/>
                </a:lnTo>
                <a:close/>
              </a:path>
              <a:path w="753110" h="686435">
                <a:moveTo>
                  <a:pt x="431013" y="364261"/>
                </a:moveTo>
                <a:lnTo>
                  <a:pt x="372529" y="364261"/>
                </a:lnTo>
                <a:lnTo>
                  <a:pt x="374268" y="365874"/>
                </a:lnTo>
                <a:lnTo>
                  <a:pt x="367080" y="410781"/>
                </a:lnTo>
                <a:lnTo>
                  <a:pt x="384822" y="427253"/>
                </a:lnTo>
                <a:lnTo>
                  <a:pt x="392493" y="378790"/>
                </a:lnTo>
                <a:lnTo>
                  <a:pt x="412988" y="378790"/>
                </a:lnTo>
                <a:lnTo>
                  <a:pt x="417309" y="377101"/>
                </a:lnTo>
                <a:lnTo>
                  <a:pt x="421805" y="374180"/>
                </a:lnTo>
                <a:lnTo>
                  <a:pt x="431013" y="364261"/>
                </a:lnTo>
                <a:close/>
              </a:path>
              <a:path w="753110" h="686435">
                <a:moveTo>
                  <a:pt x="490994" y="392506"/>
                </a:moveTo>
                <a:lnTo>
                  <a:pt x="456984" y="402259"/>
                </a:lnTo>
                <a:lnTo>
                  <a:pt x="501502" y="402259"/>
                </a:lnTo>
                <a:lnTo>
                  <a:pt x="490994" y="392506"/>
                </a:lnTo>
                <a:close/>
              </a:path>
              <a:path w="753110" h="686435">
                <a:moveTo>
                  <a:pt x="397852" y="306031"/>
                </a:moveTo>
                <a:lnTo>
                  <a:pt x="331381" y="377621"/>
                </a:lnTo>
                <a:lnTo>
                  <a:pt x="346811" y="391960"/>
                </a:lnTo>
                <a:lnTo>
                  <a:pt x="372529" y="364261"/>
                </a:lnTo>
                <a:lnTo>
                  <a:pt x="431013" y="364261"/>
                </a:lnTo>
                <a:lnTo>
                  <a:pt x="431190" y="364070"/>
                </a:lnTo>
                <a:lnTo>
                  <a:pt x="432378" y="360921"/>
                </a:lnTo>
                <a:lnTo>
                  <a:pt x="398930" y="360921"/>
                </a:lnTo>
                <a:lnTo>
                  <a:pt x="393436" y="359263"/>
                </a:lnTo>
                <a:lnTo>
                  <a:pt x="387578" y="354965"/>
                </a:lnTo>
                <a:lnTo>
                  <a:pt x="384238" y="351866"/>
                </a:lnTo>
                <a:lnTo>
                  <a:pt x="401548" y="333222"/>
                </a:lnTo>
                <a:lnTo>
                  <a:pt x="427148" y="333222"/>
                </a:lnTo>
                <a:lnTo>
                  <a:pt x="397852" y="306031"/>
                </a:lnTo>
                <a:close/>
              </a:path>
              <a:path w="753110" h="686435">
                <a:moveTo>
                  <a:pt x="412988" y="378790"/>
                </a:moveTo>
                <a:lnTo>
                  <a:pt x="392493" y="378790"/>
                </a:lnTo>
                <a:lnTo>
                  <a:pt x="399719" y="381304"/>
                </a:lnTo>
                <a:lnTo>
                  <a:pt x="406133" y="381469"/>
                </a:lnTo>
                <a:lnTo>
                  <a:pt x="412988" y="378790"/>
                </a:lnTo>
                <a:close/>
              </a:path>
              <a:path w="753110" h="686435">
                <a:moveTo>
                  <a:pt x="427148" y="333222"/>
                </a:moveTo>
                <a:lnTo>
                  <a:pt x="401548" y="333222"/>
                </a:lnTo>
                <a:lnTo>
                  <a:pt x="408825" y="339979"/>
                </a:lnTo>
                <a:lnTo>
                  <a:pt x="411010" y="343471"/>
                </a:lnTo>
                <a:lnTo>
                  <a:pt x="412267" y="350532"/>
                </a:lnTo>
                <a:lnTo>
                  <a:pt x="411327" y="353631"/>
                </a:lnTo>
                <a:lnTo>
                  <a:pt x="408825" y="356323"/>
                </a:lnTo>
                <a:lnTo>
                  <a:pt x="404061" y="359940"/>
                </a:lnTo>
                <a:lnTo>
                  <a:pt x="398930" y="360921"/>
                </a:lnTo>
                <a:lnTo>
                  <a:pt x="432378" y="360921"/>
                </a:lnTo>
                <a:lnTo>
                  <a:pt x="433844" y="357035"/>
                </a:lnTo>
                <a:lnTo>
                  <a:pt x="432523" y="341744"/>
                </a:lnTo>
                <a:lnTo>
                  <a:pt x="428612" y="334581"/>
                </a:lnTo>
                <a:lnTo>
                  <a:pt x="427148" y="333222"/>
                </a:lnTo>
                <a:close/>
              </a:path>
              <a:path w="753110" h="686435">
                <a:moveTo>
                  <a:pt x="339509" y="251853"/>
                </a:moveTo>
                <a:lnTo>
                  <a:pt x="325386" y="267068"/>
                </a:lnTo>
                <a:lnTo>
                  <a:pt x="341680" y="282206"/>
                </a:lnTo>
                <a:lnTo>
                  <a:pt x="289331" y="338582"/>
                </a:lnTo>
                <a:lnTo>
                  <a:pt x="304761" y="352920"/>
                </a:lnTo>
                <a:lnTo>
                  <a:pt x="357123" y="296532"/>
                </a:lnTo>
                <a:lnTo>
                  <a:pt x="387627" y="296532"/>
                </a:lnTo>
                <a:lnTo>
                  <a:pt x="339509" y="251853"/>
                </a:lnTo>
                <a:close/>
              </a:path>
              <a:path w="753110" h="686435">
                <a:moveTo>
                  <a:pt x="278565" y="223723"/>
                </a:moveTo>
                <a:lnTo>
                  <a:pt x="258584" y="223723"/>
                </a:lnTo>
                <a:lnTo>
                  <a:pt x="248284" y="300469"/>
                </a:lnTo>
                <a:lnTo>
                  <a:pt x="263309" y="314426"/>
                </a:lnTo>
                <a:lnTo>
                  <a:pt x="300077" y="274828"/>
                </a:lnTo>
                <a:lnTo>
                  <a:pt x="271957" y="274828"/>
                </a:lnTo>
                <a:lnTo>
                  <a:pt x="278565" y="223723"/>
                </a:lnTo>
                <a:close/>
              </a:path>
              <a:path w="753110" h="686435">
                <a:moveTo>
                  <a:pt x="387627" y="296532"/>
                </a:moveTo>
                <a:lnTo>
                  <a:pt x="357123" y="296532"/>
                </a:lnTo>
                <a:lnTo>
                  <a:pt x="373532" y="311772"/>
                </a:lnTo>
                <a:lnTo>
                  <a:pt x="387654" y="296557"/>
                </a:lnTo>
                <a:close/>
              </a:path>
              <a:path w="753110" h="686435">
                <a:moveTo>
                  <a:pt x="314693" y="228803"/>
                </a:moveTo>
                <a:lnTo>
                  <a:pt x="271957" y="274828"/>
                </a:lnTo>
                <a:lnTo>
                  <a:pt x="300077" y="274828"/>
                </a:lnTo>
                <a:lnTo>
                  <a:pt x="329793" y="242824"/>
                </a:lnTo>
                <a:lnTo>
                  <a:pt x="314693" y="228803"/>
                </a:lnTo>
                <a:close/>
              </a:path>
              <a:path w="753110" h="686435">
                <a:moveTo>
                  <a:pt x="266598" y="184150"/>
                </a:moveTo>
                <a:lnTo>
                  <a:pt x="200113" y="255739"/>
                </a:lnTo>
                <a:lnTo>
                  <a:pt x="215544" y="270078"/>
                </a:lnTo>
                <a:lnTo>
                  <a:pt x="258584" y="223723"/>
                </a:lnTo>
                <a:lnTo>
                  <a:pt x="278565" y="223723"/>
                </a:lnTo>
                <a:lnTo>
                  <a:pt x="281851" y="198310"/>
                </a:lnTo>
                <a:lnTo>
                  <a:pt x="266598" y="184150"/>
                </a:lnTo>
                <a:close/>
              </a:path>
              <a:path w="753110" h="686435">
                <a:moveTo>
                  <a:pt x="197002" y="119519"/>
                </a:moveTo>
                <a:lnTo>
                  <a:pt x="147650" y="172669"/>
                </a:lnTo>
                <a:lnTo>
                  <a:pt x="144576" y="180530"/>
                </a:lnTo>
                <a:lnTo>
                  <a:pt x="144043" y="190233"/>
                </a:lnTo>
                <a:lnTo>
                  <a:pt x="144612" y="197446"/>
                </a:lnTo>
                <a:lnTo>
                  <a:pt x="169354" y="226847"/>
                </a:lnTo>
                <a:lnTo>
                  <a:pt x="182435" y="230327"/>
                </a:lnTo>
                <a:lnTo>
                  <a:pt x="188798" y="229984"/>
                </a:lnTo>
                <a:lnTo>
                  <a:pt x="201142" y="225145"/>
                </a:lnTo>
                <a:lnTo>
                  <a:pt x="206120" y="221894"/>
                </a:lnTo>
                <a:lnTo>
                  <a:pt x="218965" y="208064"/>
                </a:lnTo>
                <a:lnTo>
                  <a:pt x="179908" y="208064"/>
                </a:lnTo>
                <a:lnTo>
                  <a:pt x="175475" y="206273"/>
                </a:lnTo>
                <a:lnTo>
                  <a:pt x="167589" y="198945"/>
                </a:lnTo>
                <a:lnTo>
                  <a:pt x="165773" y="194957"/>
                </a:lnTo>
                <a:lnTo>
                  <a:pt x="165861" y="185826"/>
                </a:lnTo>
                <a:lnTo>
                  <a:pt x="167766" y="181508"/>
                </a:lnTo>
                <a:lnTo>
                  <a:pt x="212216" y="133654"/>
                </a:lnTo>
                <a:lnTo>
                  <a:pt x="197002" y="119519"/>
                </a:lnTo>
                <a:close/>
              </a:path>
              <a:path w="753110" h="686435">
                <a:moveTo>
                  <a:pt x="237782" y="157403"/>
                </a:moveTo>
                <a:lnTo>
                  <a:pt x="193611" y="204965"/>
                </a:lnTo>
                <a:lnTo>
                  <a:pt x="189191" y="207403"/>
                </a:lnTo>
                <a:lnTo>
                  <a:pt x="179908" y="208064"/>
                </a:lnTo>
                <a:lnTo>
                  <a:pt x="218965" y="208064"/>
                </a:lnTo>
                <a:lnTo>
                  <a:pt x="252945" y="171475"/>
                </a:lnTo>
                <a:lnTo>
                  <a:pt x="237782" y="157403"/>
                </a:lnTo>
                <a:close/>
              </a:path>
              <a:path w="753110" h="686435">
                <a:moveTo>
                  <a:pt x="113614" y="59931"/>
                </a:moveTo>
                <a:lnTo>
                  <a:pt x="78790" y="76377"/>
                </a:lnTo>
                <a:lnTo>
                  <a:pt x="64452" y="112115"/>
                </a:lnTo>
                <a:lnTo>
                  <a:pt x="65651" y="121678"/>
                </a:lnTo>
                <a:lnTo>
                  <a:pt x="88693" y="152700"/>
                </a:lnTo>
                <a:lnTo>
                  <a:pt x="116230" y="160083"/>
                </a:lnTo>
                <a:lnTo>
                  <a:pt x="125881" y="158731"/>
                </a:lnTo>
                <a:lnTo>
                  <a:pt x="134867" y="155513"/>
                </a:lnTo>
                <a:lnTo>
                  <a:pt x="143187" y="150430"/>
                </a:lnTo>
                <a:lnTo>
                  <a:pt x="150837" y="143484"/>
                </a:lnTo>
                <a:lnTo>
                  <a:pt x="153384" y="140220"/>
                </a:lnTo>
                <a:lnTo>
                  <a:pt x="106527" y="140220"/>
                </a:lnTo>
                <a:lnTo>
                  <a:pt x="99758" y="137795"/>
                </a:lnTo>
                <a:lnTo>
                  <a:pt x="88049" y="126923"/>
                </a:lnTo>
                <a:lnTo>
                  <a:pt x="85267" y="120446"/>
                </a:lnTo>
                <a:lnTo>
                  <a:pt x="85547" y="105130"/>
                </a:lnTo>
                <a:lnTo>
                  <a:pt x="88569" y="98120"/>
                </a:lnTo>
                <a:lnTo>
                  <a:pt x="100723" y="85026"/>
                </a:lnTo>
                <a:lnTo>
                  <a:pt x="107657" y="81241"/>
                </a:lnTo>
                <a:lnTo>
                  <a:pt x="122897" y="79552"/>
                </a:lnTo>
                <a:lnTo>
                  <a:pt x="154325" y="79552"/>
                </a:lnTo>
                <a:lnTo>
                  <a:pt x="148107" y="72707"/>
                </a:lnTo>
                <a:lnTo>
                  <a:pt x="140551" y="66894"/>
                </a:lnTo>
                <a:lnTo>
                  <a:pt x="132284" y="62828"/>
                </a:lnTo>
                <a:lnTo>
                  <a:pt x="123306" y="60507"/>
                </a:lnTo>
                <a:lnTo>
                  <a:pt x="113614" y="59931"/>
                </a:lnTo>
                <a:close/>
              </a:path>
              <a:path w="753110" h="686435">
                <a:moveTo>
                  <a:pt x="154325" y="79552"/>
                </a:moveTo>
                <a:lnTo>
                  <a:pt x="122897" y="79552"/>
                </a:lnTo>
                <a:lnTo>
                  <a:pt x="129654" y="81978"/>
                </a:lnTo>
                <a:lnTo>
                  <a:pt x="141452" y="93332"/>
                </a:lnTo>
                <a:lnTo>
                  <a:pt x="144335" y="99872"/>
                </a:lnTo>
                <a:lnTo>
                  <a:pt x="144068" y="114655"/>
                </a:lnTo>
                <a:lnTo>
                  <a:pt x="140919" y="121678"/>
                </a:lnTo>
                <a:lnTo>
                  <a:pt x="128460" y="135089"/>
                </a:lnTo>
                <a:lnTo>
                  <a:pt x="121564" y="138823"/>
                </a:lnTo>
                <a:lnTo>
                  <a:pt x="106527" y="140220"/>
                </a:lnTo>
                <a:lnTo>
                  <a:pt x="153384" y="140220"/>
                </a:lnTo>
                <a:lnTo>
                  <a:pt x="157233" y="135288"/>
                </a:lnTo>
                <a:lnTo>
                  <a:pt x="161693" y="126568"/>
                </a:lnTo>
                <a:lnTo>
                  <a:pt x="164214" y="117324"/>
                </a:lnTo>
                <a:lnTo>
                  <a:pt x="164795" y="107556"/>
                </a:lnTo>
                <a:lnTo>
                  <a:pt x="163466" y="97855"/>
                </a:lnTo>
                <a:lnTo>
                  <a:pt x="160242" y="88812"/>
                </a:lnTo>
                <a:lnTo>
                  <a:pt x="155122" y="80429"/>
                </a:lnTo>
                <a:lnTo>
                  <a:pt x="154325" y="79552"/>
                </a:lnTo>
                <a:close/>
              </a:path>
              <a:path w="753110" h="686435">
                <a:moveTo>
                  <a:pt x="48640" y="0"/>
                </a:moveTo>
                <a:lnTo>
                  <a:pt x="13931" y="16764"/>
                </a:lnTo>
                <a:lnTo>
                  <a:pt x="0" y="52006"/>
                </a:lnTo>
                <a:lnTo>
                  <a:pt x="1004" y="61586"/>
                </a:lnTo>
                <a:lnTo>
                  <a:pt x="25109" y="93124"/>
                </a:lnTo>
                <a:lnTo>
                  <a:pt x="39585" y="100698"/>
                </a:lnTo>
                <a:lnTo>
                  <a:pt x="55676" y="83350"/>
                </a:lnTo>
                <a:lnTo>
                  <a:pt x="47623" y="81162"/>
                </a:lnTo>
                <a:lnTo>
                  <a:pt x="40719" y="78525"/>
                </a:lnTo>
                <a:lnTo>
                  <a:pt x="20853" y="45250"/>
                </a:lnTo>
                <a:lnTo>
                  <a:pt x="23774" y="38430"/>
                </a:lnTo>
                <a:lnTo>
                  <a:pt x="35991" y="25273"/>
                </a:lnTo>
                <a:lnTo>
                  <a:pt x="42735" y="21513"/>
                </a:lnTo>
                <a:lnTo>
                  <a:pt x="57137" y="19989"/>
                </a:lnTo>
                <a:lnTo>
                  <a:pt x="90264" y="19989"/>
                </a:lnTo>
                <a:lnTo>
                  <a:pt x="88192" y="17232"/>
                </a:lnTo>
                <a:lnTo>
                  <a:pt x="83642" y="12446"/>
                </a:lnTo>
                <a:lnTo>
                  <a:pt x="75933" y="6540"/>
                </a:lnTo>
                <a:lnTo>
                  <a:pt x="67532" y="2498"/>
                </a:lnTo>
                <a:lnTo>
                  <a:pt x="58435" y="319"/>
                </a:lnTo>
                <a:lnTo>
                  <a:pt x="48640" y="0"/>
                </a:lnTo>
                <a:close/>
              </a:path>
              <a:path w="753110" h="686435">
                <a:moveTo>
                  <a:pt x="90264" y="19989"/>
                </a:moveTo>
                <a:lnTo>
                  <a:pt x="57137" y="19989"/>
                </a:lnTo>
                <a:lnTo>
                  <a:pt x="63652" y="22313"/>
                </a:lnTo>
                <a:lnTo>
                  <a:pt x="69468" y="27711"/>
                </a:lnTo>
                <a:lnTo>
                  <a:pt x="73607" y="32369"/>
                </a:lnTo>
                <a:lnTo>
                  <a:pt x="77296" y="38231"/>
                </a:lnTo>
                <a:lnTo>
                  <a:pt x="80536" y="45301"/>
                </a:lnTo>
                <a:lnTo>
                  <a:pt x="83324" y="53581"/>
                </a:lnTo>
                <a:lnTo>
                  <a:pt x="99529" y="36131"/>
                </a:lnTo>
                <a:lnTo>
                  <a:pt x="96136" y="29073"/>
                </a:lnTo>
                <a:lnTo>
                  <a:pt x="92357" y="22774"/>
                </a:lnTo>
                <a:lnTo>
                  <a:pt x="90264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17329" y="3537187"/>
            <a:ext cx="1542415" cy="860425"/>
          </a:xfrm>
          <a:custGeom>
            <a:avLst/>
            <a:gdLst/>
            <a:ahLst/>
            <a:cxnLst/>
            <a:rect l="l" t="t" r="r" b="b"/>
            <a:pathLst>
              <a:path w="1542414" h="860425">
                <a:moveTo>
                  <a:pt x="18669" y="763669"/>
                </a:moveTo>
                <a:lnTo>
                  <a:pt x="0" y="773410"/>
                </a:lnTo>
                <a:lnTo>
                  <a:pt x="45199" y="860036"/>
                </a:lnTo>
                <a:lnTo>
                  <a:pt x="63868" y="850295"/>
                </a:lnTo>
                <a:lnTo>
                  <a:pt x="45897" y="815853"/>
                </a:lnTo>
                <a:lnTo>
                  <a:pt x="76581" y="799851"/>
                </a:lnTo>
                <a:lnTo>
                  <a:pt x="100322" y="799851"/>
                </a:lnTo>
                <a:lnTo>
                  <a:pt x="98865" y="797057"/>
                </a:lnTo>
                <a:lnTo>
                  <a:pt x="36093" y="797057"/>
                </a:lnTo>
                <a:lnTo>
                  <a:pt x="18669" y="763669"/>
                </a:lnTo>
                <a:close/>
              </a:path>
              <a:path w="1542414" h="860425">
                <a:moveTo>
                  <a:pt x="100322" y="799851"/>
                </a:moveTo>
                <a:lnTo>
                  <a:pt x="76581" y="799851"/>
                </a:lnTo>
                <a:lnTo>
                  <a:pt x="94538" y="834293"/>
                </a:lnTo>
                <a:lnTo>
                  <a:pt x="113207" y="824553"/>
                </a:lnTo>
                <a:lnTo>
                  <a:pt x="100322" y="799851"/>
                </a:lnTo>
                <a:close/>
              </a:path>
              <a:path w="1542414" h="860425">
                <a:moveTo>
                  <a:pt x="134213" y="703395"/>
                </a:moveTo>
                <a:lnTo>
                  <a:pt x="85458" y="728833"/>
                </a:lnTo>
                <a:lnTo>
                  <a:pt x="130644" y="815447"/>
                </a:lnTo>
                <a:lnTo>
                  <a:pt x="179400" y="790021"/>
                </a:lnTo>
                <a:lnTo>
                  <a:pt x="178639" y="788561"/>
                </a:lnTo>
                <a:lnTo>
                  <a:pt x="140373" y="788561"/>
                </a:lnTo>
                <a:lnTo>
                  <a:pt x="131000" y="770616"/>
                </a:lnTo>
                <a:lnTo>
                  <a:pt x="161086" y="754918"/>
                </a:lnTo>
                <a:lnTo>
                  <a:pt x="160464" y="753725"/>
                </a:lnTo>
                <a:lnTo>
                  <a:pt x="122199" y="753725"/>
                </a:lnTo>
                <a:lnTo>
                  <a:pt x="113068" y="736237"/>
                </a:lnTo>
                <a:lnTo>
                  <a:pt x="143154" y="720540"/>
                </a:lnTo>
                <a:lnTo>
                  <a:pt x="134213" y="703395"/>
                </a:lnTo>
                <a:close/>
              </a:path>
              <a:path w="1542414" h="860425">
                <a:moveTo>
                  <a:pt x="68021" y="737926"/>
                </a:moveTo>
                <a:lnTo>
                  <a:pt x="49352" y="747667"/>
                </a:lnTo>
                <a:lnTo>
                  <a:pt x="66763" y="781042"/>
                </a:lnTo>
                <a:lnTo>
                  <a:pt x="36093" y="797057"/>
                </a:lnTo>
                <a:lnTo>
                  <a:pt x="98865" y="797057"/>
                </a:lnTo>
                <a:lnTo>
                  <a:pt x="68021" y="737926"/>
                </a:lnTo>
                <a:close/>
              </a:path>
              <a:path w="1542414" h="860425">
                <a:moveTo>
                  <a:pt x="170459" y="772864"/>
                </a:moveTo>
                <a:lnTo>
                  <a:pt x="140373" y="788561"/>
                </a:lnTo>
                <a:lnTo>
                  <a:pt x="178639" y="788561"/>
                </a:lnTo>
                <a:lnTo>
                  <a:pt x="170459" y="772864"/>
                </a:lnTo>
                <a:close/>
              </a:path>
              <a:path w="1542414" h="860425">
                <a:moveTo>
                  <a:pt x="167716" y="685907"/>
                </a:moveTo>
                <a:lnTo>
                  <a:pt x="149250" y="695546"/>
                </a:lnTo>
                <a:lnTo>
                  <a:pt x="194449" y="782173"/>
                </a:lnTo>
                <a:lnTo>
                  <a:pt x="213118" y="772432"/>
                </a:lnTo>
                <a:lnTo>
                  <a:pt x="183857" y="716349"/>
                </a:lnTo>
                <a:lnTo>
                  <a:pt x="227604" y="716349"/>
                </a:lnTo>
                <a:lnTo>
                  <a:pt x="167716" y="685907"/>
                </a:lnTo>
                <a:close/>
              </a:path>
              <a:path w="1542414" h="860425">
                <a:moveTo>
                  <a:pt x="152285" y="738027"/>
                </a:moveTo>
                <a:lnTo>
                  <a:pt x="122199" y="753725"/>
                </a:lnTo>
                <a:lnTo>
                  <a:pt x="160464" y="753725"/>
                </a:lnTo>
                <a:lnTo>
                  <a:pt x="152285" y="738027"/>
                </a:lnTo>
                <a:close/>
              </a:path>
              <a:path w="1542414" h="860425">
                <a:moveTo>
                  <a:pt x="227604" y="716349"/>
                </a:moveTo>
                <a:lnTo>
                  <a:pt x="183857" y="716349"/>
                </a:lnTo>
                <a:lnTo>
                  <a:pt x="252729" y="751756"/>
                </a:lnTo>
                <a:lnTo>
                  <a:pt x="270916" y="742269"/>
                </a:lnTo>
                <a:lnTo>
                  <a:pt x="259750" y="720870"/>
                </a:lnTo>
                <a:lnTo>
                  <a:pt x="236499" y="720870"/>
                </a:lnTo>
                <a:lnTo>
                  <a:pt x="227604" y="716349"/>
                </a:lnTo>
                <a:close/>
              </a:path>
              <a:path w="1542414" h="860425">
                <a:moveTo>
                  <a:pt x="288467" y="625823"/>
                </a:moveTo>
                <a:lnTo>
                  <a:pt x="280416" y="627106"/>
                </a:lnTo>
                <a:lnTo>
                  <a:pt x="243204" y="646524"/>
                </a:lnTo>
                <a:lnTo>
                  <a:pt x="288404" y="733151"/>
                </a:lnTo>
                <a:lnTo>
                  <a:pt x="307073" y="723410"/>
                </a:lnTo>
                <a:lnTo>
                  <a:pt x="289585" y="689894"/>
                </a:lnTo>
                <a:lnTo>
                  <a:pt x="291706" y="688790"/>
                </a:lnTo>
                <a:lnTo>
                  <a:pt x="333548" y="688790"/>
                </a:lnTo>
                <a:lnTo>
                  <a:pt x="309981" y="675950"/>
                </a:lnTo>
                <a:lnTo>
                  <a:pt x="310969" y="674718"/>
                </a:lnTo>
                <a:lnTo>
                  <a:pt x="281838" y="674718"/>
                </a:lnTo>
                <a:lnTo>
                  <a:pt x="270065" y="652150"/>
                </a:lnTo>
                <a:lnTo>
                  <a:pt x="278879" y="647553"/>
                </a:lnTo>
                <a:lnTo>
                  <a:pt x="282892" y="646676"/>
                </a:lnTo>
                <a:lnTo>
                  <a:pt x="315389" y="646676"/>
                </a:lnTo>
                <a:lnTo>
                  <a:pt x="309067" y="634561"/>
                </a:lnTo>
                <a:lnTo>
                  <a:pt x="303326" y="629696"/>
                </a:lnTo>
                <a:lnTo>
                  <a:pt x="288467" y="625823"/>
                </a:lnTo>
                <a:close/>
              </a:path>
              <a:path w="1542414" h="860425">
                <a:moveTo>
                  <a:pt x="225717" y="655643"/>
                </a:moveTo>
                <a:lnTo>
                  <a:pt x="207441" y="665180"/>
                </a:lnTo>
                <a:lnTo>
                  <a:pt x="236499" y="720870"/>
                </a:lnTo>
                <a:lnTo>
                  <a:pt x="259750" y="720870"/>
                </a:lnTo>
                <a:lnTo>
                  <a:pt x="225717" y="655643"/>
                </a:lnTo>
                <a:close/>
              </a:path>
              <a:path w="1542414" h="860425">
                <a:moveTo>
                  <a:pt x="333548" y="688790"/>
                </a:moveTo>
                <a:lnTo>
                  <a:pt x="291706" y="688790"/>
                </a:lnTo>
                <a:lnTo>
                  <a:pt x="331609" y="710608"/>
                </a:lnTo>
                <a:lnTo>
                  <a:pt x="353060" y="699419"/>
                </a:lnTo>
                <a:lnTo>
                  <a:pt x="333548" y="688790"/>
                </a:lnTo>
                <a:close/>
              </a:path>
              <a:path w="1542414" h="860425">
                <a:moveTo>
                  <a:pt x="323697" y="604538"/>
                </a:moveTo>
                <a:lnTo>
                  <a:pt x="303022" y="615320"/>
                </a:lnTo>
                <a:lnTo>
                  <a:pt x="354660" y="647045"/>
                </a:lnTo>
                <a:lnTo>
                  <a:pt x="375793" y="687558"/>
                </a:lnTo>
                <a:lnTo>
                  <a:pt x="394258" y="677918"/>
                </a:lnTo>
                <a:lnTo>
                  <a:pt x="373126" y="637405"/>
                </a:lnTo>
                <a:lnTo>
                  <a:pt x="373960" y="623054"/>
                </a:lnTo>
                <a:lnTo>
                  <a:pt x="353695" y="623054"/>
                </a:lnTo>
                <a:lnTo>
                  <a:pt x="323697" y="604538"/>
                </a:lnTo>
                <a:close/>
              </a:path>
              <a:path w="1542414" h="860425">
                <a:moveTo>
                  <a:pt x="315389" y="646676"/>
                </a:moveTo>
                <a:lnTo>
                  <a:pt x="282892" y="646676"/>
                </a:lnTo>
                <a:lnTo>
                  <a:pt x="289966" y="647857"/>
                </a:lnTo>
                <a:lnTo>
                  <a:pt x="292582" y="649775"/>
                </a:lnTo>
                <a:lnTo>
                  <a:pt x="294284" y="653026"/>
                </a:lnTo>
                <a:lnTo>
                  <a:pt x="296094" y="658729"/>
                </a:lnTo>
                <a:lnTo>
                  <a:pt x="295295" y="663894"/>
                </a:lnTo>
                <a:lnTo>
                  <a:pt x="291889" y="668521"/>
                </a:lnTo>
                <a:lnTo>
                  <a:pt x="285877" y="672610"/>
                </a:lnTo>
                <a:lnTo>
                  <a:pt x="281838" y="674718"/>
                </a:lnTo>
                <a:lnTo>
                  <a:pt x="310969" y="674718"/>
                </a:lnTo>
                <a:lnTo>
                  <a:pt x="314769" y="669981"/>
                </a:lnTo>
                <a:lnTo>
                  <a:pt x="317068" y="663999"/>
                </a:lnTo>
                <a:lnTo>
                  <a:pt x="316699" y="651998"/>
                </a:lnTo>
                <a:lnTo>
                  <a:pt x="315506" y="647045"/>
                </a:lnTo>
                <a:lnTo>
                  <a:pt x="315389" y="646676"/>
                </a:lnTo>
                <a:close/>
              </a:path>
              <a:path w="1542414" h="860425">
                <a:moveTo>
                  <a:pt x="376643" y="576903"/>
                </a:moveTo>
                <a:lnTo>
                  <a:pt x="355892" y="587736"/>
                </a:lnTo>
                <a:lnTo>
                  <a:pt x="353695" y="623054"/>
                </a:lnTo>
                <a:lnTo>
                  <a:pt x="373960" y="623054"/>
                </a:lnTo>
                <a:lnTo>
                  <a:pt x="376643" y="576903"/>
                </a:lnTo>
                <a:close/>
              </a:path>
              <a:path w="1542414" h="860425">
                <a:moveTo>
                  <a:pt x="472961" y="562463"/>
                </a:moveTo>
                <a:lnTo>
                  <a:pt x="449211" y="562463"/>
                </a:lnTo>
                <a:lnTo>
                  <a:pt x="484797" y="630687"/>
                </a:lnTo>
                <a:lnTo>
                  <a:pt x="503466" y="620946"/>
                </a:lnTo>
                <a:lnTo>
                  <a:pt x="472961" y="562463"/>
                </a:lnTo>
                <a:close/>
              </a:path>
              <a:path w="1542414" h="860425">
                <a:moveTo>
                  <a:pt x="509079" y="507815"/>
                </a:moveTo>
                <a:lnTo>
                  <a:pt x="524217" y="581716"/>
                </a:lnTo>
                <a:lnTo>
                  <a:pt x="554072" y="592893"/>
                </a:lnTo>
                <a:lnTo>
                  <a:pt x="562156" y="591044"/>
                </a:lnTo>
                <a:lnTo>
                  <a:pt x="570788" y="587329"/>
                </a:lnTo>
                <a:lnTo>
                  <a:pt x="577342" y="583913"/>
                </a:lnTo>
                <a:lnTo>
                  <a:pt x="582536" y="579417"/>
                </a:lnTo>
                <a:lnTo>
                  <a:pt x="587562" y="572102"/>
                </a:lnTo>
                <a:lnTo>
                  <a:pt x="551294" y="572102"/>
                </a:lnTo>
                <a:lnTo>
                  <a:pt x="542721" y="568965"/>
                </a:lnTo>
                <a:lnTo>
                  <a:pt x="539292" y="565714"/>
                </a:lnTo>
                <a:lnTo>
                  <a:pt x="509079" y="507815"/>
                </a:lnTo>
                <a:close/>
              </a:path>
              <a:path w="1542414" h="860425">
                <a:moveTo>
                  <a:pt x="478129" y="523956"/>
                </a:moveTo>
                <a:lnTo>
                  <a:pt x="419874" y="554347"/>
                </a:lnTo>
                <a:lnTo>
                  <a:pt x="429475" y="572762"/>
                </a:lnTo>
                <a:lnTo>
                  <a:pt x="449211" y="562463"/>
                </a:lnTo>
                <a:lnTo>
                  <a:pt x="472961" y="562463"/>
                </a:lnTo>
                <a:lnTo>
                  <a:pt x="467880" y="552722"/>
                </a:lnTo>
                <a:lnTo>
                  <a:pt x="487743" y="542371"/>
                </a:lnTo>
                <a:lnTo>
                  <a:pt x="478129" y="523956"/>
                </a:lnTo>
                <a:close/>
              </a:path>
              <a:path w="1542414" h="860425">
                <a:moveTo>
                  <a:pt x="558368" y="482097"/>
                </a:moveTo>
                <a:lnTo>
                  <a:pt x="540016" y="491673"/>
                </a:lnTo>
                <a:lnTo>
                  <a:pt x="570052" y="549229"/>
                </a:lnTo>
                <a:lnTo>
                  <a:pt x="570865" y="554208"/>
                </a:lnTo>
                <a:lnTo>
                  <a:pt x="568375" y="563174"/>
                </a:lnTo>
                <a:lnTo>
                  <a:pt x="565200" y="566743"/>
                </a:lnTo>
                <a:lnTo>
                  <a:pt x="555650" y="571734"/>
                </a:lnTo>
                <a:lnTo>
                  <a:pt x="551294" y="572102"/>
                </a:lnTo>
                <a:lnTo>
                  <a:pt x="587562" y="572102"/>
                </a:lnTo>
                <a:lnTo>
                  <a:pt x="590207" y="568254"/>
                </a:lnTo>
                <a:lnTo>
                  <a:pt x="591916" y="562463"/>
                </a:lnTo>
                <a:lnTo>
                  <a:pt x="591931" y="559732"/>
                </a:lnTo>
                <a:lnTo>
                  <a:pt x="591578" y="548886"/>
                </a:lnTo>
                <a:lnTo>
                  <a:pt x="590194" y="543108"/>
                </a:lnTo>
                <a:lnTo>
                  <a:pt x="558368" y="482097"/>
                </a:lnTo>
                <a:close/>
              </a:path>
              <a:path w="1542414" h="860425">
                <a:moveTo>
                  <a:pt x="620852" y="452404"/>
                </a:moveTo>
                <a:lnTo>
                  <a:pt x="612813" y="453700"/>
                </a:lnTo>
                <a:lnTo>
                  <a:pt x="575602" y="473105"/>
                </a:lnTo>
                <a:lnTo>
                  <a:pt x="620788" y="559732"/>
                </a:lnTo>
                <a:lnTo>
                  <a:pt x="639457" y="549991"/>
                </a:lnTo>
                <a:lnTo>
                  <a:pt x="621982" y="516476"/>
                </a:lnTo>
                <a:lnTo>
                  <a:pt x="624090" y="515384"/>
                </a:lnTo>
                <a:lnTo>
                  <a:pt x="665946" y="515384"/>
                </a:lnTo>
                <a:lnTo>
                  <a:pt x="642366" y="502544"/>
                </a:lnTo>
                <a:lnTo>
                  <a:pt x="643364" y="501299"/>
                </a:lnTo>
                <a:lnTo>
                  <a:pt x="614222" y="501299"/>
                </a:lnTo>
                <a:lnTo>
                  <a:pt x="602449" y="478744"/>
                </a:lnTo>
                <a:lnTo>
                  <a:pt x="611263" y="474147"/>
                </a:lnTo>
                <a:lnTo>
                  <a:pt x="615276" y="473271"/>
                </a:lnTo>
                <a:lnTo>
                  <a:pt x="647773" y="473271"/>
                </a:lnTo>
                <a:lnTo>
                  <a:pt x="641451" y="461155"/>
                </a:lnTo>
                <a:lnTo>
                  <a:pt x="635711" y="456291"/>
                </a:lnTo>
                <a:lnTo>
                  <a:pt x="620852" y="452404"/>
                </a:lnTo>
                <a:close/>
              </a:path>
              <a:path w="1542414" h="860425">
                <a:moveTo>
                  <a:pt x="665946" y="515384"/>
                </a:moveTo>
                <a:lnTo>
                  <a:pt x="624090" y="515384"/>
                </a:lnTo>
                <a:lnTo>
                  <a:pt x="663994" y="537202"/>
                </a:lnTo>
                <a:lnTo>
                  <a:pt x="685444" y="526001"/>
                </a:lnTo>
                <a:lnTo>
                  <a:pt x="665946" y="515384"/>
                </a:lnTo>
                <a:close/>
              </a:path>
              <a:path w="1542414" h="860425">
                <a:moveTo>
                  <a:pt x="671703" y="422966"/>
                </a:moveTo>
                <a:lnTo>
                  <a:pt x="653237" y="432605"/>
                </a:lnTo>
                <a:lnTo>
                  <a:pt x="698436" y="519232"/>
                </a:lnTo>
                <a:lnTo>
                  <a:pt x="717105" y="509491"/>
                </a:lnTo>
                <a:lnTo>
                  <a:pt x="687844" y="453408"/>
                </a:lnTo>
                <a:lnTo>
                  <a:pt x="731591" y="453408"/>
                </a:lnTo>
                <a:lnTo>
                  <a:pt x="671703" y="422966"/>
                </a:lnTo>
                <a:close/>
              </a:path>
              <a:path w="1542414" h="860425">
                <a:moveTo>
                  <a:pt x="647773" y="473271"/>
                </a:moveTo>
                <a:lnTo>
                  <a:pt x="615276" y="473271"/>
                </a:lnTo>
                <a:lnTo>
                  <a:pt x="622350" y="474439"/>
                </a:lnTo>
                <a:lnTo>
                  <a:pt x="624967" y="476369"/>
                </a:lnTo>
                <a:lnTo>
                  <a:pt x="626668" y="479621"/>
                </a:lnTo>
                <a:lnTo>
                  <a:pt x="628478" y="485323"/>
                </a:lnTo>
                <a:lnTo>
                  <a:pt x="627680" y="490487"/>
                </a:lnTo>
                <a:lnTo>
                  <a:pt x="624273" y="495110"/>
                </a:lnTo>
                <a:lnTo>
                  <a:pt x="618261" y="499191"/>
                </a:lnTo>
                <a:lnTo>
                  <a:pt x="614222" y="501299"/>
                </a:lnTo>
                <a:lnTo>
                  <a:pt x="643364" y="501299"/>
                </a:lnTo>
                <a:lnTo>
                  <a:pt x="647153" y="496575"/>
                </a:lnTo>
                <a:lnTo>
                  <a:pt x="649452" y="490593"/>
                </a:lnTo>
                <a:lnTo>
                  <a:pt x="649084" y="478592"/>
                </a:lnTo>
                <a:lnTo>
                  <a:pt x="647827" y="473372"/>
                </a:lnTo>
                <a:close/>
              </a:path>
              <a:path w="1542414" h="860425">
                <a:moveTo>
                  <a:pt x="731591" y="453408"/>
                </a:moveTo>
                <a:lnTo>
                  <a:pt x="687844" y="453408"/>
                </a:lnTo>
                <a:lnTo>
                  <a:pt x="756716" y="488828"/>
                </a:lnTo>
                <a:lnTo>
                  <a:pt x="774903" y="479341"/>
                </a:lnTo>
                <a:lnTo>
                  <a:pt x="763730" y="457929"/>
                </a:lnTo>
                <a:lnTo>
                  <a:pt x="740486" y="457929"/>
                </a:lnTo>
                <a:lnTo>
                  <a:pt x="731591" y="453408"/>
                </a:lnTo>
                <a:close/>
              </a:path>
              <a:path w="1542414" h="860425">
                <a:moveTo>
                  <a:pt x="796277" y="357980"/>
                </a:moveTo>
                <a:lnTo>
                  <a:pt x="747522" y="383418"/>
                </a:lnTo>
                <a:lnTo>
                  <a:pt x="792721" y="470032"/>
                </a:lnTo>
                <a:lnTo>
                  <a:pt x="841476" y="444607"/>
                </a:lnTo>
                <a:lnTo>
                  <a:pt x="840714" y="443146"/>
                </a:lnTo>
                <a:lnTo>
                  <a:pt x="802436" y="443146"/>
                </a:lnTo>
                <a:lnTo>
                  <a:pt x="793076" y="425201"/>
                </a:lnTo>
                <a:lnTo>
                  <a:pt x="823163" y="409504"/>
                </a:lnTo>
                <a:lnTo>
                  <a:pt x="822540" y="408310"/>
                </a:lnTo>
                <a:lnTo>
                  <a:pt x="784263" y="408310"/>
                </a:lnTo>
                <a:lnTo>
                  <a:pt x="775144" y="390822"/>
                </a:lnTo>
                <a:lnTo>
                  <a:pt x="805230" y="375125"/>
                </a:lnTo>
                <a:lnTo>
                  <a:pt x="796277" y="357980"/>
                </a:lnTo>
                <a:close/>
              </a:path>
              <a:path w="1542414" h="860425">
                <a:moveTo>
                  <a:pt x="729703" y="392714"/>
                </a:moveTo>
                <a:lnTo>
                  <a:pt x="711428" y="402239"/>
                </a:lnTo>
                <a:lnTo>
                  <a:pt x="740486" y="457929"/>
                </a:lnTo>
                <a:lnTo>
                  <a:pt x="763730" y="457929"/>
                </a:lnTo>
                <a:lnTo>
                  <a:pt x="729703" y="392714"/>
                </a:lnTo>
                <a:close/>
              </a:path>
              <a:path w="1542414" h="860425">
                <a:moveTo>
                  <a:pt x="832523" y="427449"/>
                </a:moveTo>
                <a:lnTo>
                  <a:pt x="802436" y="443146"/>
                </a:lnTo>
                <a:lnTo>
                  <a:pt x="840714" y="443146"/>
                </a:lnTo>
                <a:lnTo>
                  <a:pt x="832523" y="427449"/>
                </a:lnTo>
                <a:close/>
              </a:path>
              <a:path w="1542414" h="860425">
                <a:moveTo>
                  <a:pt x="857313" y="329049"/>
                </a:moveTo>
                <a:lnTo>
                  <a:pt x="849261" y="330332"/>
                </a:lnTo>
                <a:lnTo>
                  <a:pt x="812050" y="349750"/>
                </a:lnTo>
                <a:lnTo>
                  <a:pt x="857250" y="436377"/>
                </a:lnTo>
                <a:lnTo>
                  <a:pt x="875919" y="426636"/>
                </a:lnTo>
                <a:lnTo>
                  <a:pt x="858431" y="393121"/>
                </a:lnTo>
                <a:lnTo>
                  <a:pt x="860539" y="392016"/>
                </a:lnTo>
                <a:lnTo>
                  <a:pt x="902388" y="392016"/>
                </a:lnTo>
                <a:lnTo>
                  <a:pt x="878814" y="379176"/>
                </a:lnTo>
                <a:lnTo>
                  <a:pt x="879805" y="377944"/>
                </a:lnTo>
                <a:lnTo>
                  <a:pt x="850684" y="377944"/>
                </a:lnTo>
                <a:lnTo>
                  <a:pt x="838911" y="355376"/>
                </a:lnTo>
                <a:lnTo>
                  <a:pt x="847712" y="350779"/>
                </a:lnTo>
                <a:lnTo>
                  <a:pt x="851738" y="349903"/>
                </a:lnTo>
                <a:lnTo>
                  <a:pt x="884235" y="349903"/>
                </a:lnTo>
                <a:lnTo>
                  <a:pt x="877912" y="337787"/>
                </a:lnTo>
                <a:lnTo>
                  <a:pt x="872172" y="332923"/>
                </a:lnTo>
                <a:lnTo>
                  <a:pt x="857313" y="329049"/>
                </a:lnTo>
                <a:close/>
              </a:path>
              <a:path w="1542414" h="860425">
                <a:moveTo>
                  <a:pt x="902388" y="392016"/>
                </a:moveTo>
                <a:lnTo>
                  <a:pt x="860539" y="392016"/>
                </a:lnTo>
                <a:lnTo>
                  <a:pt x="900442" y="413835"/>
                </a:lnTo>
                <a:lnTo>
                  <a:pt x="921905" y="402646"/>
                </a:lnTo>
                <a:lnTo>
                  <a:pt x="902388" y="392016"/>
                </a:lnTo>
                <a:close/>
              </a:path>
              <a:path w="1542414" h="860425">
                <a:moveTo>
                  <a:pt x="814349" y="392613"/>
                </a:moveTo>
                <a:lnTo>
                  <a:pt x="784263" y="408310"/>
                </a:lnTo>
                <a:lnTo>
                  <a:pt x="822540" y="408310"/>
                </a:lnTo>
                <a:lnTo>
                  <a:pt x="814349" y="392613"/>
                </a:lnTo>
                <a:close/>
              </a:path>
              <a:path w="1542414" h="860425">
                <a:moveTo>
                  <a:pt x="884235" y="349903"/>
                </a:moveTo>
                <a:lnTo>
                  <a:pt x="851738" y="349903"/>
                </a:lnTo>
                <a:lnTo>
                  <a:pt x="858812" y="351084"/>
                </a:lnTo>
                <a:lnTo>
                  <a:pt x="861428" y="353002"/>
                </a:lnTo>
                <a:lnTo>
                  <a:pt x="863117" y="356253"/>
                </a:lnTo>
                <a:lnTo>
                  <a:pt x="864929" y="361956"/>
                </a:lnTo>
                <a:lnTo>
                  <a:pt x="864134" y="367121"/>
                </a:lnTo>
                <a:lnTo>
                  <a:pt x="860733" y="371748"/>
                </a:lnTo>
                <a:lnTo>
                  <a:pt x="854722" y="375836"/>
                </a:lnTo>
                <a:lnTo>
                  <a:pt x="850684" y="377944"/>
                </a:lnTo>
                <a:lnTo>
                  <a:pt x="879805" y="377944"/>
                </a:lnTo>
                <a:lnTo>
                  <a:pt x="883615" y="373207"/>
                </a:lnTo>
                <a:lnTo>
                  <a:pt x="885913" y="367226"/>
                </a:lnTo>
                <a:lnTo>
                  <a:pt x="885532" y="355224"/>
                </a:lnTo>
                <a:lnTo>
                  <a:pt x="884288" y="350004"/>
                </a:lnTo>
                <a:close/>
              </a:path>
              <a:path w="1542414" h="860425">
                <a:moveTo>
                  <a:pt x="973510" y="270234"/>
                </a:moveTo>
                <a:lnTo>
                  <a:pt x="967660" y="270667"/>
                </a:lnTo>
                <a:lnTo>
                  <a:pt x="960986" y="272577"/>
                </a:lnTo>
                <a:lnTo>
                  <a:pt x="953490" y="275963"/>
                </a:lnTo>
                <a:lnTo>
                  <a:pt x="928255" y="289121"/>
                </a:lnTo>
                <a:lnTo>
                  <a:pt x="973442" y="375747"/>
                </a:lnTo>
                <a:lnTo>
                  <a:pt x="1002449" y="360622"/>
                </a:lnTo>
                <a:lnTo>
                  <a:pt x="1009226" y="356554"/>
                </a:lnTo>
                <a:lnTo>
                  <a:pt x="1014737" y="352087"/>
                </a:lnTo>
                <a:lnTo>
                  <a:pt x="1015258" y="351490"/>
                </a:lnTo>
                <a:lnTo>
                  <a:pt x="984542" y="351490"/>
                </a:lnTo>
                <a:lnTo>
                  <a:pt x="972083" y="327614"/>
                </a:lnTo>
                <a:lnTo>
                  <a:pt x="984326" y="321226"/>
                </a:lnTo>
                <a:lnTo>
                  <a:pt x="988453" y="320451"/>
                </a:lnTo>
                <a:lnTo>
                  <a:pt x="1021142" y="320451"/>
                </a:lnTo>
                <a:lnTo>
                  <a:pt x="1018032" y="314495"/>
                </a:lnTo>
                <a:lnTo>
                  <a:pt x="1016509" y="312895"/>
                </a:lnTo>
                <a:lnTo>
                  <a:pt x="964412" y="312895"/>
                </a:lnTo>
                <a:lnTo>
                  <a:pt x="954493" y="293896"/>
                </a:lnTo>
                <a:lnTo>
                  <a:pt x="962050" y="289959"/>
                </a:lnTo>
                <a:lnTo>
                  <a:pt x="965111" y="289413"/>
                </a:lnTo>
                <a:lnTo>
                  <a:pt x="994867" y="289413"/>
                </a:lnTo>
                <a:lnTo>
                  <a:pt x="994333" y="287406"/>
                </a:lnTo>
                <a:lnTo>
                  <a:pt x="989317" y="277779"/>
                </a:lnTo>
                <a:lnTo>
                  <a:pt x="984694" y="273652"/>
                </a:lnTo>
                <a:lnTo>
                  <a:pt x="978535" y="271277"/>
                </a:lnTo>
                <a:lnTo>
                  <a:pt x="973510" y="270234"/>
                </a:lnTo>
                <a:close/>
              </a:path>
              <a:path w="1542414" h="860425">
                <a:moveTo>
                  <a:pt x="1021142" y="320451"/>
                </a:moveTo>
                <a:lnTo>
                  <a:pt x="988453" y="320451"/>
                </a:lnTo>
                <a:lnTo>
                  <a:pt x="995718" y="322229"/>
                </a:lnTo>
                <a:lnTo>
                  <a:pt x="998601" y="324693"/>
                </a:lnTo>
                <a:lnTo>
                  <a:pt x="1000709" y="328757"/>
                </a:lnTo>
                <a:lnTo>
                  <a:pt x="1002316" y="334175"/>
                </a:lnTo>
                <a:lnTo>
                  <a:pt x="1001272" y="339189"/>
                </a:lnTo>
                <a:lnTo>
                  <a:pt x="997578" y="343800"/>
                </a:lnTo>
                <a:lnTo>
                  <a:pt x="991235" y="348010"/>
                </a:lnTo>
                <a:lnTo>
                  <a:pt x="984542" y="351490"/>
                </a:lnTo>
                <a:lnTo>
                  <a:pt x="1015258" y="351490"/>
                </a:lnTo>
                <a:lnTo>
                  <a:pt x="1018985" y="347220"/>
                </a:lnTo>
                <a:lnTo>
                  <a:pt x="1021969" y="341953"/>
                </a:lnTo>
                <a:lnTo>
                  <a:pt x="1025093" y="334663"/>
                </a:lnTo>
                <a:lnTo>
                  <a:pt x="1024585" y="327043"/>
                </a:lnTo>
                <a:lnTo>
                  <a:pt x="1021142" y="320451"/>
                </a:lnTo>
                <a:close/>
              </a:path>
              <a:path w="1542414" h="860425">
                <a:moveTo>
                  <a:pt x="994867" y="289413"/>
                </a:moveTo>
                <a:lnTo>
                  <a:pt x="965111" y="289413"/>
                </a:lnTo>
                <a:lnTo>
                  <a:pt x="971041" y="290530"/>
                </a:lnTo>
                <a:lnTo>
                  <a:pt x="973150" y="292003"/>
                </a:lnTo>
                <a:lnTo>
                  <a:pt x="975931" y="297337"/>
                </a:lnTo>
                <a:lnTo>
                  <a:pt x="976160" y="300385"/>
                </a:lnTo>
                <a:lnTo>
                  <a:pt x="973963" y="306634"/>
                </a:lnTo>
                <a:lnTo>
                  <a:pt x="971829" y="309021"/>
                </a:lnTo>
                <a:lnTo>
                  <a:pt x="964412" y="312895"/>
                </a:lnTo>
                <a:lnTo>
                  <a:pt x="1016509" y="312895"/>
                </a:lnTo>
                <a:lnTo>
                  <a:pt x="1014552" y="310838"/>
                </a:lnTo>
                <a:lnTo>
                  <a:pt x="1005733" y="305592"/>
                </a:lnTo>
                <a:lnTo>
                  <a:pt x="992492" y="305592"/>
                </a:lnTo>
                <a:lnTo>
                  <a:pt x="994232" y="301325"/>
                </a:lnTo>
                <a:lnTo>
                  <a:pt x="995146" y="297541"/>
                </a:lnTo>
                <a:lnTo>
                  <a:pt x="995165" y="290530"/>
                </a:lnTo>
                <a:lnTo>
                  <a:pt x="994867" y="289413"/>
                </a:lnTo>
                <a:close/>
              </a:path>
              <a:path w="1542414" h="860425">
                <a:moveTo>
                  <a:pt x="999553" y="304538"/>
                </a:moveTo>
                <a:lnTo>
                  <a:pt x="992492" y="305592"/>
                </a:lnTo>
                <a:lnTo>
                  <a:pt x="1005733" y="305592"/>
                </a:lnTo>
                <a:lnTo>
                  <a:pt x="1005370" y="305377"/>
                </a:lnTo>
                <a:lnTo>
                  <a:pt x="999553" y="304538"/>
                </a:lnTo>
                <a:close/>
              </a:path>
              <a:path w="1542414" h="860425">
                <a:moveTo>
                  <a:pt x="1041895" y="229837"/>
                </a:moveTo>
                <a:lnTo>
                  <a:pt x="1027430" y="237381"/>
                </a:lnTo>
                <a:lnTo>
                  <a:pt x="1037932" y="342105"/>
                </a:lnTo>
                <a:lnTo>
                  <a:pt x="1056627" y="332351"/>
                </a:lnTo>
                <a:lnTo>
                  <a:pt x="1054531" y="311790"/>
                </a:lnTo>
                <a:lnTo>
                  <a:pt x="1087780" y="294442"/>
                </a:lnTo>
                <a:lnTo>
                  <a:pt x="1118131" y="294442"/>
                </a:lnTo>
                <a:lnTo>
                  <a:pt x="1116213" y="292816"/>
                </a:lnTo>
                <a:lnTo>
                  <a:pt x="1052601" y="292816"/>
                </a:lnTo>
                <a:lnTo>
                  <a:pt x="1049464" y="261981"/>
                </a:lnTo>
                <a:lnTo>
                  <a:pt x="1079826" y="261981"/>
                </a:lnTo>
                <a:lnTo>
                  <a:pt x="1041895" y="229837"/>
                </a:lnTo>
                <a:close/>
              </a:path>
              <a:path w="1542414" h="860425">
                <a:moveTo>
                  <a:pt x="1118131" y="294442"/>
                </a:moveTo>
                <a:lnTo>
                  <a:pt x="1087780" y="294442"/>
                </a:lnTo>
                <a:lnTo>
                  <a:pt x="1103591" y="307853"/>
                </a:lnTo>
                <a:lnTo>
                  <a:pt x="1122387" y="298049"/>
                </a:lnTo>
                <a:lnTo>
                  <a:pt x="1118131" y="294442"/>
                </a:lnTo>
                <a:close/>
              </a:path>
              <a:path w="1542414" h="860425">
                <a:moveTo>
                  <a:pt x="1079826" y="261981"/>
                </a:moveTo>
                <a:lnTo>
                  <a:pt x="1049464" y="261981"/>
                </a:lnTo>
                <a:lnTo>
                  <a:pt x="1073188" y="282085"/>
                </a:lnTo>
                <a:lnTo>
                  <a:pt x="1052601" y="292816"/>
                </a:lnTo>
                <a:lnTo>
                  <a:pt x="1116213" y="292816"/>
                </a:lnTo>
                <a:lnTo>
                  <a:pt x="1079826" y="261981"/>
                </a:lnTo>
                <a:close/>
              </a:path>
              <a:path w="1542414" h="860425">
                <a:moveTo>
                  <a:pt x="1108341" y="195166"/>
                </a:moveTo>
                <a:lnTo>
                  <a:pt x="1089672" y="204907"/>
                </a:lnTo>
                <a:lnTo>
                  <a:pt x="1134859" y="291534"/>
                </a:lnTo>
                <a:lnTo>
                  <a:pt x="1153528" y="281793"/>
                </a:lnTo>
                <a:lnTo>
                  <a:pt x="1108341" y="195166"/>
                </a:lnTo>
                <a:close/>
              </a:path>
              <a:path w="1542414" h="860425">
                <a:moveTo>
                  <a:pt x="1144651" y="176218"/>
                </a:moveTo>
                <a:lnTo>
                  <a:pt x="1126121" y="185895"/>
                </a:lnTo>
                <a:lnTo>
                  <a:pt x="1171308" y="272522"/>
                </a:lnTo>
                <a:lnTo>
                  <a:pt x="1215377" y="249522"/>
                </a:lnTo>
                <a:lnTo>
                  <a:pt x="1212587" y="244175"/>
                </a:lnTo>
                <a:lnTo>
                  <a:pt x="1180109" y="244175"/>
                </a:lnTo>
                <a:lnTo>
                  <a:pt x="1144651" y="176218"/>
                </a:lnTo>
                <a:close/>
              </a:path>
              <a:path w="1542414" h="860425">
                <a:moveTo>
                  <a:pt x="1205636" y="230853"/>
                </a:moveTo>
                <a:lnTo>
                  <a:pt x="1180109" y="244175"/>
                </a:lnTo>
                <a:lnTo>
                  <a:pt x="1212587" y="244175"/>
                </a:lnTo>
                <a:lnTo>
                  <a:pt x="1205636" y="230853"/>
                </a:lnTo>
                <a:close/>
              </a:path>
              <a:path w="1542414" h="860425">
                <a:moveTo>
                  <a:pt x="1232712" y="130282"/>
                </a:moveTo>
                <a:lnTo>
                  <a:pt x="1183957" y="155720"/>
                </a:lnTo>
                <a:lnTo>
                  <a:pt x="1229144" y="242346"/>
                </a:lnTo>
                <a:lnTo>
                  <a:pt x="1277899" y="216908"/>
                </a:lnTo>
                <a:lnTo>
                  <a:pt x="1277138" y="215448"/>
                </a:lnTo>
                <a:lnTo>
                  <a:pt x="1238872" y="215448"/>
                </a:lnTo>
                <a:lnTo>
                  <a:pt x="1229499" y="197503"/>
                </a:lnTo>
                <a:lnTo>
                  <a:pt x="1259586" y="181806"/>
                </a:lnTo>
                <a:lnTo>
                  <a:pt x="1258963" y="180612"/>
                </a:lnTo>
                <a:lnTo>
                  <a:pt x="1220698" y="180612"/>
                </a:lnTo>
                <a:lnTo>
                  <a:pt x="1211567" y="163137"/>
                </a:lnTo>
                <a:lnTo>
                  <a:pt x="1241653" y="147439"/>
                </a:lnTo>
                <a:lnTo>
                  <a:pt x="1232712" y="130282"/>
                </a:lnTo>
                <a:close/>
              </a:path>
              <a:path w="1542414" h="860425">
                <a:moveTo>
                  <a:pt x="1268958" y="199751"/>
                </a:moveTo>
                <a:lnTo>
                  <a:pt x="1238872" y="215448"/>
                </a:lnTo>
                <a:lnTo>
                  <a:pt x="1277138" y="215448"/>
                </a:lnTo>
                <a:lnTo>
                  <a:pt x="1268958" y="199751"/>
                </a:lnTo>
                <a:close/>
              </a:path>
              <a:path w="1542414" h="860425">
                <a:moveTo>
                  <a:pt x="1262761" y="114610"/>
                </a:moveTo>
                <a:lnTo>
                  <a:pt x="1242085" y="125392"/>
                </a:lnTo>
                <a:lnTo>
                  <a:pt x="1293710" y="157129"/>
                </a:lnTo>
                <a:lnTo>
                  <a:pt x="1314856" y="197630"/>
                </a:lnTo>
                <a:lnTo>
                  <a:pt x="1333322" y="187990"/>
                </a:lnTo>
                <a:lnTo>
                  <a:pt x="1312189" y="147490"/>
                </a:lnTo>
                <a:lnTo>
                  <a:pt x="1313024" y="133126"/>
                </a:lnTo>
                <a:lnTo>
                  <a:pt x="1292745" y="133126"/>
                </a:lnTo>
                <a:lnTo>
                  <a:pt x="1262761" y="114610"/>
                </a:lnTo>
                <a:close/>
              </a:path>
              <a:path w="1542414" h="860425">
                <a:moveTo>
                  <a:pt x="1250784" y="164927"/>
                </a:moveTo>
                <a:lnTo>
                  <a:pt x="1220698" y="180612"/>
                </a:lnTo>
                <a:lnTo>
                  <a:pt x="1258963" y="180612"/>
                </a:lnTo>
                <a:lnTo>
                  <a:pt x="1250784" y="164927"/>
                </a:lnTo>
                <a:close/>
              </a:path>
              <a:path w="1542414" h="860425">
                <a:moveTo>
                  <a:pt x="1315707" y="86987"/>
                </a:moveTo>
                <a:lnTo>
                  <a:pt x="1294955" y="97808"/>
                </a:lnTo>
                <a:lnTo>
                  <a:pt x="1292745" y="133126"/>
                </a:lnTo>
                <a:lnTo>
                  <a:pt x="1313024" y="133126"/>
                </a:lnTo>
                <a:lnTo>
                  <a:pt x="1315707" y="86987"/>
                </a:lnTo>
                <a:close/>
              </a:path>
              <a:path w="1542414" h="860425">
                <a:moveTo>
                  <a:pt x="1408582" y="41432"/>
                </a:moveTo>
                <a:lnTo>
                  <a:pt x="1400543" y="42728"/>
                </a:lnTo>
                <a:lnTo>
                  <a:pt x="1363332" y="62133"/>
                </a:lnTo>
                <a:lnTo>
                  <a:pt x="1408518" y="148760"/>
                </a:lnTo>
                <a:lnTo>
                  <a:pt x="1427187" y="139019"/>
                </a:lnTo>
                <a:lnTo>
                  <a:pt x="1409712" y="105504"/>
                </a:lnTo>
                <a:lnTo>
                  <a:pt x="1411820" y="104412"/>
                </a:lnTo>
                <a:lnTo>
                  <a:pt x="1453676" y="104412"/>
                </a:lnTo>
                <a:lnTo>
                  <a:pt x="1430096" y="91572"/>
                </a:lnTo>
                <a:lnTo>
                  <a:pt x="1431094" y="90327"/>
                </a:lnTo>
                <a:lnTo>
                  <a:pt x="1401953" y="90327"/>
                </a:lnTo>
                <a:lnTo>
                  <a:pt x="1390180" y="67772"/>
                </a:lnTo>
                <a:lnTo>
                  <a:pt x="1398993" y="63175"/>
                </a:lnTo>
                <a:lnTo>
                  <a:pt x="1403007" y="62299"/>
                </a:lnTo>
                <a:lnTo>
                  <a:pt x="1435504" y="62299"/>
                </a:lnTo>
                <a:lnTo>
                  <a:pt x="1429181" y="50183"/>
                </a:lnTo>
                <a:lnTo>
                  <a:pt x="1423441" y="45319"/>
                </a:lnTo>
                <a:lnTo>
                  <a:pt x="1408582" y="41432"/>
                </a:lnTo>
                <a:close/>
              </a:path>
              <a:path w="1542414" h="860425">
                <a:moveTo>
                  <a:pt x="1453676" y="104412"/>
                </a:moveTo>
                <a:lnTo>
                  <a:pt x="1411820" y="104412"/>
                </a:lnTo>
                <a:lnTo>
                  <a:pt x="1451724" y="126230"/>
                </a:lnTo>
                <a:lnTo>
                  <a:pt x="1473174" y="115029"/>
                </a:lnTo>
                <a:lnTo>
                  <a:pt x="1453676" y="104412"/>
                </a:lnTo>
                <a:close/>
              </a:path>
              <a:path w="1542414" h="860425">
                <a:moveTo>
                  <a:pt x="1498808" y="0"/>
                </a:moveTo>
                <a:lnTo>
                  <a:pt x="1489702" y="2"/>
                </a:lnTo>
                <a:lnTo>
                  <a:pt x="1480449" y="1981"/>
                </a:lnTo>
                <a:lnTo>
                  <a:pt x="1471053" y="5936"/>
                </a:lnTo>
                <a:lnTo>
                  <a:pt x="1441500" y="21354"/>
                </a:lnTo>
                <a:lnTo>
                  <a:pt x="1486687" y="107980"/>
                </a:lnTo>
                <a:lnTo>
                  <a:pt x="1514665" y="93388"/>
                </a:lnTo>
                <a:lnTo>
                  <a:pt x="1523683" y="87745"/>
                </a:lnTo>
                <a:lnTo>
                  <a:pt x="1530645" y="81412"/>
                </a:lnTo>
                <a:lnTo>
                  <a:pt x="1496745" y="81412"/>
                </a:lnTo>
                <a:lnTo>
                  <a:pt x="1468831" y="27907"/>
                </a:lnTo>
                <a:lnTo>
                  <a:pt x="1479791" y="22192"/>
                </a:lnTo>
                <a:lnTo>
                  <a:pt x="1484490" y="20731"/>
                </a:lnTo>
                <a:lnTo>
                  <a:pt x="1495145" y="19144"/>
                </a:lnTo>
                <a:lnTo>
                  <a:pt x="1530560" y="19144"/>
                </a:lnTo>
                <a:lnTo>
                  <a:pt x="1530165" y="18511"/>
                </a:lnTo>
                <a:lnTo>
                  <a:pt x="1523647" y="11299"/>
                </a:lnTo>
                <a:lnTo>
                  <a:pt x="1516182" y="5786"/>
                </a:lnTo>
                <a:lnTo>
                  <a:pt x="1507769" y="1974"/>
                </a:lnTo>
                <a:lnTo>
                  <a:pt x="1498808" y="0"/>
                </a:lnTo>
                <a:close/>
              </a:path>
              <a:path w="1542414" h="860425">
                <a:moveTo>
                  <a:pt x="1435504" y="62299"/>
                </a:moveTo>
                <a:lnTo>
                  <a:pt x="1403007" y="62299"/>
                </a:lnTo>
                <a:lnTo>
                  <a:pt x="1410081" y="63467"/>
                </a:lnTo>
                <a:lnTo>
                  <a:pt x="1412697" y="65397"/>
                </a:lnTo>
                <a:lnTo>
                  <a:pt x="1414399" y="68649"/>
                </a:lnTo>
                <a:lnTo>
                  <a:pt x="1416208" y="74351"/>
                </a:lnTo>
                <a:lnTo>
                  <a:pt x="1415410" y="79515"/>
                </a:lnTo>
                <a:lnTo>
                  <a:pt x="1412004" y="84138"/>
                </a:lnTo>
                <a:lnTo>
                  <a:pt x="1405991" y="88219"/>
                </a:lnTo>
                <a:lnTo>
                  <a:pt x="1401953" y="90327"/>
                </a:lnTo>
                <a:lnTo>
                  <a:pt x="1431094" y="90327"/>
                </a:lnTo>
                <a:lnTo>
                  <a:pt x="1434884" y="85603"/>
                </a:lnTo>
                <a:lnTo>
                  <a:pt x="1437182" y="79621"/>
                </a:lnTo>
                <a:lnTo>
                  <a:pt x="1436814" y="67620"/>
                </a:lnTo>
                <a:lnTo>
                  <a:pt x="1435557" y="62400"/>
                </a:lnTo>
                <a:close/>
              </a:path>
              <a:path w="1542414" h="860425">
                <a:moveTo>
                  <a:pt x="1530560" y="19144"/>
                </a:moveTo>
                <a:lnTo>
                  <a:pt x="1495145" y="19144"/>
                </a:lnTo>
                <a:lnTo>
                  <a:pt x="1500136" y="20325"/>
                </a:lnTo>
                <a:lnTo>
                  <a:pt x="1509445" y="26599"/>
                </a:lnTo>
                <a:lnTo>
                  <a:pt x="1521067" y="56105"/>
                </a:lnTo>
                <a:lnTo>
                  <a:pt x="1519745" y="61448"/>
                </a:lnTo>
                <a:lnTo>
                  <a:pt x="1516989" y="68191"/>
                </a:lnTo>
                <a:lnTo>
                  <a:pt x="1511780" y="73571"/>
                </a:lnTo>
                <a:lnTo>
                  <a:pt x="1496745" y="81412"/>
                </a:lnTo>
                <a:lnTo>
                  <a:pt x="1530645" y="81412"/>
                </a:lnTo>
                <a:lnTo>
                  <a:pt x="1530945" y="81139"/>
                </a:lnTo>
                <a:lnTo>
                  <a:pt x="1536455" y="73563"/>
                </a:lnTo>
                <a:lnTo>
                  <a:pt x="1540205" y="65042"/>
                </a:lnTo>
                <a:lnTo>
                  <a:pt x="1542046" y="56105"/>
                </a:lnTo>
                <a:lnTo>
                  <a:pt x="1541960" y="46624"/>
                </a:lnTo>
                <a:lnTo>
                  <a:pt x="1539844" y="37120"/>
                </a:lnTo>
                <a:lnTo>
                  <a:pt x="1535734" y="27424"/>
                </a:lnTo>
                <a:lnTo>
                  <a:pt x="1530560" y="1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88883" y="1899367"/>
            <a:ext cx="717550" cy="536575"/>
          </a:xfrm>
          <a:custGeom>
            <a:avLst/>
            <a:gdLst/>
            <a:ahLst/>
            <a:cxnLst/>
            <a:rect l="l" t="t" r="r" b="b"/>
            <a:pathLst>
              <a:path w="717550" h="536575">
                <a:moveTo>
                  <a:pt x="42383" y="436802"/>
                </a:moveTo>
                <a:lnTo>
                  <a:pt x="7341" y="459081"/>
                </a:lnTo>
                <a:lnTo>
                  <a:pt x="0" y="486920"/>
                </a:lnTo>
                <a:lnTo>
                  <a:pt x="1169" y="496338"/>
                </a:lnTo>
                <a:lnTo>
                  <a:pt x="23467" y="528118"/>
                </a:lnTo>
                <a:lnTo>
                  <a:pt x="51153" y="536486"/>
                </a:lnTo>
                <a:lnTo>
                  <a:pt x="60449" y="535533"/>
                </a:lnTo>
                <a:lnTo>
                  <a:pt x="90094" y="515721"/>
                </a:lnTo>
                <a:lnTo>
                  <a:pt x="54201" y="515721"/>
                </a:lnTo>
                <a:lnTo>
                  <a:pt x="38275" y="512699"/>
                </a:lnTo>
                <a:lnTo>
                  <a:pt x="31874" y="508508"/>
                </a:lnTo>
                <a:lnTo>
                  <a:pt x="22502" y="495224"/>
                </a:lnTo>
                <a:lnTo>
                  <a:pt x="20851" y="487997"/>
                </a:lnTo>
                <a:lnTo>
                  <a:pt x="23352" y="472021"/>
                </a:lnTo>
                <a:lnTo>
                  <a:pt x="27099" y="465823"/>
                </a:lnTo>
                <a:lnTo>
                  <a:pt x="37195" y="458698"/>
                </a:lnTo>
                <a:lnTo>
                  <a:pt x="41602" y="457124"/>
                </a:lnTo>
                <a:lnTo>
                  <a:pt x="51546" y="456235"/>
                </a:lnTo>
                <a:lnTo>
                  <a:pt x="62711" y="456235"/>
                </a:lnTo>
                <a:lnTo>
                  <a:pt x="65872" y="440918"/>
                </a:lnTo>
                <a:lnTo>
                  <a:pt x="53923" y="437280"/>
                </a:lnTo>
                <a:lnTo>
                  <a:pt x="42383" y="436802"/>
                </a:lnTo>
                <a:close/>
              </a:path>
              <a:path w="717550" h="536575">
                <a:moveTo>
                  <a:pt x="97616" y="484162"/>
                </a:moveTo>
                <a:lnTo>
                  <a:pt x="76997" y="484162"/>
                </a:lnTo>
                <a:lnTo>
                  <a:pt x="78470" y="490474"/>
                </a:lnTo>
                <a:lnTo>
                  <a:pt x="78204" y="495668"/>
                </a:lnTo>
                <a:lnTo>
                  <a:pt x="74203" y="503834"/>
                </a:lnTo>
                <a:lnTo>
                  <a:pt x="71435" y="507124"/>
                </a:lnTo>
                <a:lnTo>
                  <a:pt x="61427" y="514197"/>
                </a:lnTo>
                <a:lnTo>
                  <a:pt x="54201" y="515721"/>
                </a:lnTo>
                <a:lnTo>
                  <a:pt x="90094" y="515721"/>
                </a:lnTo>
                <a:lnTo>
                  <a:pt x="96847" y="503771"/>
                </a:lnTo>
                <a:lnTo>
                  <a:pt x="98423" y="496338"/>
                </a:lnTo>
                <a:lnTo>
                  <a:pt x="98458" y="495224"/>
                </a:lnTo>
                <a:lnTo>
                  <a:pt x="97616" y="484162"/>
                </a:lnTo>
                <a:close/>
              </a:path>
              <a:path w="717550" h="536575">
                <a:moveTo>
                  <a:pt x="83944" y="455943"/>
                </a:moveTo>
                <a:lnTo>
                  <a:pt x="47101" y="481952"/>
                </a:lnTo>
                <a:lnTo>
                  <a:pt x="58087" y="497510"/>
                </a:lnTo>
                <a:lnTo>
                  <a:pt x="76997" y="484162"/>
                </a:lnTo>
                <a:lnTo>
                  <a:pt x="97616" y="484162"/>
                </a:lnTo>
                <a:lnTo>
                  <a:pt x="97190" y="478574"/>
                </a:lnTo>
                <a:lnTo>
                  <a:pt x="94993" y="471589"/>
                </a:lnTo>
                <a:lnTo>
                  <a:pt x="83944" y="455943"/>
                </a:lnTo>
                <a:close/>
              </a:path>
              <a:path w="717550" h="536575">
                <a:moveTo>
                  <a:pt x="62711" y="456235"/>
                </a:moveTo>
                <a:lnTo>
                  <a:pt x="51546" y="456235"/>
                </a:lnTo>
                <a:lnTo>
                  <a:pt x="56690" y="457238"/>
                </a:lnTo>
                <a:lnTo>
                  <a:pt x="61999" y="459689"/>
                </a:lnTo>
                <a:lnTo>
                  <a:pt x="62711" y="456235"/>
                </a:lnTo>
                <a:close/>
              </a:path>
              <a:path w="717550" h="536575">
                <a:moveTo>
                  <a:pt x="112748" y="381876"/>
                </a:moveTo>
                <a:lnTo>
                  <a:pt x="99413" y="391274"/>
                </a:lnTo>
                <a:lnTo>
                  <a:pt x="123797" y="493674"/>
                </a:lnTo>
                <a:lnTo>
                  <a:pt x="141018" y="481508"/>
                </a:lnTo>
                <a:lnTo>
                  <a:pt x="136205" y="461416"/>
                </a:lnTo>
                <a:lnTo>
                  <a:pt x="162466" y="442874"/>
                </a:lnTo>
                <a:lnTo>
                  <a:pt x="131760" y="442874"/>
                </a:lnTo>
                <a:lnTo>
                  <a:pt x="124533" y="412712"/>
                </a:lnTo>
                <a:lnTo>
                  <a:pt x="160929" y="412712"/>
                </a:lnTo>
                <a:lnTo>
                  <a:pt x="112748" y="381876"/>
                </a:lnTo>
                <a:close/>
              </a:path>
              <a:path w="717550" h="536575">
                <a:moveTo>
                  <a:pt x="200134" y="439788"/>
                </a:moveTo>
                <a:lnTo>
                  <a:pt x="166837" y="439788"/>
                </a:lnTo>
                <a:lnTo>
                  <a:pt x="184300" y="450964"/>
                </a:lnTo>
                <a:lnTo>
                  <a:pt x="200134" y="439788"/>
                </a:lnTo>
                <a:close/>
              </a:path>
              <a:path w="717550" h="536575">
                <a:moveTo>
                  <a:pt x="160929" y="412712"/>
                </a:moveTo>
                <a:lnTo>
                  <a:pt x="124533" y="412712"/>
                </a:lnTo>
                <a:lnTo>
                  <a:pt x="150733" y="429476"/>
                </a:lnTo>
                <a:lnTo>
                  <a:pt x="131760" y="442874"/>
                </a:lnTo>
                <a:lnTo>
                  <a:pt x="162466" y="442874"/>
                </a:lnTo>
                <a:lnTo>
                  <a:pt x="166837" y="439788"/>
                </a:lnTo>
                <a:lnTo>
                  <a:pt x="200134" y="439788"/>
                </a:lnTo>
                <a:lnTo>
                  <a:pt x="201610" y="438747"/>
                </a:lnTo>
                <a:lnTo>
                  <a:pt x="160929" y="412712"/>
                </a:lnTo>
                <a:close/>
              </a:path>
              <a:path w="717550" h="536575">
                <a:moveTo>
                  <a:pt x="173771" y="338798"/>
                </a:moveTo>
                <a:lnTo>
                  <a:pt x="156766" y="350799"/>
                </a:lnTo>
                <a:lnTo>
                  <a:pt x="213103" y="430631"/>
                </a:lnTo>
                <a:lnTo>
                  <a:pt x="230312" y="418478"/>
                </a:lnTo>
                <a:lnTo>
                  <a:pt x="193837" y="366801"/>
                </a:lnTo>
                <a:lnTo>
                  <a:pt x="273622" y="366801"/>
                </a:lnTo>
                <a:lnTo>
                  <a:pt x="271829" y="364261"/>
                </a:lnTo>
                <a:lnTo>
                  <a:pt x="246606" y="364261"/>
                </a:lnTo>
                <a:lnTo>
                  <a:pt x="173771" y="338798"/>
                </a:lnTo>
                <a:close/>
              </a:path>
              <a:path w="717550" h="536575">
                <a:moveTo>
                  <a:pt x="273622" y="366801"/>
                </a:moveTo>
                <a:lnTo>
                  <a:pt x="193837" y="366801"/>
                </a:lnTo>
                <a:lnTo>
                  <a:pt x="266811" y="392722"/>
                </a:lnTo>
                <a:lnTo>
                  <a:pt x="283563" y="380886"/>
                </a:lnTo>
                <a:lnTo>
                  <a:pt x="273622" y="366801"/>
                </a:lnTo>
                <a:close/>
              </a:path>
              <a:path w="717550" h="536575">
                <a:moveTo>
                  <a:pt x="259687" y="278155"/>
                </a:moveTo>
                <a:lnTo>
                  <a:pt x="242669" y="290157"/>
                </a:lnTo>
                <a:lnTo>
                  <a:pt x="299019" y="369989"/>
                </a:lnTo>
                <a:lnTo>
                  <a:pt x="316227" y="357848"/>
                </a:lnTo>
                <a:lnTo>
                  <a:pt x="279753" y="306171"/>
                </a:lnTo>
                <a:lnTo>
                  <a:pt x="359539" y="306171"/>
                </a:lnTo>
                <a:lnTo>
                  <a:pt x="357738" y="303619"/>
                </a:lnTo>
                <a:lnTo>
                  <a:pt x="332509" y="303619"/>
                </a:lnTo>
                <a:lnTo>
                  <a:pt x="259687" y="278155"/>
                </a:lnTo>
                <a:close/>
              </a:path>
              <a:path w="717550" h="536575">
                <a:moveTo>
                  <a:pt x="227226" y="301066"/>
                </a:moveTo>
                <a:lnTo>
                  <a:pt x="210385" y="312953"/>
                </a:lnTo>
                <a:lnTo>
                  <a:pt x="246606" y="364261"/>
                </a:lnTo>
                <a:lnTo>
                  <a:pt x="271829" y="364261"/>
                </a:lnTo>
                <a:lnTo>
                  <a:pt x="227226" y="301066"/>
                </a:lnTo>
                <a:close/>
              </a:path>
              <a:path w="717550" h="536575">
                <a:moveTo>
                  <a:pt x="359539" y="306171"/>
                </a:moveTo>
                <a:lnTo>
                  <a:pt x="279753" y="306171"/>
                </a:lnTo>
                <a:lnTo>
                  <a:pt x="352714" y="332079"/>
                </a:lnTo>
                <a:lnTo>
                  <a:pt x="369478" y="320256"/>
                </a:lnTo>
                <a:lnTo>
                  <a:pt x="359539" y="306171"/>
                </a:lnTo>
                <a:close/>
              </a:path>
              <a:path w="717550" h="536575">
                <a:moveTo>
                  <a:pt x="374482" y="197129"/>
                </a:moveTo>
                <a:lnTo>
                  <a:pt x="329562" y="228841"/>
                </a:lnTo>
                <a:lnTo>
                  <a:pt x="385899" y="308661"/>
                </a:lnTo>
                <a:lnTo>
                  <a:pt x="425506" y="280708"/>
                </a:lnTo>
                <a:lnTo>
                  <a:pt x="391945" y="280708"/>
                </a:lnTo>
                <a:lnTo>
                  <a:pt x="380273" y="264173"/>
                </a:lnTo>
                <a:lnTo>
                  <a:pt x="402312" y="248615"/>
                </a:lnTo>
                <a:lnTo>
                  <a:pt x="369288" y="248615"/>
                </a:lnTo>
                <a:lnTo>
                  <a:pt x="357921" y="232499"/>
                </a:lnTo>
                <a:lnTo>
                  <a:pt x="385645" y="212928"/>
                </a:lnTo>
                <a:lnTo>
                  <a:pt x="374482" y="197129"/>
                </a:lnTo>
                <a:close/>
              </a:path>
              <a:path w="717550" h="536575">
                <a:moveTo>
                  <a:pt x="313141" y="240424"/>
                </a:moveTo>
                <a:lnTo>
                  <a:pt x="296301" y="252311"/>
                </a:lnTo>
                <a:lnTo>
                  <a:pt x="332509" y="303619"/>
                </a:lnTo>
                <a:lnTo>
                  <a:pt x="357738" y="303619"/>
                </a:lnTo>
                <a:lnTo>
                  <a:pt x="313141" y="240424"/>
                </a:lnTo>
                <a:close/>
              </a:path>
              <a:path w="717550" h="536575">
                <a:moveTo>
                  <a:pt x="419669" y="261137"/>
                </a:moveTo>
                <a:lnTo>
                  <a:pt x="391945" y="280708"/>
                </a:lnTo>
                <a:lnTo>
                  <a:pt x="425506" y="280708"/>
                </a:lnTo>
                <a:lnTo>
                  <a:pt x="430832" y="276949"/>
                </a:lnTo>
                <a:lnTo>
                  <a:pt x="419669" y="261137"/>
                </a:lnTo>
                <a:close/>
              </a:path>
              <a:path w="717550" h="536575">
                <a:moveTo>
                  <a:pt x="439656" y="194729"/>
                </a:moveTo>
                <a:lnTo>
                  <a:pt x="413877" y="194729"/>
                </a:lnTo>
                <a:lnTo>
                  <a:pt x="458251" y="257594"/>
                </a:lnTo>
                <a:lnTo>
                  <a:pt x="475460" y="245453"/>
                </a:lnTo>
                <a:lnTo>
                  <a:pt x="439656" y="194729"/>
                </a:lnTo>
                <a:close/>
              </a:path>
              <a:path w="717550" h="536575">
                <a:moveTo>
                  <a:pt x="397012" y="229044"/>
                </a:moveTo>
                <a:lnTo>
                  <a:pt x="369288" y="248615"/>
                </a:lnTo>
                <a:lnTo>
                  <a:pt x="402312" y="248615"/>
                </a:lnTo>
                <a:lnTo>
                  <a:pt x="407997" y="244602"/>
                </a:lnTo>
                <a:lnTo>
                  <a:pt x="397012" y="229044"/>
                </a:lnTo>
                <a:close/>
              </a:path>
              <a:path w="717550" h="536575">
                <a:moveTo>
                  <a:pt x="499429" y="152552"/>
                </a:moveTo>
                <a:lnTo>
                  <a:pt x="473644" y="152552"/>
                </a:lnTo>
                <a:lnTo>
                  <a:pt x="518017" y="215405"/>
                </a:lnTo>
                <a:lnTo>
                  <a:pt x="535213" y="203263"/>
                </a:lnTo>
                <a:lnTo>
                  <a:pt x="499429" y="152552"/>
                </a:lnTo>
                <a:close/>
              </a:path>
              <a:path w="717550" h="536575">
                <a:moveTo>
                  <a:pt x="437411" y="152705"/>
                </a:moveTo>
                <a:lnTo>
                  <a:pt x="383728" y="190601"/>
                </a:lnTo>
                <a:lnTo>
                  <a:pt x="395704" y="207556"/>
                </a:lnTo>
                <a:lnTo>
                  <a:pt x="413877" y="194729"/>
                </a:lnTo>
                <a:lnTo>
                  <a:pt x="439656" y="194729"/>
                </a:lnTo>
                <a:lnTo>
                  <a:pt x="431086" y="182588"/>
                </a:lnTo>
                <a:lnTo>
                  <a:pt x="449387" y="169672"/>
                </a:lnTo>
                <a:lnTo>
                  <a:pt x="437411" y="152705"/>
                </a:lnTo>
                <a:close/>
              </a:path>
              <a:path w="717550" h="536575">
                <a:moveTo>
                  <a:pt x="497177" y="110528"/>
                </a:moveTo>
                <a:lnTo>
                  <a:pt x="443494" y="148412"/>
                </a:lnTo>
                <a:lnTo>
                  <a:pt x="455470" y="165379"/>
                </a:lnTo>
                <a:lnTo>
                  <a:pt x="473644" y="152552"/>
                </a:lnTo>
                <a:lnTo>
                  <a:pt x="499429" y="152552"/>
                </a:lnTo>
                <a:lnTo>
                  <a:pt x="490852" y="140398"/>
                </a:lnTo>
                <a:lnTo>
                  <a:pt x="509140" y="127482"/>
                </a:lnTo>
                <a:lnTo>
                  <a:pt x="497177" y="110528"/>
                </a:lnTo>
                <a:close/>
              </a:path>
              <a:path w="717550" h="536575">
                <a:moveTo>
                  <a:pt x="583016" y="53086"/>
                </a:moveTo>
                <a:lnTo>
                  <a:pt x="575206" y="55448"/>
                </a:lnTo>
                <a:lnTo>
                  <a:pt x="540916" y="79642"/>
                </a:lnTo>
                <a:lnTo>
                  <a:pt x="597265" y="159474"/>
                </a:lnTo>
                <a:lnTo>
                  <a:pt x="614461" y="147333"/>
                </a:lnTo>
                <a:lnTo>
                  <a:pt x="592668" y="116446"/>
                </a:lnTo>
                <a:lnTo>
                  <a:pt x="594611" y="115075"/>
                </a:lnTo>
                <a:lnTo>
                  <a:pt x="650721" y="115075"/>
                </a:lnTo>
                <a:lnTo>
                  <a:pt x="617626" y="102438"/>
                </a:lnTo>
                <a:lnTo>
                  <a:pt x="582965" y="102438"/>
                </a:lnTo>
                <a:lnTo>
                  <a:pt x="568284" y="81648"/>
                </a:lnTo>
                <a:lnTo>
                  <a:pt x="576399" y="75920"/>
                </a:lnTo>
                <a:lnTo>
                  <a:pt x="580260" y="74511"/>
                </a:lnTo>
                <a:lnTo>
                  <a:pt x="614180" y="74511"/>
                </a:lnTo>
                <a:lnTo>
                  <a:pt x="612544" y="70269"/>
                </a:lnTo>
                <a:lnTo>
                  <a:pt x="604593" y="59004"/>
                </a:lnTo>
                <a:lnTo>
                  <a:pt x="598256" y="54953"/>
                </a:lnTo>
                <a:lnTo>
                  <a:pt x="583016" y="53086"/>
                </a:lnTo>
                <a:close/>
              </a:path>
              <a:path w="717550" h="536575">
                <a:moveTo>
                  <a:pt x="650721" y="115075"/>
                </a:moveTo>
                <a:lnTo>
                  <a:pt x="594611" y="115075"/>
                </a:lnTo>
                <a:lnTo>
                  <a:pt x="637067" y="131369"/>
                </a:lnTo>
                <a:lnTo>
                  <a:pt x="656841" y="117411"/>
                </a:lnTo>
                <a:lnTo>
                  <a:pt x="650721" y="115075"/>
                </a:lnTo>
                <a:close/>
              </a:path>
              <a:path w="717550" h="536575">
                <a:moveTo>
                  <a:pt x="666895" y="0"/>
                </a:moveTo>
                <a:lnTo>
                  <a:pt x="657868" y="1216"/>
                </a:lnTo>
                <a:lnTo>
                  <a:pt x="648963" y="4409"/>
                </a:lnTo>
                <a:lnTo>
                  <a:pt x="640179" y="9576"/>
                </a:lnTo>
                <a:lnTo>
                  <a:pt x="612950" y="28803"/>
                </a:lnTo>
                <a:lnTo>
                  <a:pt x="669287" y="108623"/>
                </a:lnTo>
                <a:lnTo>
                  <a:pt x="695068" y="90437"/>
                </a:lnTo>
                <a:lnTo>
                  <a:pt x="703252" y="83638"/>
                </a:lnTo>
                <a:lnTo>
                  <a:pt x="705511" y="80950"/>
                </a:lnTo>
                <a:lnTo>
                  <a:pt x="675713" y="80950"/>
                </a:lnTo>
                <a:lnTo>
                  <a:pt x="640915" y="31648"/>
                </a:lnTo>
                <a:lnTo>
                  <a:pt x="651012" y="24524"/>
                </a:lnTo>
                <a:lnTo>
                  <a:pt x="655482" y="22453"/>
                </a:lnTo>
                <a:lnTo>
                  <a:pt x="665820" y="19469"/>
                </a:lnTo>
                <a:lnTo>
                  <a:pt x="704841" y="19469"/>
                </a:lnTo>
                <a:lnTo>
                  <a:pt x="700438" y="14156"/>
                </a:lnTo>
                <a:lnTo>
                  <a:pt x="693019" y="7877"/>
                </a:lnTo>
                <a:lnTo>
                  <a:pt x="684888" y="3412"/>
                </a:lnTo>
                <a:lnTo>
                  <a:pt x="676044" y="762"/>
                </a:lnTo>
                <a:lnTo>
                  <a:pt x="666895" y="0"/>
                </a:lnTo>
                <a:close/>
              </a:path>
              <a:path w="717550" h="536575">
                <a:moveTo>
                  <a:pt x="614180" y="74511"/>
                </a:moveTo>
                <a:lnTo>
                  <a:pt x="580260" y="74511"/>
                </a:lnTo>
                <a:lnTo>
                  <a:pt x="587436" y="74727"/>
                </a:lnTo>
                <a:lnTo>
                  <a:pt x="590280" y="76289"/>
                </a:lnTo>
                <a:lnTo>
                  <a:pt x="592401" y="79286"/>
                </a:lnTo>
                <a:lnTo>
                  <a:pt x="594952" y="84697"/>
                </a:lnTo>
                <a:lnTo>
                  <a:pt x="594849" y="89919"/>
                </a:lnTo>
                <a:lnTo>
                  <a:pt x="592094" y="94956"/>
                </a:lnTo>
                <a:lnTo>
                  <a:pt x="586686" y="99809"/>
                </a:lnTo>
                <a:lnTo>
                  <a:pt x="582965" y="102438"/>
                </a:lnTo>
                <a:lnTo>
                  <a:pt x="617626" y="102438"/>
                </a:lnTo>
                <a:lnTo>
                  <a:pt x="611007" y="99911"/>
                </a:lnTo>
                <a:lnTo>
                  <a:pt x="614969" y="93358"/>
                </a:lnTo>
                <a:lnTo>
                  <a:pt x="616442" y="87122"/>
                </a:lnTo>
                <a:lnTo>
                  <a:pt x="614474" y="75273"/>
                </a:lnTo>
                <a:lnTo>
                  <a:pt x="614180" y="74511"/>
                </a:lnTo>
                <a:close/>
              </a:path>
              <a:path w="717550" h="536575">
                <a:moveTo>
                  <a:pt x="704841" y="19469"/>
                </a:moveTo>
                <a:lnTo>
                  <a:pt x="665820" y="19469"/>
                </a:lnTo>
                <a:lnTo>
                  <a:pt x="670925" y="19964"/>
                </a:lnTo>
                <a:lnTo>
                  <a:pt x="680997" y="24930"/>
                </a:lnTo>
                <a:lnTo>
                  <a:pt x="696440" y="52626"/>
                </a:lnTo>
                <a:lnTo>
                  <a:pt x="695843" y="58102"/>
                </a:lnTo>
                <a:lnTo>
                  <a:pt x="694014" y="65151"/>
                </a:lnTo>
                <a:lnTo>
                  <a:pt x="689582" y="71171"/>
                </a:lnTo>
                <a:lnTo>
                  <a:pt x="675713" y="80950"/>
                </a:lnTo>
                <a:lnTo>
                  <a:pt x="705511" y="80950"/>
                </a:lnTo>
                <a:lnTo>
                  <a:pt x="709570" y="76121"/>
                </a:lnTo>
                <a:lnTo>
                  <a:pt x="714019" y="67884"/>
                </a:lnTo>
                <a:lnTo>
                  <a:pt x="716573" y="59004"/>
                </a:lnTo>
                <a:lnTo>
                  <a:pt x="717240" y="49650"/>
                </a:lnTo>
                <a:lnTo>
                  <a:pt x="715880" y="40446"/>
                </a:lnTo>
                <a:lnTo>
                  <a:pt x="712516" y="31314"/>
                </a:lnTo>
                <a:lnTo>
                  <a:pt x="707146" y="22250"/>
                </a:lnTo>
                <a:lnTo>
                  <a:pt x="704841" y="194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25317" y="3050285"/>
            <a:ext cx="260985" cy="260985"/>
          </a:xfrm>
          <a:custGeom>
            <a:avLst/>
            <a:gdLst/>
            <a:ahLst/>
            <a:cxnLst/>
            <a:rect l="l" t="t" r="r" b="b"/>
            <a:pathLst>
              <a:path w="260985" h="260985">
                <a:moveTo>
                  <a:pt x="130302" y="0"/>
                </a:moveTo>
                <a:lnTo>
                  <a:pt x="79584" y="10240"/>
                </a:lnTo>
                <a:lnTo>
                  <a:pt x="38166" y="38166"/>
                </a:lnTo>
                <a:lnTo>
                  <a:pt x="10240" y="79584"/>
                </a:lnTo>
                <a:lnTo>
                  <a:pt x="0" y="130301"/>
                </a:lnTo>
                <a:lnTo>
                  <a:pt x="10240" y="181019"/>
                </a:lnTo>
                <a:lnTo>
                  <a:pt x="38166" y="222437"/>
                </a:lnTo>
                <a:lnTo>
                  <a:pt x="79584" y="250363"/>
                </a:lnTo>
                <a:lnTo>
                  <a:pt x="130302" y="260603"/>
                </a:lnTo>
                <a:lnTo>
                  <a:pt x="181019" y="250363"/>
                </a:lnTo>
                <a:lnTo>
                  <a:pt x="222437" y="222437"/>
                </a:lnTo>
                <a:lnTo>
                  <a:pt x="250363" y="181019"/>
                </a:lnTo>
                <a:lnTo>
                  <a:pt x="260604" y="130301"/>
                </a:lnTo>
                <a:lnTo>
                  <a:pt x="250363" y="79584"/>
                </a:lnTo>
                <a:lnTo>
                  <a:pt x="222437" y="38166"/>
                </a:lnTo>
                <a:lnTo>
                  <a:pt x="181019" y="10240"/>
                </a:lnTo>
                <a:lnTo>
                  <a:pt x="1303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25317" y="3050285"/>
            <a:ext cx="260985" cy="260985"/>
          </a:xfrm>
          <a:custGeom>
            <a:avLst/>
            <a:gdLst/>
            <a:ahLst/>
            <a:cxnLst/>
            <a:rect l="l" t="t" r="r" b="b"/>
            <a:pathLst>
              <a:path w="260985" h="260985">
                <a:moveTo>
                  <a:pt x="0" y="130301"/>
                </a:moveTo>
                <a:lnTo>
                  <a:pt x="10240" y="79584"/>
                </a:lnTo>
                <a:lnTo>
                  <a:pt x="38166" y="38166"/>
                </a:lnTo>
                <a:lnTo>
                  <a:pt x="79584" y="10240"/>
                </a:lnTo>
                <a:lnTo>
                  <a:pt x="130302" y="0"/>
                </a:lnTo>
                <a:lnTo>
                  <a:pt x="181019" y="10240"/>
                </a:lnTo>
                <a:lnTo>
                  <a:pt x="222437" y="38166"/>
                </a:lnTo>
                <a:lnTo>
                  <a:pt x="250363" y="79584"/>
                </a:lnTo>
                <a:lnTo>
                  <a:pt x="260604" y="130301"/>
                </a:lnTo>
                <a:lnTo>
                  <a:pt x="250363" y="181019"/>
                </a:lnTo>
                <a:lnTo>
                  <a:pt x="222437" y="222437"/>
                </a:lnTo>
                <a:lnTo>
                  <a:pt x="181019" y="250363"/>
                </a:lnTo>
                <a:lnTo>
                  <a:pt x="130302" y="260603"/>
                </a:lnTo>
                <a:lnTo>
                  <a:pt x="79584" y="250363"/>
                </a:lnTo>
                <a:lnTo>
                  <a:pt x="38166" y="222437"/>
                </a:lnTo>
                <a:lnTo>
                  <a:pt x="10240" y="181019"/>
                </a:lnTo>
                <a:lnTo>
                  <a:pt x="0" y="130301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25580" y="3043218"/>
            <a:ext cx="2987040" cy="2778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287655" algn="r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Arial"/>
                <a:cs typeface="Arial"/>
              </a:rPr>
              <a:t>T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354E60"/>
                </a:solidFill>
                <a:latin typeface="Calibri"/>
                <a:cs typeface="Calibri"/>
              </a:rPr>
              <a:t>Parcels:</a:t>
            </a:r>
            <a:r>
              <a:rPr sz="2000" b="1" spc="-25" dirty="0">
                <a:solidFill>
                  <a:srgbClr val="354E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54E60"/>
                </a:solidFill>
                <a:latin typeface="Calibri"/>
                <a:cs typeface="Calibri"/>
              </a:rPr>
              <a:t>49</a:t>
            </a:r>
            <a:endParaRPr sz="2000">
              <a:latin typeface="Calibri"/>
              <a:cs typeface="Calibri"/>
            </a:endParaRPr>
          </a:p>
          <a:p>
            <a:pPr marL="12700" marR="329565">
              <a:lnSpc>
                <a:spcPct val="100000"/>
              </a:lnSpc>
              <a:spcBef>
                <a:spcPts val="5"/>
              </a:spcBef>
            </a:pPr>
            <a:r>
              <a:rPr sz="2000" b="1" spc="-40" dirty="0">
                <a:solidFill>
                  <a:srgbClr val="354E60"/>
                </a:solidFill>
                <a:latin typeface="Calibri"/>
                <a:cs typeface="Calibri"/>
              </a:rPr>
              <a:t>Total </a:t>
            </a:r>
            <a:r>
              <a:rPr sz="2000" b="1" spc="-10" dirty="0">
                <a:solidFill>
                  <a:srgbClr val="354E60"/>
                </a:solidFill>
                <a:latin typeface="Calibri"/>
                <a:cs typeface="Calibri"/>
              </a:rPr>
              <a:t>Size: </a:t>
            </a:r>
            <a:r>
              <a:rPr sz="2000" dirty="0">
                <a:solidFill>
                  <a:srgbClr val="354E60"/>
                </a:solidFill>
                <a:latin typeface="Calibri"/>
                <a:cs typeface="Calibri"/>
              </a:rPr>
              <a:t>36 </a:t>
            </a:r>
            <a:r>
              <a:rPr sz="2000" spc="-10" dirty="0">
                <a:solidFill>
                  <a:srgbClr val="354E60"/>
                </a:solidFill>
                <a:latin typeface="Calibri"/>
                <a:cs typeface="Calibri"/>
              </a:rPr>
              <a:t>acres  </a:t>
            </a:r>
            <a:r>
              <a:rPr sz="2000" b="1" dirty="0">
                <a:solidFill>
                  <a:srgbClr val="354E60"/>
                </a:solidFill>
                <a:latin typeface="Calibri"/>
                <a:cs typeface="Calibri"/>
              </a:rPr>
              <a:t>Building </a:t>
            </a:r>
            <a:r>
              <a:rPr sz="2000" b="1" spc="-10" dirty="0">
                <a:solidFill>
                  <a:srgbClr val="354E60"/>
                </a:solidFill>
                <a:latin typeface="Calibri"/>
                <a:cs typeface="Calibri"/>
              </a:rPr>
              <a:t>area: </a:t>
            </a:r>
            <a:r>
              <a:rPr sz="2000" dirty="0">
                <a:solidFill>
                  <a:srgbClr val="354E60"/>
                </a:solidFill>
                <a:latin typeface="Calibri"/>
                <a:cs typeface="Calibri"/>
              </a:rPr>
              <a:t>135,000</a:t>
            </a:r>
            <a:r>
              <a:rPr sz="2000" spc="-140" dirty="0">
                <a:solidFill>
                  <a:srgbClr val="354E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54E60"/>
                </a:solidFill>
                <a:latin typeface="Calibri"/>
                <a:cs typeface="Calibri"/>
              </a:rPr>
              <a:t>SF  </a:t>
            </a:r>
            <a:r>
              <a:rPr sz="2000" b="1" dirty="0">
                <a:solidFill>
                  <a:srgbClr val="354E60"/>
                </a:solidFill>
                <a:latin typeface="Calibri"/>
                <a:cs typeface="Calibri"/>
              </a:rPr>
              <a:t>Floor </a:t>
            </a:r>
            <a:r>
              <a:rPr sz="2000" b="1" spc="-10" dirty="0">
                <a:solidFill>
                  <a:srgbClr val="354E60"/>
                </a:solidFill>
                <a:latin typeface="Calibri"/>
                <a:cs typeface="Calibri"/>
              </a:rPr>
              <a:t>Area </a:t>
            </a:r>
            <a:r>
              <a:rPr sz="2000" b="1" spc="-5" dirty="0">
                <a:solidFill>
                  <a:srgbClr val="354E60"/>
                </a:solidFill>
                <a:latin typeface="Calibri"/>
                <a:cs typeface="Calibri"/>
              </a:rPr>
              <a:t>Ratio: </a:t>
            </a:r>
            <a:r>
              <a:rPr sz="2000" dirty="0">
                <a:solidFill>
                  <a:srgbClr val="354E60"/>
                </a:solidFill>
                <a:latin typeface="Calibri"/>
                <a:cs typeface="Calibri"/>
              </a:rPr>
              <a:t>0.09  </a:t>
            </a:r>
            <a:r>
              <a:rPr sz="2000" b="1" dirty="0">
                <a:solidFill>
                  <a:srgbClr val="354E60"/>
                </a:solidFill>
                <a:latin typeface="Calibri"/>
                <a:cs typeface="Calibri"/>
              </a:rPr>
              <a:t>Housing </a:t>
            </a:r>
            <a:r>
              <a:rPr sz="2000" b="1" spc="-5" dirty="0">
                <a:solidFill>
                  <a:srgbClr val="354E60"/>
                </a:solidFill>
                <a:latin typeface="Calibri"/>
                <a:cs typeface="Calibri"/>
              </a:rPr>
              <a:t>Units: </a:t>
            </a:r>
            <a:r>
              <a:rPr sz="2000" dirty="0">
                <a:solidFill>
                  <a:srgbClr val="354E60"/>
                </a:solidFill>
                <a:latin typeface="Calibri"/>
                <a:cs typeface="Calibri"/>
              </a:rPr>
              <a:t>26  </a:t>
            </a:r>
            <a:r>
              <a:rPr sz="2000" b="1" spc="-5" dirty="0">
                <a:solidFill>
                  <a:srgbClr val="354E60"/>
                </a:solidFill>
                <a:latin typeface="Calibri"/>
                <a:cs typeface="Calibri"/>
              </a:rPr>
              <a:t>Employees:</a:t>
            </a:r>
            <a:r>
              <a:rPr sz="2000" b="1" spc="-20" dirty="0">
                <a:solidFill>
                  <a:srgbClr val="354E6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354E60"/>
                </a:solidFill>
                <a:latin typeface="Calibri"/>
                <a:cs typeface="Calibri"/>
              </a:rPr>
              <a:t>~</a:t>
            </a:r>
            <a:r>
              <a:rPr sz="2000" dirty="0">
                <a:solidFill>
                  <a:srgbClr val="354E60"/>
                </a:solidFill>
                <a:latin typeface="Calibri"/>
                <a:cs typeface="Calibri"/>
              </a:rPr>
              <a:t>300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354E60"/>
                </a:solidFill>
                <a:latin typeface="Calibri"/>
                <a:cs typeface="Calibri"/>
              </a:rPr>
              <a:t>Daily </a:t>
            </a:r>
            <a:r>
              <a:rPr sz="2000" b="1" spc="-10" dirty="0">
                <a:solidFill>
                  <a:srgbClr val="354E60"/>
                </a:solidFill>
                <a:latin typeface="Calibri"/>
                <a:cs typeface="Calibri"/>
              </a:rPr>
              <a:t>Station </a:t>
            </a:r>
            <a:r>
              <a:rPr sz="2000" b="1" spc="-5" dirty="0">
                <a:solidFill>
                  <a:srgbClr val="354E60"/>
                </a:solidFill>
                <a:latin typeface="Calibri"/>
                <a:cs typeface="Calibri"/>
              </a:rPr>
              <a:t>Boardings:</a:t>
            </a:r>
            <a:r>
              <a:rPr sz="2000" b="1" spc="-70" dirty="0">
                <a:solidFill>
                  <a:srgbClr val="354E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54E60"/>
                </a:solidFill>
                <a:latin typeface="Calibri"/>
                <a:cs typeface="Calibri"/>
              </a:rPr>
              <a:t>335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40891"/>
            <a:ext cx="9143999" cy="46238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602991"/>
            <a:ext cx="9119615" cy="40599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-12953" y="1319780"/>
            <a:ext cx="9169908" cy="40584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5580" y="301401"/>
            <a:ext cx="37363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354E60"/>
                </a:solidFill>
                <a:latin typeface="Tw Cen MT"/>
                <a:cs typeface="Tw Cen MT"/>
              </a:rPr>
              <a:t>Study </a:t>
            </a:r>
            <a:r>
              <a:rPr sz="3600" spc="5" dirty="0">
                <a:solidFill>
                  <a:srgbClr val="354E60"/>
                </a:solidFill>
                <a:latin typeface="Tw Cen MT"/>
                <a:cs typeface="Tw Cen MT"/>
              </a:rPr>
              <a:t>Area:</a:t>
            </a:r>
            <a:r>
              <a:rPr sz="3600" spc="-40" dirty="0">
                <a:solidFill>
                  <a:srgbClr val="354E60"/>
                </a:solidFill>
                <a:latin typeface="Tw Cen MT"/>
                <a:cs typeface="Tw Cen MT"/>
              </a:rPr>
              <a:t> </a:t>
            </a:r>
            <a:r>
              <a:rPr sz="3600" spc="-5" dirty="0">
                <a:solidFill>
                  <a:srgbClr val="354E60"/>
                </a:solidFill>
                <a:latin typeface="Tw Cen MT"/>
                <a:cs typeface="Tw Cen MT"/>
              </a:rPr>
              <a:t>Zoning</a:t>
            </a:r>
            <a:endParaRPr sz="3600">
              <a:latin typeface="Tw Cen MT"/>
              <a:cs typeface="Tw Cen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80300" y="3043218"/>
            <a:ext cx="1492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Arial"/>
                <a:cs typeface="Arial"/>
              </a:rPr>
              <a:t>T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13687" y="1025652"/>
            <a:ext cx="7830311" cy="18318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88883" y="1899367"/>
            <a:ext cx="717550" cy="536575"/>
          </a:xfrm>
          <a:custGeom>
            <a:avLst/>
            <a:gdLst/>
            <a:ahLst/>
            <a:cxnLst/>
            <a:rect l="l" t="t" r="r" b="b"/>
            <a:pathLst>
              <a:path w="717550" h="536575">
                <a:moveTo>
                  <a:pt x="42383" y="436802"/>
                </a:moveTo>
                <a:lnTo>
                  <a:pt x="7341" y="459081"/>
                </a:lnTo>
                <a:lnTo>
                  <a:pt x="0" y="486920"/>
                </a:lnTo>
                <a:lnTo>
                  <a:pt x="1169" y="496338"/>
                </a:lnTo>
                <a:lnTo>
                  <a:pt x="23467" y="528118"/>
                </a:lnTo>
                <a:lnTo>
                  <a:pt x="51153" y="536486"/>
                </a:lnTo>
                <a:lnTo>
                  <a:pt x="60449" y="535533"/>
                </a:lnTo>
                <a:lnTo>
                  <a:pt x="90094" y="515721"/>
                </a:lnTo>
                <a:lnTo>
                  <a:pt x="54201" y="515721"/>
                </a:lnTo>
                <a:lnTo>
                  <a:pt x="38275" y="512699"/>
                </a:lnTo>
                <a:lnTo>
                  <a:pt x="31874" y="508508"/>
                </a:lnTo>
                <a:lnTo>
                  <a:pt x="22502" y="495224"/>
                </a:lnTo>
                <a:lnTo>
                  <a:pt x="20851" y="487997"/>
                </a:lnTo>
                <a:lnTo>
                  <a:pt x="23352" y="472021"/>
                </a:lnTo>
                <a:lnTo>
                  <a:pt x="27099" y="465823"/>
                </a:lnTo>
                <a:lnTo>
                  <a:pt x="37195" y="458698"/>
                </a:lnTo>
                <a:lnTo>
                  <a:pt x="41602" y="457124"/>
                </a:lnTo>
                <a:lnTo>
                  <a:pt x="51546" y="456235"/>
                </a:lnTo>
                <a:lnTo>
                  <a:pt x="62711" y="456235"/>
                </a:lnTo>
                <a:lnTo>
                  <a:pt x="65872" y="440918"/>
                </a:lnTo>
                <a:lnTo>
                  <a:pt x="53923" y="437280"/>
                </a:lnTo>
                <a:lnTo>
                  <a:pt x="42383" y="436802"/>
                </a:lnTo>
                <a:close/>
              </a:path>
              <a:path w="717550" h="536575">
                <a:moveTo>
                  <a:pt x="97616" y="484162"/>
                </a:moveTo>
                <a:lnTo>
                  <a:pt x="76997" y="484162"/>
                </a:lnTo>
                <a:lnTo>
                  <a:pt x="78470" y="490474"/>
                </a:lnTo>
                <a:lnTo>
                  <a:pt x="78204" y="495668"/>
                </a:lnTo>
                <a:lnTo>
                  <a:pt x="74203" y="503834"/>
                </a:lnTo>
                <a:lnTo>
                  <a:pt x="71435" y="507124"/>
                </a:lnTo>
                <a:lnTo>
                  <a:pt x="61427" y="514197"/>
                </a:lnTo>
                <a:lnTo>
                  <a:pt x="54201" y="515721"/>
                </a:lnTo>
                <a:lnTo>
                  <a:pt x="90094" y="515721"/>
                </a:lnTo>
                <a:lnTo>
                  <a:pt x="96847" y="503771"/>
                </a:lnTo>
                <a:lnTo>
                  <a:pt x="98423" y="496338"/>
                </a:lnTo>
                <a:lnTo>
                  <a:pt x="98458" y="495224"/>
                </a:lnTo>
                <a:lnTo>
                  <a:pt x="97616" y="484162"/>
                </a:lnTo>
                <a:close/>
              </a:path>
              <a:path w="717550" h="536575">
                <a:moveTo>
                  <a:pt x="83944" y="455943"/>
                </a:moveTo>
                <a:lnTo>
                  <a:pt x="47101" y="481952"/>
                </a:lnTo>
                <a:lnTo>
                  <a:pt x="58087" y="497510"/>
                </a:lnTo>
                <a:lnTo>
                  <a:pt x="76997" y="484162"/>
                </a:lnTo>
                <a:lnTo>
                  <a:pt x="97616" y="484162"/>
                </a:lnTo>
                <a:lnTo>
                  <a:pt x="97190" y="478574"/>
                </a:lnTo>
                <a:lnTo>
                  <a:pt x="94993" y="471589"/>
                </a:lnTo>
                <a:lnTo>
                  <a:pt x="83944" y="455943"/>
                </a:lnTo>
                <a:close/>
              </a:path>
              <a:path w="717550" h="536575">
                <a:moveTo>
                  <a:pt x="62711" y="456235"/>
                </a:moveTo>
                <a:lnTo>
                  <a:pt x="51546" y="456235"/>
                </a:lnTo>
                <a:lnTo>
                  <a:pt x="56690" y="457238"/>
                </a:lnTo>
                <a:lnTo>
                  <a:pt x="61999" y="459689"/>
                </a:lnTo>
                <a:lnTo>
                  <a:pt x="62711" y="456235"/>
                </a:lnTo>
                <a:close/>
              </a:path>
              <a:path w="717550" h="536575">
                <a:moveTo>
                  <a:pt x="112748" y="381876"/>
                </a:moveTo>
                <a:lnTo>
                  <a:pt x="99413" y="391274"/>
                </a:lnTo>
                <a:lnTo>
                  <a:pt x="123797" y="493674"/>
                </a:lnTo>
                <a:lnTo>
                  <a:pt x="141018" y="481508"/>
                </a:lnTo>
                <a:lnTo>
                  <a:pt x="136205" y="461416"/>
                </a:lnTo>
                <a:lnTo>
                  <a:pt x="162466" y="442874"/>
                </a:lnTo>
                <a:lnTo>
                  <a:pt x="131760" y="442874"/>
                </a:lnTo>
                <a:lnTo>
                  <a:pt x="124533" y="412712"/>
                </a:lnTo>
                <a:lnTo>
                  <a:pt x="160929" y="412712"/>
                </a:lnTo>
                <a:lnTo>
                  <a:pt x="112748" y="381876"/>
                </a:lnTo>
                <a:close/>
              </a:path>
              <a:path w="717550" h="536575">
                <a:moveTo>
                  <a:pt x="200134" y="439788"/>
                </a:moveTo>
                <a:lnTo>
                  <a:pt x="166837" y="439788"/>
                </a:lnTo>
                <a:lnTo>
                  <a:pt x="184300" y="450964"/>
                </a:lnTo>
                <a:lnTo>
                  <a:pt x="200134" y="439788"/>
                </a:lnTo>
                <a:close/>
              </a:path>
              <a:path w="717550" h="536575">
                <a:moveTo>
                  <a:pt x="160929" y="412712"/>
                </a:moveTo>
                <a:lnTo>
                  <a:pt x="124533" y="412712"/>
                </a:lnTo>
                <a:lnTo>
                  <a:pt x="150733" y="429476"/>
                </a:lnTo>
                <a:lnTo>
                  <a:pt x="131760" y="442874"/>
                </a:lnTo>
                <a:lnTo>
                  <a:pt x="162466" y="442874"/>
                </a:lnTo>
                <a:lnTo>
                  <a:pt x="166837" y="439788"/>
                </a:lnTo>
                <a:lnTo>
                  <a:pt x="200134" y="439788"/>
                </a:lnTo>
                <a:lnTo>
                  <a:pt x="201610" y="438747"/>
                </a:lnTo>
                <a:lnTo>
                  <a:pt x="160929" y="412712"/>
                </a:lnTo>
                <a:close/>
              </a:path>
              <a:path w="717550" h="536575">
                <a:moveTo>
                  <a:pt x="173771" y="338798"/>
                </a:moveTo>
                <a:lnTo>
                  <a:pt x="156766" y="350799"/>
                </a:lnTo>
                <a:lnTo>
                  <a:pt x="213103" y="430631"/>
                </a:lnTo>
                <a:lnTo>
                  <a:pt x="230312" y="418478"/>
                </a:lnTo>
                <a:lnTo>
                  <a:pt x="193837" y="366801"/>
                </a:lnTo>
                <a:lnTo>
                  <a:pt x="273622" y="366801"/>
                </a:lnTo>
                <a:lnTo>
                  <a:pt x="271829" y="364261"/>
                </a:lnTo>
                <a:lnTo>
                  <a:pt x="246606" y="364261"/>
                </a:lnTo>
                <a:lnTo>
                  <a:pt x="173771" y="338798"/>
                </a:lnTo>
                <a:close/>
              </a:path>
              <a:path w="717550" h="536575">
                <a:moveTo>
                  <a:pt x="273622" y="366801"/>
                </a:moveTo>
                <a:lnTo>
                  <a:pt x="193837" y="366801"/>
                </a:lnTo>
                <a:lnTo>
                  <a:pt x="266811" y="392722"/>
                </a:lnTo>
                <a:lnTo>
                  <a:pt x="283563" y="380886"/>
                </a:lnTo>
                <a:lnTo>
                  <a:pt x="273622" y="366801"/>
                </a:lnTo>
                <a:close/>
              </a:path>
              <a:path w="717550" h="536575">
                <a:moveTo>
                  <a:pt x="259687" y="278155"/>
                </a:moveTo>
                <a:lnTo>
                  <a:pt x="242669" y="290157"/>
                </a:lnTo>
                <a:lnTo>
                  <a:pt x="299019" y="369989"/>
                </a:lnTo>
                <a:lnTo>
                  <a:pt x="316227" y="357848"/>
                </a:lnTo>
                <a:lnTo>
                  <a:pt x="279753" y="306171"/>
                </a:lnTo>
                <a:lnTo>
                  <a:pt x="359539" y="306171"/>
                </a:lnTo>
                <a:lnTo>
                  <a:pt x="357738" y="303619"/>
                </a:lnTo>
                <a:lnTo>
                  <a:pt x="332509" y="303619"/>
                </a:lnTo>
                <a:lnTo>
                  <a:pt x="259687" y="278155"/>
                </a:lnTo>
                <a:close/>
              </a:path>
              <a:path w="717550" h="536575">
                <a:moveTo>
                  <a:pt x="227226" y="301066"/>
                </a:moveTo>
                <a:lnTo>
                  <a:pt x="210385" y="312953"/>
                </a:lnTo>
                <a:lnTo>
                  <a:pt x="246606" y="364261"/>
                </a:lnTo>
                <a:lnTo>
                  <a:pt x="271829" y="364261"/>
                </a:lnTo>
                <a:lnTo>
                  <a:pt x="227226" y="301066"/>
                </a:lnTo>
                <a:close/>
              </a:path>
              <a:path w="717550" h="536575">
                <a:moveTo>
                  <a:pt x="359539" y="306171"/>
                </a:moveTo>
                <a:lnTo>
                  <a:pt x="279753" y="306171"/>
                </a:lnTo>
                <a:lnTo>
                  <a:pt x="352714" y="332079"/>
                </a:lnTo>
                <a:lnTo>
                  <a:pt x="369478" y="320256"/>
                </a:lnTo>
                <a:lnTo>
                  <a:pt x="359539" y="306171"/>
                </a:lnTo>
                <a:close/>
              </a:path>
              <a:path w="717550" h="536575">
                <a:moveTo>
                  <a:pt x="374482" y="197129"/>
                </a:moveTo>
                <a:lnTo>
                  <a:pt x="329562" y="228841"/>
                </a:lnTo>
                <a:lnTo>
                  <a:pt x="385899" y="308661"/>
                </a:lnTo>
                <a:lnTo>
                  <a:pt x="425506" y="280708"/>
                </a:lnTo>
                <a:lnTo>
                  <a:pt x="391945" y="280708"/>
                </a:lnTo>
                <a:lnTo>
                  <a:pt x="380273" y="264173"/>
                </a:lnTo>
                <a:lnTo>
                  <a:pt x="402312" y="248615"/>
                </a:lnTo>
                <a:lnTo>
                  <a:pt x="369288" y="248615"/>
                </a:lnTo>
                <a:lnTo>
                  <a:pt x="357921" y="232499"/>
                </a:lnTo>
                <a:lnTo>
                  <a:pt x="385645" y="212928"/>
                </a:lnTo>
                <a:lnTo>
                  <a:pt x="374482" y="197129"/>
                </a:lnTo>
                <a:close/>
              </a:path>
              <a:path w="717550" h="536575">
                <a:moveTo>
                  <a:pt x="313141" y="240424"/>
                </a:moveTo>
                <a:lnTo>
                  <a:pt x="296301" y="252311"/>
                </a:lnTo>
                <a:lnTo>
                  <a:pt x="332509" y="303619"/>
                </a:lnTo>
                <a:lnTo>
                  <a:pt x="357738" y="303619"/>
                </a:lnTo>
                <a:lnTo>
                  <a:pt x="313141" y="240424"/>
                </a:lnTo>
                <a:close/>
              </a:path>
              <a:path w="717550" h="536575">
                <a:moveTo>
                  <a:pt x="419669" y="261137"/>
                </a:moveTo>
                <a:lnTo>
                  <a:pt x="391945" y="280708"/>
                </a:lnTo>
                <a:lnTo>
                  <a:pt x="425506" y="280708"/>
                </a:lnTo>
                <a:lnTo>
                  <a:pt x="430832" y="276949"/>
                </a:lnTo>
                <a:lnTo>
                  <a:pt x="419669" y="261137"/>
                </a:lnTo>
                <a:close/>
              </a:path>
              <a:path w="717550" h="536575">
                <a:moveTo>
                  <a:pt x="439656" y="194729"/>
                </a:moveTo>
                <a:lnTo>
                  <a:pt x="413877" y="194729"/>
                </a:lnTo>
                <a:lnTo>
                  <a:pt x="458251" y="257594"/>
                </a:lnTo>
                <a:lnTo>
                  <a:pt x="475460" y="245453"/>
                </a:lnTo>
                <a:lnTo>
                  <a:pt x="439656" y="194729"/>
                </a:lnTo>
                <a:close/>
              </a:path>
              <a:path w="717550" h="536575">
                <a:moveTo>
                  <a:pt x="397012" y="229044"/>
                </a:moveTo>
                <a:lnTo>
                  <a:pt x="369288" y="248615"/>
                </a:lnTo>
                <a:lnTo>
                  <a:pt x="402312" y="248615"/>
                </a:lnTo>
                <a:lnTo>
                  <a:pt x="407997" y="244602"/>
                </a:lnTo>
                <a:lnTo>
                  <a:pt x="397012" y="229044"/>
                </a:lnTo>
                <a:close/>
              </a:path>
              <a:path w="717550" h="536575">
                <a:moveTo>
                  <a:pt x="499429" y="152552"/>
                </a:moveTo>
                <a:lnTo>
                  <a:pt x="473644" y="152552"/>
                </a:lnTo>
                <a:lnTo>
                  <a:pt x="518017" y="215405"/>
                </a:lnTo>
                <a:lnTo>
                  <a:pt x="535213" y="203263"/>
                </a:lnTo>
                <a:lnTo>
                  <a:pt x="499429" y="152552"/>
                </a:lnTo>
                <a:close/>
              </a:path>
              <a:path w="717550" h="536575">
                <a:moveTo>
                  <a:pt x="437411" y="152705"/>
                </a:moveTo>
                <a:lnTo>
                  <a:pt x="383728" y="190601"/>
                </a:lnTo>
                <a:lnTo>
                  <a:pt x="395704" y="207556"/>
                </a:lnTo>
                <a:lnTo>
                  <a:pt x="413877" y="194729"/>
                </a:lnTo>
                <a:lnTo>
                  <a:pt x="439656" y="194729"/>
                </a:lnTo>
                <a:lnTo>
                  <a:pt x="431086" y="182588"/>
                </a:lnTo>
                <a:lnTo>
                  <a:pt x="449387" y="169672"/>
                </a:lnTo>
                <a:lnTo>
                  <a:pt x="437411" y="152705"/>
                </a:lnTo>
                <a:close/>
              </a:path>
              <a:path w="717550" h="536575">
                <a:moveTo>
                  <a:pt x="497177" y="110528"/>
                </a:moveTo>
                <a:lnTo>
                  <a:pt x="443494" y="148412"/>
                </a:lnTo>
                <a:lnTo>
                  <a:pt x="455470" y="165379"/>
                </a:lnTo>
                <a:lnTo>
                  <a:pt x="473644" y="152552"/>
                </a:lnTo>
                <a:lnTo>
                  <a:pt x="499429" y="152552"/>
                </a:lnTo>
                <a:lnTo>
                  <a:pt x="490852" y="140398"/>
                </a:lnTo>
                <a:lnTo>
                  <a:pt x="509140" y="127482"/>
                </a:lnTo>
                <a:lnTo>
                  <a:pt x="497177" y="110528"/>
                </a:lnTo>
                <a:close/>
              </a:path>
              <a:path w="717550" h="536575">
                <a:moveTo>
                  <a:pt x="583016" y="53086"/>
                </a:moveTo>
                <a:lnTo>
                  <a:pt x="575206" y="55448"/>
                </a:lnTo>
                <a:lnTo>
                  <a:pt x="540916" y="79642"/>
                </a:lnTo>
                <a:lnTo>
                  <a:pt x="597265" y="159474"/>
                </a:lnTo>
                <a:lnTo>
                  <a:pt x="614461" y="147333"/>
                </a:lnTo>
                <a:lnTo>
                  <a:pt x="592668" y="116446"/>
                </a:lnTo>
                <a:lnTo>
                  <a:pt x="594611" y="115075"/>
                </a:lnTo>
                <a:lnTo>
                  <a:pt x="650721" y="115075"/>
                </a:lnTo>
                <a:lnTo>
                  <a:pt x="617626" y="102438"/>
                </a:lnTo>
                <a:lnTo>
                  <a:pt x="582965" y="102438"/>
                </a:lnTo>
                <a:lnTo>
                  <a:pt x="568284" y="81648"/>
                </a:lnTo>
                <a:lnTo>
                  <a:pt x="576399" y="75920"/>
                </a:lnTo>
                <a:lnTo>
                  <a:pt x="580260" y="74511"/>
                </a:lnTo>
                <a:lnTo>
                  <a:pt x="614180" y="74511"/>
                </a:lnTo>
                <a:lnTo>
                  <a:pt x="612544" y="70269"/>
                </a:lnTo>
                <a:lnTo>
                  <a:pt x="604593" y="59004"/>
                </a:lnTo>
                <a:lnTo>
                  <a:pt x="598256" y="54953"/>
                </a:lnTo>
                <a:lnTo>
                  <a:pt x="583016" y="53086"/>
                </a:lnTo>
                <a:close/>
              </a:path>
              <a:path w="717550" h="536575">
                <a:moveTo>
                  <a:pt x="650721" y="115075"/>
                </a:moveTo>
                <a:lnTo>
                  <a:pt x="594611" y="115075"/>
                </a:lnTo>
                <a:lnTo>
                  <a:pt x="637067" y="131369"/>
                </a:lnTo>
                <a:lnTo>
                  <a:pt x="656841" y="117411"/>
                </a:lnTo>
                <a:lnTo>
                  <a:pt x="650721" y="115075"/>
                </a:lnTo>
                <a:close/>
              </a:path>
              <a:path w="717550" h="536575">
                <a:moveTo>
                  <a:pt x="666895" y="0"/>
                </a:moveTo>
                <a:lnTo>
                  <a:pt x="657868" y="1216"/>
                </a:lnTo>
                <a:lnTo>
                  <a:pt x="648963" y="4409"/>
                </a:lnTo>
                <a:lnTo>
                  <a:pt x="640179" y="9576"/>
                </a:lnTo>
                <a:lnTo>
                  <a:pt x="612950" y="28803"/>
                </a:lnTo>
                <a:lnTo>
                  <a:pt x="669287" y="108623"/>
                </a:lnTo>
                <a:lnTo>
                  <a:pt x="695068" y="90437"/>
                </a:lnTo>
                <a:lnTo>
                  <a:pt x="703252" y="83638"/>
                </a:lnTo>
                <a:lnTo>
                  <a:pt x="705511" y="80950"/>
                </a:lnTo>
                <a:lnTo>
                  <a:pt x="675713" y="80950"/>
                </a:lnTo>
                <a:lnTo>
                  <a:pt x="640915" y="31648"/>
                </a:lnTo>
                <a:lnTo>
                  <a:pt x="651012" y="24524"/>
                </a:lnTo>
                <a:lnTo>
                  <a:pt x="655482" y="22453"/>
                </a:lnTo>
                <a:lnTo>
                  <a:pt x="665820" y="19469"/>
                </a:lnTo>
                <a:lnTo>
                  <a:pt x="704841" y="19469"/>
                </a:lnTo>
                <a:lnTo>
                  <a:pt x="700438" y="14156"/>
                </a:lnTo>
                <a:lnTo>
                  <a:pt x="693019" y="7877"/>
                </a:lnTo>
                <a:lnTo>
                  <a:pt x="684888" y="3412"/>
                </a:lnTo>
                <a:lnTo>
                  <a:pt x="676044" y="762"/>
                </a:lnTo>
                <a:lnTo>
                  <a:pt x="666895" y="0"/>
                </a:lnTo>
                <a:close/>
              </a:path>
              <a:path w="717550" h="536575">
                <a:moveTo>
                  <a:pt x="614180" y="74511"/>
                </a:moveTo>
                <a:lnTo>
                  <a:pt x="580260" y="74511"/>
                </a:lnTo>
                <a:lnTo>
                  <a:pt x="587436" y="74727"/>
                </a:lnTo>
                <a:lnTo>
                  <a:pt x="590280" y="76289"/>
                </a:lnTo>
                <a:lnTo>
                  <a:pt x="592401" y="79286"/>
                </a:lnTo>
                <a:lnTo>
                  <a:pt x="594952" y="84697"/>
                </a:lnTo>
                <a:lnTo>
                  <a:pt x="594849" y="89919"/>
                </a:lnTo>
                <a:lnTo>
                  <a:pt x="592094" y="94956"/>
                </a:lnTo>
                <a:lnTo>
                  <a:pt x="586686" y="99809"/>
                </a:lnTo>
                <a:lnTo>
                  <a:pt x="582965" y="102438"/>
                </a:lnTo>
                <a:lnTo>
                  <a:pt x="617626" y="102438"/>
                </a:lnTo>
                <a:lnTo>
                  <a:pt x="611007" y="99911"/>
                </a:lnTo>
                <a:lnTo>
                  <a:pt x="614969" y="93358"/>
                </a:lnTo>
                <a:lnTo>
                  <a:pt x="616442" y="87122"/>
                </a:lnTo>
                <a:lnTo>
                  <a:pt x="614474" y="75273"/>
                </a:lnTo>
                <a:lnTo>
                  <a:pt x="614180" y="74511"/>
                </a:lnTo>
                <a:close/>
              </a:path>
              <a:path w="717550" h="536575">
                <a:moveTo>
                  <a:pt x="704841" y="19469"/>
                </a:moveTo>
                <a:lnTo>
                  <a:pt x="665820" y="19469"/>
                </a:lnTo>
                <a:lnTo>
                  <a:pt x="670925" y="19964"/>
                </a:lnTo>
                <a:lnTo>
                  <a:pt x="680997" y="24930"/>
                </a:lnTo>
                <a:lnTo>
                  <a:pt x="696440" y="52626"/>
                </a:lnTo>
                <a:lnTo>
                  <a:pt x="695843" y="58102"/>
                </a:lnTo>
                <a:lnTo>
                  <a:pt x="694014" y="65151"/>
                </a:lnTo>
                <a:lnTo>
                  <a:pt x="689582" y="71171"/>
                </a:lnTo>
                <a:lnTo>
                  <a:pt x="675713" y="80950"/>
                </a:lnTo>
                <a:lnTo>
                  <a:pt x="705511" y="80950"/>
                </a:lnTo>
                <a:lnTo>
                  <a:pt x="709570" y="76121"/>
                </a:lnTo>
                <a:lnTo>
                  <a:pt x="714019" y="67884"/>
                </a:lnTo>
                <a:lnTo>
                  <a:pt x="716573" y="59004"/>
                </a:lnTo>
                <a:lnTo>
                  <a:pt x="717240" y="49650"/>
                </a:lnTo>
                <a:lnTo>
                  <a:pt x="715880" y="40446"/>
                </a:lnTo>
                <a:lnTo>
                  <a:pt x="712516" y="31314"/>
                </a:lnTo>
                <a:lnTo>
                  <a:pt x="707146" y="22250"/>
                </a:lnTo>
                <a:lnTo>
                  <a:pt x="704841" y="194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487385" y="1414479"/>
            <a:ext cx="1435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E36C09"/>
                </a:solidFill>
                <a:latin typeface="Calibri"/>
                <a:cs typeface="Calibri"/>
              </a:rPr>
              <a:t>RESIDENCE</a:t>
            </a:r>
            <a:r>
              <a:rPr sz="1800" b="1" spc="-80" dirty="0">
                <a:solidFill>
                  <a:srgbClr val="E36C09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36C09"/>
                </a:solidFill>
                <a:latin typeface="Calibri"/>
                <a:cs typeface="Calibri"/>
              </a:rPr>
              <a:t>R-2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7230" y="4087955"/>
            <a:ext cx="1435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E36C09"/>
                </a:solidFill>
                <a:latin typeface="Calibri"/>
                <a:cs typeface="Calibri"/>
              </a:rPr>
              <a:t>RESIDENCE</a:t>
            </a:r>
            <a:r>
              <a:rPr sz="1800" b="1" spc="-80" dirty="0">
                <a:solidFill>
                  <a:srgbClr val="E36C09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36C09"/>
                </a:solidFill>
                <a:latin typeface="Calibri"/>
                <a:cs typeface="Calibri"/>
              </a:rPr>
              <a:t>R-2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24578" y="4694682"/>
            <a:ext cx="0" cy="971550"/>
          </a:xfrm>
          <a:custGeom>
            <a:avLst/>
            <a:gdLst/>
            <a:ahLst/>
            <a:cxnLst/>
            <a:rect l="l" t="t" r="r" b="b"/>
            <a:pathLst>
              <a:path h="971550">
                <a:moveTo>
                  <a:pt x="0" y="0"/>
                </a:moveTo>
                <a:lnTo>
                  <a:pt x="0" y="97115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67428" y="4637532"/>
            <a:ext cx="114300" cy="114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973317" y="3286505"/>
            <a:ext cx="676910" cy="2476500"/>
          </a:xfrm>
          <a:custGeom>
            <a:avLst/>
            <a:gdLst/>
            <a:ahLst/>
            <a:cxnLst/>
            <a:rect l="l" t="t" r="r" b="b"/>
            <a:pathLst>
              <a:path w="676909" h="2476500">
                <a:moveTo>
                  <a:pt x="0" y="0"/>
                </a:moveTo>
                <a:lnTo>
                  <a:pt x="19062" y="647700"/>
                </a:lnTo>
                <a:lnTo>
                  <a:pt x="466991" y="1162050"/>
                </a:lnTo>
                <a:lnTo>
                  <a:pt x="590880" y="1704975"/>
                </a:lnTo>
                <a:lnTo>
                  <a:pt x="676656" y="2476500"/>
                </a:lnTo>
              </a:path>
            </a:pathLst>
          </a:custGeom>
          <a:ln w="25908">
            <a:solidFill>
              <a:srgbClr val="92CD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06117" y="1134617"/>
            <a:ext cx="4285615" cy="2143125"/>
          </a:xfrm>
          <a:custGeom>
            <a:avLst/>
            <a:gdLst/>
            <a:ahLst/>
            <a:cxnLst/>
            <a:rect l="l" t="t" r="r" b="b"/>
            <a:pathLst>
              <a:path w="4285615" h="2143125">
                <a:moveTo>
                  <a:pt x="4285488" y="2142743"/>
                </a:moveTo>
                <a:lnTo>
                  <a:pt x="3390303" y="2009419"/>
                </a:lnTo>
                <a:lnTo>
                  <a:pt x="3085553" y="1895132"/>
                </a:lnTo>
                <a:lnTo>
                  <a:pt x="2933179" y="1352308"/>
                </a:lnTo>
                <a:lnTo>
                  <a:pt x="2790329" y="1152321"/>
                </a:lnTo>
                <a:lnTo>
                  <a:pt x="1161846" y="304749"/>
                </a:lnTo>
                <a:lnTo>
                  <a:pt x="0" y="0"/>
                </a:lnTo>
              </a:path>
            </a:pathLst>
          </a:custGeom>
          <a:ln w="25908">
            <a:solidFill>
              <a:srgbClr val="92CD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24761" y="1325117"/>
            <a:ext cx="2943225" cy="4419600"/>
          </a:xfrm>
          <a:custGeom>
            <a:avLst/>
            <a:gdLst/>
            <a:ahLst/>
            <a:cxnLst/>
            <a:rect l="l" t="t" r="r" b="b"/>
            <a:pathLst>
              <a:path w="2943225" h="4419600">
                <a:moveTo>
                  <a:pt x="0" y="0"/>
                </a:moveTo>
                <a:lnTo>
                  <a:pt x="219049" y="304800"/>
                </a:lnTo>
                <a:lnTo>
                  <a:pt x="1019047" y="933450"/>
                </a:lnTo>
                <a:lnTo>
                  <a:pt x="1704759" y="1333500"/>
                </a:lnTo>
                <a:lnTo>
                  <a:pt x="2723794" y="1647825"/>
                </a:lnTo>
                <a:lnTo>
                  <a:pt x="2647607" y="1676400"/>
                </a:lnTo>
                <a:lnTo>
                  <a:pt x="2685707" y="2105025"/>
                </a:lnTo>
                <a:lnTo>
                  <a:pt x="1295234" y="3067050"/>
                </a:lnTo>
                <a:lnTo>
                  <a:pt x="1276415" y="3081676"/>
                </a:lnTo>
                <a:lnTo>
                  <a:pt x="1238781" y="3110930"/>
                </a:lnTo>
                <a:lnTo>
                  <a:pt x="1205460" y="3130959"/>
                </a:lnTo>
                <a:lnTo>
                  <a:pt x="1171422" y="3143250"/>
                </a:lnTo>
                <a:lnTo>
                  <a:pt x="619048" y="3867150"/>
                </a:lnTo>
                <a:lnTo>
                  <a:pt x="1123810" y="3905250"/>
                </a:lnTo>
                <a:lnTo>
                  <a:pt x="2285707" y="3228975"/>
                </a:lnTo>
                <a:lnTo>
                  <a:pt x="2933319" y="4067175"/>
                </a:lnTo>
                <a:lnTo>
                  <a:pt x="2942844" y="4419600"/>
                </a:lnTo>
              </a:path>
            </a:pathLst>
          </a:custGeom>
          <a:ln w="25907">
            <a:solidFill>
              <a:srgbClr val="92CD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862773" y="4890983"/>
            <a:ext cx="3881754" cy="1416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10360" marR="381635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88C8F8"/>
                </a:solidFill>
                <a:latin typeface="Calibri"/>
                <a:cs typeface="Calibri"/>
              </a:rPr>
              <a:t>FLOOD </a:t>
            </a:r>
            <a:r>
              <a:rPr sz="1600" b="1" spc="-5" dirty="0">
                <a:solidFill>
                  <a:srgbClr val="88C8F8"/>
                </a:solidFill>
                <a:latin typeface="Calibri"/>
                <a:cs typeface="Calibri"/>
              </a:rPr>
              <a:t>PLAIN &amp;  </a:t>
            </a:r>
            <a:r>
              <a:rPr sz="1600" b="1" spc="-30" dirty="0">
                <a:solidFill>
                  <a:srgbClr val="88C8F8"/>
                </a:solidFill>
                <a:latin typeface="Calibri"/>
                <a:cs typeface="Calibri"/>
              </a:rPr>
              <a:t>WATERSHED  </a:t>
            </a:r>
            <a:r>
              <a:rPr sz="1600" b="1" spc="-15" dirty="0">
                <a:solidFill>
                  <a:srgbClr val="88C8F8"/>
                </a:solidFill>
                <a:latin typeface="Calibri"/>
                <a:cs typeface="Calibri"/>
              </a:rPr>
              <a:t>PROTECTION</a:t>
            </a:r>
            <a:r>
              <a:rPr sz="1600" b="1" spc="-20" dirty="0">
                <a:solidFill>
                  <a:srgbClr val="88C8F8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88C8F8"/>
                </a:solidFill>
                <a:latin typeface="Calibri"/>
                <a:cs typeface="Calibri"/>
              </a:rPr>
              <a:t>DISTRICT</a:t>
            </a:r>
            <a:endParaRPr sz="16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869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b="1" spc="-5" dirty="0">
                <a:latin typeface="Calibri"/>
                <a:cs typeface="Calibri"/>
              </a:rPr>
              <a:t>GENERAL BUSINESS (base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zoning)</a:t>
            </a:r>
            <a:endParaRPr sz="1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b="1" spc="-10" dirty="0">
                <a:latin typeface="Calibri"/>
                <a:cs typeface="Calibri"/>
              </a:rPr>
              <a:t>VILLAGE </a:t>
            </a:r>
            <a:r>
              <a:rPr sz="1800" b="1" spc="-5" dirty="0">
                <a:latin typeface="Calibri"/>
                <a:cs typeface="Calibri"/>
              </a:rPr>
              <a:t>BUSINESS </a:t>
            </a:r>
            <a:r>
              <a:rPr sz="1800" b="1" spc="-35" dirty="0">
                <a:latin typeface="Calibri"/>
                <a:cs typeface="Calibri"/>
              </a:rPr>
              <a:t>OVERLAY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DISTRICT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40891"/>
            <a:ext cx="9143999" cy="46238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602991"/>
            <a:ext cx="9119615" cy="40599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-12953" y="1319780"/>
            <a:ext cx="9169908" cy="40584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5580" y="301401"/>
            <a:ext cx="37363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354E60"/>
                </a:solidFill>
                <a:latin typeface="Tw Cen MT"/>
                <a:cs typeface="Tw Cen MT"/>
              </a:rPr>
              <a:t>Study </a:t>
            </a:r>
            <a:r>
              <a:rPr sz="3600" spc="5" dirty="0">
                <a:solidFill>
                  <a:srgbClr val="354E60"/>
                </a:solidFill>
                <a:latin typeface="Tw Cen MT"/>
                <a:cs typeface="Tw Cen MT"/>
              </a:rPr>
              <a:t>Area:</a:t>
            </a:r>
            <a:r>
              <a:rPr sz="3600" spc="-40" dirty="0">
                <a:solidFill>
                  <a:srgbClr val="354E60"/>
                </a:solidFill>
                <a:latin typeface="Tw Cen MT"/>
                <a:cs typeface="Tw Cen MT"/>
              </a:rPr>
              <a:t> </a:t>
            </a:r>
            <a:r>
              <a:rPr sz="3600" spc="-5" dirty="0">
                <a:solidFill>
                  <a:srgbClr val="354E60"/>
                </a:solidFill>
                <a:latin typeface="Tw Cen MT"/>
                <a:cs typeface="Tw Cen MT"/>
              </a:rPr>
              <a:t>Zoning</a:t>
            </a:r>
            <a:endParaRPr sz="3600">
              <a:latin typeface="Tw Cen MT"/>
              <a:cs typeface="Tw Cen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13687" y="1025652"/>
            <a:ext cx="7830311" cy="18318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88883" y="1899367"/>
            <a:ext cx="717550" cy="536575"/>
          </a:xfrm>
          <a:custGeom>
            <a:avLst/>
            <a:gdLst/>
            <a:ahLst/>
            <a:cxnLst/>
            <a:rect l="l" t="t" r="r" b="b"/>
            <a:pathLst>
              <a:path w="717550" h="536575">
                <a:moveTo>
                  <a:pt x="42383" y="436802"/>
                </a:moveTo>
                <a:lnTo>
                  <a:pt x="7341" y="459081"/>
                </a:lnTo>
                <a:lnTo>
                  <a:pt x="0" y="486920"/>
                </a:lnTo>
                <a:lnTo>
                  <a:pt x="1169" y="496338"/>
                </a:lnTo>
                <a:lnTo>
                  <a:pt x="23467" y="528118"/>
                </a:lnTo>
                <a:lnTo>
                  <a:pt x="51153" y="536486"/>
                </a:lnTo>
                <a:lnTo>
                  <a:pt x="60449" y="535533"/>
                </a:lnTo>
                <a:lnTo>
                  <a:pt x="90094" y="515721"/>
                </a:lnTo>
                <a:lnTo>
                  <a:pt x="54201" y="515721"/>
                </a:lnTo>
                <a:lnTo>
                  <a:pt x="38275" y="512699"/>
                </a:lnTo>
                <a:lnTo>
                  <a:pt x="31874" y="508508"/>
                </a:lnTo>
                <a:lnTo>
                  <a:pt x="22502" y="495224"/>
                </a:lnTo>
                <a:lnTo>
                  <a:pt x="20851" y="487997"/>
                </a:lnTo>
                <a:lnTo>
                  <a:pt x="23352" y="472021"/>
                </a:lnTo>
                <a:lnTo>
                  <a:pt x="27099" y="465823"/>
                </a:lnTo>
                <a:lnTo>
                  <a:pt x="37195" y="458698"/>
                </a:lnTo>
                <a:lnTo>
                  <a:pt x="41602" y="457124"/>
                </a:lnTo>
                <a:lnTo>
                  <a:pt x="51546" y="456235"/>
                </a:lnTo>
                <a:lnTo>
                  <a:pt x="62711" y="456235"/>
                </a:lnTo>
                <a:lnTo>
                  <a:pt x="65872" y="440918"/>
                </a:lnTo>
                <a:lnTo>
                  <a:pt x="53923" y="437280"/>
                </a:lnTo>
                <a:lnTo>
                  <a:pt x="42383" y="436802"/>
                </a:lnTo>
                <a:close/>
              </a:path>
              <a:path w="717550" h="536575">
                <a:moveTo>
                  <a:pt x="97616" y="484162"/>
                </a:moveTo>
                <a:lnTo>
                  <a:pt x="76997" y="484162"/>
                </a:lnTo>
                <a:lnTo>
                  <a:pt x="78470" y="490474"/>
                </a:lnTo>
                <a:lnTo>
                  <a:pt x="78204" y="495668"/>
                </a:lnTo>
                <a:lnTo>
                  <a:pt x="74203" y="503834"/>
                </a:lnTo>
                <a:lnTo>
                  <a:pt x="71435" y="507124"/>
                </a:lnTo>
                <a:lnTo>
                  <a:pt x="61427" y="514197"/>
                </a:lnTo>
                <a:lnTo>
                  <a:pt x="54201" y="515721"/>
                </a:lnTo>
                <a:lnTo>
                  <a:pt x="90094" y="515721"/>
                </a:lnTo>
                <a:lnTo>
                  <a:pt x="96847" y="503771"/>
                </a:lnTo>
                <a:lnTo>
                  <a:pt x="98423" y="496338"/>
                </a:lnTo>
                <a:lnTo>
                  <a:pt x="98458" y="495224"/>
                </a:lnTo>
                <a:lnTo>
                  <a:pt x="97616" y="484162"/>
                </a:lnTo>
                <a:close/>
              </a:path>
              <a:path w="717550" h="536575">
                <a:moveTo>
                  <a:pt x="83944" y="455943"/>
                </a:moveTo>
                <a:lnTo>
                  <a:pt x="47101" y="481952"/>
                </a:lnTo>
                <a:lnTo>
                  <a:pt x="58087" y="497510"/>
                </a:lnTo>
                <a:lnTo>
                  <a:pt x="76997" y="484162"/>
                </a:lnTo>
                <a:lnTo>
                  <a:pt x="97616" y="484162"/>
                </a:lnTo>
                <a:lnTo>
                  <a:pt x="97190" y="478574"/>
                </a:lnTo>
                <a:lnTo>
                  <a:pt x="94993" y="471589"/>
                </a:lnTo>
                <a:lnTo>
                  <a:pt x="83944" y="455943"/>
                </a:lnTo>
                <a:close/>
              </a:path>
              <a:path w="717550" h="536575">
                <a:moveTo>
                  <a:pt x="62711" y="456235"/>
                </a:moveTo>
                <a:lnTo>
                  <a:pt x="51546" y="456235"/>
                </a:lnTo>
                <a:lnTo>
                  <a:pt x="56690" y="457238"/>
                </a:lnTo>
                <a:lnTo>
                  <a:pt x="61999" y="459689"/>
                </a:lnTo>
                <a:lnTo>
                  <a:pt x="62711" y="456235"/>
                </a:lnTo>
                <a:close/>
              </a:path>
              <a:path w="717550" h="536575">
                <a:moveTo>
                  <a:pt x="112748" y="381876"/>
                </a:moveTo>
                <a:lnTo>
                  <a:pt x="99413" y="391274"/>
                </a:lnTo>
                <a:lnTo>
                  <a:pt x="123797" y="493674"/>
                </a:lnTo>
                <a:lnTo>
                  <a:pt x="141018" y="481508"/>
                </a:lnTo>
                <a:lnTo>
                  <a:pt x="136205" y="461416"/>
                </a:lnTo>
                <a:lnTo>
                  <a:pt x="162466" y="442874"/>
                </a:lnTo>
                <a:lnTo>
                  <a:pt x="131760" y="442874"/>
                </a:lnTo>
                <a:lnTo>
                  <a:pt x="124533" y="412712"/>
                </a:lnTo>
                <a:lnTo>
                  <a:pt x="160929" y="412712"/>
                </a:lnTo>
                <a:lnTo>
                  <a:pt x="112748" y="381876"/>
                </a:lnTo>
                <a:close/>
              </a:path>
              <a:path w="717550" h="536575">
                <a:moveTo>
                  <a:pt x="200134" y="439788"/>
                </a:moveTo>
                <a:lnTo>
                  <a:pt x="166837" y="439788"/>
                </a:lnTo>
                <a:lnTo>
                  <a:pt x="184300" y="450964"/>
                </a:lnTo>
                <a:lnTo>
                  <a:pt x="200134" y="439788"/>
                </a:lnTo>
                <a:close/>
              </a:path>
              <a:path w="717550" h="536575">
                <a:moveTo>
                  <a:pt x="160929" y="412712"/>
                </a:moveTo>
                <a:lnTo>
                  <a:pt x="124533" y="412712"/>
                </a:lnTo>
                <a:lnTo>
                  <a:pt x="150733" y="429476"/>
                </a:lnTo>
                <a:lnTo>
                  <a:pt x="131760" y="442874"/>
                </a:lnTo>
                <a:lnTo>
                  <a:pt x="162466" y="442874"/>
                </a:lnTo>
                <a:lnTo>
                  <a:pt x="166837" y="439788"/>
                </a:lnTo>
                <a:lnTo>
                  <a:pt x="200134" y="439788"/>
                </a:lnTo>
                <a:lnTo>
                  <a:pt x="201610" y="438747"/>
                </a:lnTo>
                <a:lnTo>
                  <a:pt x="160929" y="412712"/>
                </a:lnTo>
                <a:close/>
              </a:path>
              <a:path w="717550" h="536575">
                <a:moveTo>
                  <a:pt x="173771" y="338798"/>
                </a:moveTo>
                <a:lnTo>
                  <a:pt x="156766" y="350799"/>
                </a:lnTo>
                <a:lnTo>
                  <a:pt x="213103" y="430631"/>
                </a:lnTo>
                <a:lnTo>
                  <a:pt x="230312" y="418478"/>
                </a:lnTo>
                <a:lnTo>
                  <a:pt x="193837" y="366801"/>
                </a:lnTo>
                <a:lnTo>
                  <a:pt x="273622" y="366801"/>
                </a:lnTo>
                <a:lnTo>
                  <a:pt x="271829" y="364261"/>
                </a:lnTo>
                <a:lnTo>
                  <a:pt x="246606" y="364261"/>
                </a:lnTo>
                <a:lnTo>
                  <a:pt x="173771" y="338798"/>
                </a:lnTo>
                <a:close/>
              </a:path>
              <a:path w="717550" h="536575">
                <a:moveTo>
                  <a:pt x="273622" y="366801"/>
                </a:moveTo>
                <a:lnTo>
                  <a:pt x="193837" y="366801"/>
                </a:lnTo>
                <a:lnTo>
                  <a:pt x="266811" y="392722"/>
                </a:lnTo>
                <a:lnTo>
                  <a:pt x="283563" y="380886"/>
                </a:lnTo>
                <a:lnTo>
                  <a:pt x="273622" y="366801"/>
                </a:lnTo>
                <a:close/>
              </a:path>
              <a:path w="717550" h="536575">
                <a:moveTo>
                  <a:pt x="259687" y="278155"/>
                </a:moveTo>
                <a:lnTo>
                  <a:pt x="242669" y="290157"/>
                </a:lnTo>
                <a:lnTo>
                  <a:pt x="299019" y="369989"/>
                </a:lnTo>
                <a:lnTo>
                  <a:pt x="316227" y="357848"/>
                </a:lnTo>
                <a:lnTo>
                  <a:pt x="279753" y="306171"/>
                </a:lnTo>
                <a:lnTo>
                  <a:pt x="359539" y="306171"/>
                </a:lnTo>
                <a:lnTo>
                  <a:pt x="357738" y="303619"/>
                </a:lnTo>
                <a:lnTo>
                  <a:pt x="332509" y="303619"/>
                </a:lnTo>
                <a:lnTo>
                  <a:pt x="259687" y="278155"/>
                </a:lnTo>
                <a:close/>
              </a:path>
              <a:path w="717550" h="536575">
                <a:moveTo>
                  <a:pt x="227226" y="301066"/>
                </a:moveTo>
                <a:lnTo>
                  <a:pt x="210385" y="312953"/>
                </a:lnTo>
                <a:lnTo>
                  <a:pt x="246606" y="364261"/>
                </a:lnTo>
                <a:lnTo>
                  <a:pt x="271829" y="364261"/>
                </a:lnTo>
                <a:lnTo>
                  <a:pt x="227226" y="301066"/>
                </a:lnTo>
                <a:close/>
              </a:path>
              <a:path w="717550" h="536575">
                <a:moveTo>
                  <a:pt x="359539" y="306171"/>
                </a:moveTo>
                <a:lnTo>
                  <a:pt x="279753" y="306171"/>
                </a:lnTo>
                <a:lnTo>
                  <a:pt x="352714" y="332079"/>
                </a:lnTo>
                <a:lnTo>
                  <a:pt x="369478" y="320256"/>
                </a:lnTo>
                <a:lnTo>
                  <a:pt x="359539" y="306171"/>
                </a:lnTo>
                <a:close/>
              </a:path>
              <a:path w="717550" h="536575">
                <a:moveTo>
                  <a:pt x="374482" y="197129"/>
                </a:moveTo>
                <a:lnTo>
                  <a:pt x="329562" y="228841"/>
                </a:lnTo>
                <a:lnTo>
                  <a:pt x="385899" y="308661"/>
                </a:lnTo>
                <a:lnTo>
                  <a:pt x="425506" y="280708"/>
                </a:lnTo>
                <a:lnTo>
                  <a:pt x="391945" y="280708"/>
                </a:lnTo>
                <a:lnTo>
                  <a:pt x="380273" y="264173"/>
                </a:lnTo>
                <a:lnTo>
                  <a:pt x="402312" y="248615"/>
                </a:lnTo>
                <a:lnTo>
                  <a:pt x="369288" y="248615"/>
                </a:lnTo>
                <a:lnTo>
                  <a:pt x="357921" y="232499"/>
                </a:lnTo>
                <a:lnTo>
                  <a:pt x="385645" y="212928"/>
                </a:lnTo>
                <a:lnTo>
                  <a:pt x="374482" y="197129"/>
                </a:lnTo>
                <a:close/>
              </a:path>
              <a:path w="717550" h="536575">
                <a:moveTo>
                  <a:pt x="313141" y="240424"/>
                </a:moveTo>
                <a:lnTo>
                  <a:pt x="296301" y="252311"/>
                </a:lnTo>
                <a:lnTo>
                  <a:pt x="332509" y="303619"/>
                </a:lnTo>
                <a:lnTo>
                  <a:pt x="357738" y="303619"/>
                </a:lnTo>
                <a:lnTo>
                  <a:pt x="313141" y="240424"/>
                </a:lnTo>
                <a:close/>
              </a:path>
              <a:path w="717550" h="536575">
                <a:moveTo>
                  <a:pt x="419669" y="261137"/>
                </a:moveTo>
                <a:lnTo>
                  <a:pt x="391945" y="280708"/>
                </a:lnTo>
                <a:lnTo>
                  <a:pt x="425506" y="280708"/>
                </a:lnTo>
                <a:lnTo>
                  <a:pt x="430832" y="276949"/>
                </a:lnTo>
                <a:lnTo>
                  <a:pt x="419669" y="261137"/>
                </a:lnTo>
                <a:close/>
              </a:path>
              <a:path w="717550" h="536575">
                <a:moveTo>
                  <a:pt x="439656" y="194729"/>
                </a:moveTo>
                <a:lnTo>
                  <a:pt x="413877" y="194729"/>
                </a:lnTo>
                <a:lnTo>
                  <a:pt x="458251" y="257594"/>
                </a:lnTo>
                <a:lnTo>
                  <a:pt x="475460" y="245453"/>
                </a:lnTo>
                <a:lnTo>
                  <a:pt x="439656" y="194729"/>
                </a:lnTo>
                <a:close/>
              </a:path>
              <a:path w="717550" h="536575">
                <a:moveTo>
                  <a:pt x="397012" y="229044"/>
                </a:moveTo>
                <a:lnTo>
                  <a:pt x="369288" y="248615"/>
                </a:lnTo>
                <a:lnTo>
                  <a:pt x="402312" y="248615"/>
                </a:lnTo>
                <a:lnTo>
                  <a:pt x="407997" y="244602"/>
                </a:lnTo>
                <a:lnTo>
                  <a:pt x="397012" y="229044"/>
                </a:lnTo>
                <a:close/>
              </a:path>
              <a:path w="717550" h="536575">
                <a:moveTo>
                  <a:pt x="499429" y="152552"/>
                </a:moveTo>
                <a:lnTo>
                  <a:pt x="473644" y="152552"/>
                </a:lnTo>
                <a:lnTo>
                  <a:pt x="518017" y="215405"/>
                </a:lnTo>
                <a:lnTo>
                  <a:pt x="535213" y="203263"/>
                </a:lnTo>
                <a:lnTo>
                  <a:pt x="499429" y="152552"/>
                </a:lnTo>
                <a:close/>
              </a:path>
              <a:path w="717550" h="536575">
                <a:moveTo>
                  <a:pt x="437411" y="152705"/>
                </a:moveTo>
                <a:lnTo>
                  <a:pt x="383728" y="190601"/>
                </a:lnTo>
                <a:lnTo>
                  <a:pt x="395704" y="207556"/>
                </a:lnTo>
                <a:lnTo>
                  <a:pt x="413877" y="194729"/>
                </a:lnTo>
                <a:lnTo>
                  <a:pt x="439656" y="194729"/>
                </a:lnTo>
                <a:lnTo>
                  <a:pt x="431086" y="182588"/>
                </a:lnTo>
                <a:lnTo>
                  <a:pt x="449387" y="169672"/>
                </a:lnTo>
                <a:lnTo>
                  <a:pt x="437411" y="152705"/>
                </a:lnTo>
                <a:close/>
              </a:path>
              <a:path w="717550" h="536575">
                <a:moveTo>
                  <a:pt x="497177" y="110528"/>
                </a:moveTo>
                <a:lnTo>
                  <a:pt x="443494" y="148412"/>
                </a:lnTo>
                <a:lnTo>
                  <a:pt x="455470" y="165379"/>
                </a:lnTo>
                <a:lnTo>
                  <a:pt x="473644" y="152552"/>
                </a:lnTo>
                <a:lnTo>
                  <a:pt x="499429" y="152552"/>
                </a:lnTo>
                <a:lnTo>
                  <a:pt x="490852" y="140398"/>
                </a:lnTo>
                <a:lnTo>
                  <a:pt x="509140" y="127482"/>
                </a:lnTo>
                <a:lnTo>
                  <a:pt x="497177" y="110528"/>
                </a:lnTo>
                <a:close/>
              </a:path>
              <a:path w="717550" h="536575">
                <a:moveTo>
                  <a:pt x="583016" y="53086"/>
                </a:moveTo>
                <a:lnTo>
                  <a:pt x="575206" y="55448"/>
                </a:lnTo>
                <a:lnTo>
                  <a:pt x="540916" y="79642"/>
                </a:lnTo>
                <a:lnTo>
                  <a:pt x="597265" y="159474"/>
                </a:lnTo>
                <a:lnTo>
                  <a:pt x="614461" y="147333"/>
                </a:lnTo>
                <a:lnTo>
                  <a:pt x="592668" y="116446"/>
                </a:lnTo>
                <a:lnTo>
                  <a:pt x="594611" y="115075"/>
                </a:lnTo>
                <a:lnTo>
                  <a:pt x="650721" y="115075"/>
                </a:lnTo>
                <a:lnTo>
                  <a:pt x="617626" y="102438"/>
                </a:lnTo>
                <a:lnTo>
                  <a:pt x="582965" y="102438"/>
                </a:lnTo>
                <a:lnTo>
                  <a:pt x="568284" y="81648"/>
                </a:lnTo>
                <a:lnTo>
                  <a:pt x="576399" y="75920"/>
                </a:lnTo>
                <a:lnTo>
                  <a:pt x="580260" y="74511"/>
                </a:lnTo>
                <a:lnTo>
                  <a:pt x="614180" y="74511"/>
                </a:lnTo>
                <a:lnTo>
                  <a:pt x="612544" y="70269"/>
                </a:lnTo>
                <a:lnTo>
                  <a:pt x="604593" y="59004"/>
                </a:lnTo>
                <a:lnTo>
                  <a:pt x="598256" y="54953"/>
                </a:lnTo>
                <a:lnTo>
                  <a:pt x="583016" y="53086"/>
                </a:lnTo>
                <a:close/>
              </a:path>
              <a:path w="717550" h="536575">
                <a:moveTo>
                  <a:pt x="650721" y="115075"/>
                </a:moveTo>
                <a:lnTo>
                  <a:pt x="594611" y="115075"/>
                </a:lnTo>
                <a:lnTo>
                  <a:pt x="637067" y="131369"/>
                </a:lnTo>
                <a:lnTo>
                  <a:pt x="656841" y="117411"/>
                </a:lnTo>
                <a:lnTo>
                  <a:pt x="650721" y="115075"/>
                </a:lnTo>
                <a:close/>
              </a:path>
              <a:path w="717550" h="536575">
                <a:moveTo>
                  <a:pt x="666895" y="0"/>
                </a:moveTo>
                <a:lnTo>
                  <a:pt x="657868" y="1216"/>
                </a:lnTo>
                <a:lnTo>
                  <a:pt x="648963" y="4409"/>
                </a:lnTo>
                <a:lnTo>
                  <a:pt x="640179" y="9576"/>
                </a:lnTo>
                <a:lnTo>
                  <a:pt x="612950" y="28803"/>
                </a:lnTo>
                <a:lnTo>
                  <a:pt x="669287" y="108623"/>
                </a:lnTo>
                <a:lnTo>
                  <a:pt x="695068" y="90437"/>
                </a:lnTo>
                <a:lnTo>
                  <a:pt x="703252" y="83638"/>
                </a:lnTo>
                <a:lnTo>
                  <a:pt x="705511" y="80950"/>
                </a:lnTo>
                <a:lnTo>
                  <a:pt x="675713" y="80950"/>
                </a:lnTo>
                <a:lnTo>
                  <a:pt x="640915" y="31648"/>
                </a:lnTo>
                <a:lnTo>
                  <a:pt x="651012" y="24524"/>
                </a:lnTo>
                <a:lnTo>
                  <a:pt x="655482" y="22453"/>
                </a:lnTo>
                <a:lnTo>
                  <a:pt x="665820" y="19469"/>
                </a:lnTo>
                <a:lnTo>
                  <a:pt x="704841" y="19469"/>
                </a:lnTo>
                <a:lnTo>
                  <a:pt x="700438" y="14156"/>
                </a:lnTo>
                <a:lnTo>
                  <a:pt x="693019" y="7877"/>
                </a:lnTo>
                <a:lnTo>
                  <a:pt x="684888" y="3412"/>
                </a:lnTo>
                <a:lnTo>
                  <a:pt x="676044" y="762"/>
                </a:lnTo>
                <a:lnTo>
                  <a:pt x="666895" y="0"/>
                </a:lnTo>
                <a:close/>
              </a:path>
              <a:path w="717550" h="536575">
                <a:moveTo>
                  <a:pt x="614180" y="74511"/>
                </a:moveTo>
                <a:lnTo>
                  <a:pt x="580260" y="74511"/>
                </a:lnTo>
                <a:lnTo>
                  <a:pt x="587436" y="74727"/>
                </a:lnTo>
                <a:lnTo>
                  <a:pt x="590280" y="76289"/>
                </a:lnTo>
                <a:lnTo>
                  <a:pt x="592401" y="79286"/>
                </a:lnTo>
                <a:lnTo>
                  <a:pt x="594952" y="84697"/>
                </a:lnTo>
                <a:lnTo>
                  <a:pt x="594849" y="89919"/>
                </a:lnTo>
                <a:lnTo>
                  <a:pt x="592094" y="94956"/>
                </a:lnTo>
                <a:lnTo>
                  <a:pt x="586686" y="99809"/>
                </a:lnTo>
                <a:lnTo>
                  <a:pt x="582965" y="102438"/>
                </a:lnTo>
                <a:lnTo>
                  <a:pt x="617626" y="102438"/>
                </a:lnTo>
                <a:lnTo>
                  <a:pt x="611007" y="99911"/>
                </a:lnTo>
                <a:lnTo>
                  <a:pt x="614969" y="93358"/>
                </a:lnTo>
                <a:lnTo>
                  <a:pt x="616442" y="87122"/>
                </a:lnTo>
                <a:lnTo>
                  <a:pt x="614474" y="75273"/>
                </a:lnTo>
                <a:lnTo>
                  <a:pt x="614180" y="74511"/>
                </a:lnTo>
                <a:close/>
              </a:path>
              <a:path w="717550" h="536575">
                <a:moveTo>
                  <a:pt x="704841" y="19469"/>
                </a:moveTo>
                <a:lnTo>
                  <a:pt x="665820" y="19469"/>
                </a:lnTo>
                <a:lnTo>
                  <a:pt x="670925" y="19964"/>
                </a:lnTo>
                <a:lnTo>
                  <a:pt x="680997" y="24930"/>
                </a:lnTo>
                <a:lnTo>
                  <a:pt x="696440" y="52626"/>
                </a:lnTo>
                <a:lnTo>
                  <a:pt x="695843" y="58102"/>
                </a:lnTo>
                <a:lnTo>
                  <a:pt x="694014" y="65151"/>
                </a:lnTo>
                <a:lnTo>
                  <a:pt x="689582" y="71171"/>
                </a:lnTo>
                <a:lnTo>
                  <a:pt x="675713" y="80950"/>
                </a:lnTo>
                <a:lnTo>
                  <a:pt x="705511" y="80950"/>
                </a:lnTo>
                <a:lnTo>
                  <a:pt x="709570" y="76121"/>
                </a:lnTo>
                <a:lnTo>
                  <a:pt x="714019" y="67884"/>
                </a:lnTo>
                <a:lnTo>
                  <a:pt x="716573" y="59004"/>
                </a:lnTo>
                <a:lnTo>
                  <a:pt x="717240" y="49650"/>
                </a:lnTo>
                <a:lnTo>
                  <a:pt x="715880" y="40446"/>
                </a:lnTo>
                <a:lnTo>
                  <a:pt x="712516" y="31314"/>
                </a:lnTo>
                <a:lnTo>
                  <a:pt x="707146" y="22250"/>
                </a:lnTo>
                <a:lnTo>
                  <a:pt x="704841" y="194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67428" y="4637532"/>
            <a:ext cx="114300" cy="114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89930" y="1484328"/>
            <a:ext cx="6842125" cy="4820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03835" algn="ctr">
              <a:lnSpc>
                <a:spcPts val="1710"/>
              </a:lnSpc>
            </a:pPr>
            <a:r>
              <a:rPr sz="1800" b="1" spc="-5" dirty="0">
                <a:solidFill>
                  <a:srgbClr val="E36C09"/>
                </a:solidFill>
                <a:latin typeface="Calibri"/>
                <a:cs typeface="Calibri"/>
              </a:rPr>
              <a:t>RESIDENCE</a:t>
            </a:r>
            <a:r>
              <a:rPr sz="1800" b="1" spc="-20" dirty="0">
                <a:solidFill>
                  <a:srgbClr val="E36C09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36C09"/>
                </a:solidFill>
                <a:latin typeface="Calibri"/>
                <a:cs typeface="Calibri"/>
              </a:rPr>
              <a:t>R-2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50">
              <a:latin typeface="Times New Roman"/>
              <a:cs typeface="Times New Roman"/>
            </a:endParaRPr>
          </a:p>
          <a:p>
            <a:pPr marL="2102485">
              <a:lnSpc>
                <a:spcPct val="100000"/>
              </a:lnSpc>
              <a:spcBef>
                <a:spcPts val="5"/>
              </a:spcBef>
            </a:pPr>
            <a:r>
              <a:rPr sz="1600" b="1" spc="-5" dirty="0">
                <a:latin typeface="Arial"/>
                <a:cs typeface="Arial"/>
              </a:rPr>
              <a:t>T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800" b="1" spc="-5" dirty="0">
                <a:solidFill>
                  <a:srgbClr val="E36C09"/>
                </a:solidFill>
                <a:latin typeface="Calibri"/>
                <a:cs typeface="Calibri"/>
              </a:rPr>
              <a:t>RESIDENCE</a:t>
            </a:r>
            <a:r>
              <a:rPr sz="1800" b="1" spc="-20" dirty="0">
                <a:solidFill>
                  <a:srgbClr val="E36C09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36C09"/>
                </a:solidFill>
                <a:latin typeface="Calibri"/>
                <a:cs typeface="Calibri"/>
              </a:rPr>
              <a:t>R-2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150">
              <a:latin typeface="Times New Roman"/>
              <a:cs typeface="Times New Roman"/>
            </a:endParaRPr>
          </a:p>
          <a:p>
            <a:pPr marL="2985135">
              <a:lnSpc>
                <a:spcPct val="100000"/>
              </a:lnSpc>
              <a:spcBef>
                <a:spcPts val="5"/>
              </a:spcBef>
              <a:tabLst>
                <a:tab pos="3271520" algn="l"/>
              </a:tabLst>
            </a:pPr>
            <a:r>
              <a:rPr sz="1800" dirty="0">
                <a:latin typeface="Arial"/>
                <a:cs typeface="Arial"/>
              </a:rPr>
              <a:t>•	</a:t>
            </a:r>
            <a:r>
              <a:rPr sz="1800" b="1" spc="-5" dirty="0">
                <a:latin typeface="Calibri"/>
                <a:cs typeface="Calibri"/>
              </a:rPr>
              <a:t>GENERAL BUSINESS (base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zoning)</a:t>
            </a:r>
            <a:endParaRPr sz="1800">
              <a:latin typeface="Calibri"/>
              <a:cs typeface="Calibri"/>
            </a:endParaRPr>
          </a:p>
          <a:p>
            <a:pPr marL="2985135">
              <a:lnSpc>
                <a:spcPct val="100000"/>
              </a:lnSpc>
              <a:tabLst>
                <a:tab pos="3271520" algn="l"/>
              </a:tabLst>
            </a:pPr>
            <a:r>
              <a:rPr sz="1800" dirty="0">
                <a:latin typeface="Arial"/>
                <a:cs typeface="Arial"/>
              </a:rPr>
              <a:t>•	</a:t>
            </a:r>
            <a:r>
              <a:rPr sz="1800" b="1" spc="-10" dirty="0">
                <a:latin typeface="Calibri"/>
                <a:cs typeface="Calibri"/>
              </a:rPr>
              <a:t>VILLAGE </a:t>
            </a:r>
            <a:r>
              <a:rPr sz="1800" b="1" spc="-5" dirty="0">
                <a:latin typeface="Calibri"/>
                <a:cs typeface="Calibri"/>
              </a:rPr>
              <a:t>BUSINESS </a:t>
            </a:r>
            <a:r>
              <a:rPr sz="1800" b="1" spc="-35" dirty="0">
                <a:latin typeface="Calibri"/>
                <a:cs typeface="Calibri"/>
              </a:rPr>
              <a:t>OVERLAY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DISTRICT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1027175"/>
            <a:ext cx="9144000" cy="5634355"/>
          </a:xfrm>
          <a:custGeom>
            <a:avLst/>
            <a:gdLst/>
            <a:ahLst/>
            <a:cxnLst/>
            <a:rect l="l" t="t" r="r" b="b"/>
            <a:pathLst>
              <a:path w="9144000" h="5634355">
                <a:moveTo>
                  <a:pt x="0" y="5634228"/>
                </a:moveTo>
                <a:lnTo>
                  <a:pt x="9144000" y="5634228"/>
                </a:lnTo>
                <a:lnTo>
                  <a:pt x="9144000" y="0"/>
                </a:lnTo>
                <a:lnTo>
                  <a:pt x="0" y="0"/>
                </a:lnTo>
                <a:lnTo>
                  <a:pt x="0" y="5634228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39695" y="1250260"/>
            <a:ext cx="14814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Tw Cen MT"/>
                <a:cs typeface="Tw Cen MT"/>
              </a:rPr>
              <a:t>General</a:t>
            </a:r>
            <a:r>
              <a:rPr sz="1600" b="1" spc="-50" dirty="0">
                <a:latin typeface="Tw Cen MT"/>
                <a:cs typeface="Tw Cen MT"/>
              </a:rPr>
              <a:t> </a:t>
            </a:r>
            <a:r>
              <a:rPr sz="1600" b="1" spc="-5" dirty="0">
                <a:latin typeface="Tw Cen MT"/>
                <a:cs typeface="Tw Cen MT"/>
              </a:rPr>
              <a:t>Business</a:t>
            </a:r>
            <a:endParaRPr sz="1600">
              <a:latin typeface="Tw Cen MT"/>
              <a:cs typeface="Tw Cen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9695" y="1494100"/>
            <a:ext cx="2366645" cy="2951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15" dirty="0">
                <a:latin typeface="Tw Cen MT"/>
                <a:cs typeface="Tw Cen MT"/>
              </a:rPr>
              <a:t>Retail</a:t>
            </a:r>
            <a:endParaRPr sz="1600">
              <a:latin typeface="Tw Cen MT"/>
              <a:cs typeface="Tw Cen MT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15" dirty="0">
                <a:latin typeface="Tw Cen MT"/>
                <a:cs typeface="Tw Cen MT"/>
              </a:rPr>
              <a:t>Restaurant</a:t>
            </a:r>
            <a:endParaRPr sz="1600">
              <a:latin typeface="Tw Cen MT"/>
              <a:cs typeface="Tw Cen MT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15" dirty="0">
                <a:latin typeface="Tw Cen MT"/>
                <a:cs typeface="Tw Cen MT"/>
              </a:rPr>
              <a:t>Office,</a:t>
            </a:r>
            <a:r>
              <a:rPr sz="1600" spc="0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bank</a:t>
            </a:r>
            <a:endParaRPr sz="1600">
              <a:latin typeface="Tw Cen MT"/>
              <a:cs typeface="Tw Cen MT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latin typeface="Tw Cen MT"/>
                <a:cs typeface="Tw Cen MT"/>
              </a:rPr>
              <a:t>Hospital</a:t>
            </a:r>
            <a:endParaRPr sz="1600">
              <a:latin typeface="Tw Cen MT"/>
              <a:cs typeface="Tw Cen MT"/>
            </a:endParaRPr>
          </a:p>
          <a:p>
            <a:pPr marL="299085" marR="4254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25" dirty="0">
                <a:latin typeface="Tw Cen MT"/>
                <a:cs typeface="Tw Cen MT"/>
              </a:rPr>
              <a:t>Various </a:t>
            </a:r>
            <a:r>
              <a:rPr sz="1600" spc="-5" dirty="0">
                <a:latin typeface="Tw Cen MT"/>
                <a:cs typeface="Tw Cen MT"/>
              </a:rPr>
              <a:t>other commercial  uses (some </a:t>
            </a:r>
            <a:r>
              <a:rPr sz="1600" spc="-50" dirty="0">
                <a:latin typeface="Tw Cen MT"/>
                <a:cs typeface="Tw Cen MT"/>
              </a:rPr>
              <a:t>by </a:t>
            </a:r>
            <a:r>
              <a:rPr sz="1600" spc="-5" dirty="0">
                <a:latin typeface="Tw Cen MT"/>
                <a:cs typeface="Tw Cen MT"/>
              </a:rPr>
              <a:t>Special  </a:t>
            </a:r>
            <a:r>
              <a:rPr sz="1600" spc="-15" dirty="0">
                <a:latin typeface="Tw Cen MT"/>
                <a:cs typeface="Tw Cen MT"/>
              </a:rPr>
              <a:t>Permit)</a:t>
            </a:r>
            <a:endParaRPr sz="1600">
              <a:latin typeface="Tw Cen MT"/>
              <a:cs typeface="Tw Cen MT"/>
            </a:endParaRPr>
          </a:p>
          <a:p>
            <a:pPr marL="299085" marR="5080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Tw Cen MT"/>
                <a:cs typeface="Tw Cen MT"/>
              </a:rPr>
              <a:t>Single </a:t>
            </a:r>
            <a:r>
              <a:rPr sz="1600" spc="-20" dirty="0">
                <a:latin typeface="Tw Cen MT"/>
                <a:cs typeface="Tw Cen MT"/>
              </a:rPr>
              <a:t>family, </a:t>
            </a:r>
            <a:r>
              <a:rPr sz="1600" spc="-25" dirty="0">
                <a:latin typeface="Tw Cen MT"/>
                <a:cs typeface="Tw Cen MT"/>
              </a:rPr>
              <a:t>Two-family,  </a:t>
            </a:r>
            <a:r>
              <a:rPr sz="1600" spc="-10" dirty="0">
                <a:latin typeface="Tw Cen MT"/>
                <a:cs typeface="Tw Cen MT"/>
              </a:rPr>
              <a:t>Multifamily</a:t>
            </a:r>
            <a:endParaRPr sz="1600">
              <a:latin typeface="Tw Cen MT"/>
              <a:cs typeface="Tw Cen MT"/>
            </a:endParaRPr>
          </a:p>
          <a:p>
            <a:pPr marL="299085" marR="59690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25" dirty="0">
                <a:latin typeface="Tw Cen MT"/>
                <a:cs typeface="Tw Cen MT"/>
              </a:rPr>
              <a:t>Library, </a:t>
            </a:r>
            <a:r>
              <a:rPr sz="1600" dirty="0">
                <a:latin typeface="Tw Cen MT"/>
                <a:cs typeface="Tw Cen MT"/>
              </a:rPr>
              <a:t>museum, </a:t>
            </a:r>
            <a:r>
              <a:rPr sz="1600" spc="-25" dirty="0">
                <a:latin typeface="Tw Cen MT"/>
                <a:cs typeface="Tw Cen MT"/>
              </a:rPr>
              <a:t>gallery,  </a:t>
            </a:r>
            <a:r>
              <a:rPr sz="1600" spc="-10" dirty="0">
                <a:latin typeface="Tw Cen MT"/>
                <a:cs typeface="Tw Cen MT"/>
              </a:rPr>
              <a:t>civic </a:t>
            </a:r>
            <a:r>
              <a:rPr sz="1600" spc="-5" dirty="0">
                <a:latin typeface="Tw Cen MT"/>
                <a:cs typeface="Tw Cen MT"/>
              </a:rPr>
              <a:t>center</a:t>
            </a:r>
            <a:endParaRPr sz="1600">
              <a:latin typeface="Tw Cen MT"/>
              <a:cs typeface="Tw Cen MT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latin typeface="Tw Cen MT"/>
                <a:cs typeface="Tw Cen MT"/>
              </a:rPr>
              <a:t>Agricultural</a:t>
            </a:r>
            <a:r>
              <a:rPr sz="1600" spc="50" dirty="0">
                <a:latin typeface="Tw Cen MT"/>
                <a:cs typeface="Tw Cen MT"/>
              </a:rPr>
              <a:t> </a:t>
            </a:r>
            <a:r>
              <a:rPr sz="1600" spc="-5" dirty="0">
                <a:latin typeface="Tw Cen MT"/>
                <a:cs typeface="Tw Cen MT"/>
              </a:rPr>
              <a:t>uses</a:t>
            </a:r>
            <a:endParaRPr sz="1600">
              <a:latin typeface="Tw Cen MT"/>
              <a:cs typeface="Tw Cen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19854" y="1250279"/>
            <a:ext cx="14135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Tw Cen MT"/>
                <a:cs typeface="Tw Cen MT"/>
              </a:rPr>
              <a:t>Village</a:t>
            </a:r>
            <a:r>
              <a:rPr sz="1600" b="1" spc="-40" dirty="0">
                <a:latin typeface="Tw Cen MT"/>
                <a:cs typeface="Tw Cen MT"/>
              </a:rPr>
              <a:t> </a:t>
            </a:r>
            <a:r>
              <a:rPr sz="1600" b="1" spc="-5" dirty="0">
                <a:latin typeface="Tw Cen MT"/>
                <a:cs typeface="Tw Cen MT"/>
              </a:rPr>
              <a:t>Business</a:t>
            </a:r>
            <a:endParaRPr sz="1600">
              <a:latin typeface="Tw Cen MT"/>
              <a:cs typeface="Tw Cen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19764" y="1494100"/>
            <a:ext cx="224663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473709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Tw Cen MT"/>
                <a:cs typeface="Tw Cen MT"/>
              </a:rPr>
              <a:t>Uses permitted </a:t>
            </a:r>
            <a:r>
              <a:rPr sz="1600" spc="-50" dirty="0">
                <a:latin typeface="Tw Cen MT"/>
                <a:cs typeface="Tw Cen MT"/>
              </a:rPr>
              <a:t>by  </a:t>
            </a:r>
            <a:r>
              <a:rPr sz="1600" spc="-5" dirty="0">
                <a:latin typeface="Tw Cen MT"/>
                <a:cs typeface="Tw Cen MT"/>
              </a:rPr>
              <a:t>underlying</a:t>
            </a:r>
            <a:r>
              <a:rPr sz="1600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zoning</a:t>
            </a:r>
            <a:endParaRPr sz="1600">
              <a:latin typeface="Tw Cen MT"/>
              <a:cs typeface="Tw Cen MT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latin typeface="Tw Cen MT"/>
                <a:cs typeface="Tw Cen MT"/>
              </a:rPr>
              <a:t>Mixed-use</a:t>
            </a:r>
            <a:r>
              <a:rPr sz="1600" spc="0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development</a:t>
            </a:r>
            <a:endParaRPr sz="1600">
              <a:latin typeface="Tw Cen MT"/>
              <a:cs typeface="Tw Cen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76965" y="2225620"/>
            <a:ext cx="206121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latin typeface="Tw Cen MT"/>
                <a:cs typeface="Tw Cen MT"/>
              </a:rPr>
              <a:t>15% affordable</a:t>
            </a:r>
            <a:r>
              <a:rPr sz="1600" spc="50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units</a:t>
            </a:r>
            <a:endParaRPr sz="1600">
              <a:latin typeface="Tw Cen MT"/>
              <a:cs typeface="Tw Cen MT"/>
            </a:endParaRPr>
          </a:p>
          <a:p>
            <a:pPr marL="299085" marR="60960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latin typeface="Tw Cen MT"/>
                <a:cs typeface="Tw Cen MT"/>
              </a:rPr>
              <a:t>&gt;50% </a:t>
            </a:r>
            <a:r>
              <a:rPr sz="1600" spc="-15" dirty="0">
                <a:latin typeface="Tw Cen MT"/>
                <a:cs typeface="Tw Cen MT"/>
              </a:rPr>
              <a:t>ground </a:t>
            </a:r>
            <a:r>
              <a:rPr sz="1600" spc="-5" dirty="0">
                <a:latin typeface="Tw Cen MT"/>
                <a:cs typeface="Tw Cen MT"/>
              </a:rPr>
              <a:t>floor  retail of some</a:t>
            </a:r>
            <a:r>
              <a:rPr sz="1600" spc="10" dirty="0">
                <a:latin typeface="Tw Cen MT"/>
                <a:cs typeface="Tw Cen MT"/>
              </a:rPr>
              <a:t> </a:t>
            </a:r>
            <a:r>
              <a:rPr sz="1600" spc="-5" dirty="0">
                <a:latin typeface="Tw Cen MT"/>
                <a:cs typeface="Tw Cen MT"/>
              </a:rPr>
              <a:t>streets</a:t>
            </a:r>
            <a:endParaRPr sz="1600">
              <a:latin typeface="Tw Cen MT"/>
              <a:cs typeface="Tw Cen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99850" y="1250269"/>
            <a:ext cx="12122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Tw Cen MT"/>
                <a:cs typeface="Tw Cen MT"/>
              </a:rPr>
              <a:t>Residence</a:t>
            </a:r>
            <a:r>
              <a:rPr sz="1600" b="1" spc="-55" dirty="0">
                <a:latin typeface="Tw Cen MT"/>
                <a:cs typeface="Tw Cen MT"/>
              </a:rPr>
              <a:t> </a:t>
            </a:r>
            <a:r>
              <a:rPr sz="1600" b="1" spc="-5" dirty="0">
                <a:latin typeface="Tw Cen MT"/>
                <a:cs typeface="Tw Cen MT"/>
              </a:rPr>
              <a:t>R-2</a:t>
            </a:r>
            <a:endParaRPr sz="1600">
              <a:latin typeface="Tw Cen MT"/>
              <a:cs typeface="Tw Cen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99835" y="1494100"/>
            <a:ext cx="2396490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34290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Tw Cen MT"/>
                <a:cs typeface="Tw Cen MT"/>
              </a:rPr>
              <a:t>Single </a:t>
            </a:r>
            <a:r>
              <a:rPr sz="1600" spc="-20" dirty="0">
                <a:latin typeface="Tw Cen MT"/>
                <a:cs typeface="Tw Cen MT"/>
              </a:rPr>
              <a:t>family, </a:t>
            </a:r>
            <a:r>
              <a:rPr sz="1600" spc="-25" dirty="0">
                <a:latin typeface="Tw Cen MT"/>
                <a:cs typeface="Tw Cen MT"/>
              </a:rPr>
              <a:t>Two-family,  </a:t>
            </a:r>
            <a:r>
              <a:rPr sz="1600" spc="-10" dirty="0">
                <a:latin typeface="Tw Cen MT"/>
                <a:cs typeface="Tw Cen MT"/>
              </a:rPr>
              <a:t>Multifamily</a:t>
            </a:r>
            <a:endParaRPr sz="1600">
              <a:latin typeface="Tw Cen MT"/>
              <a:cs typeface="Tw Cen MT"/>
            </a:endParaRPr>
          </a:p>
          <a:p>
            <a:pPr marL="299085" marR="5080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latin typeface="Tw Cen MT"/>
                <a:cs typeface="Tw Cen MT"/>
              </a:rPr>
              <a:t>Agricultural </a:t>
            </a:r>
            <a:r>
              <a:rPr sz="1600" spc="-5" dirty="0">
                <a:latin typeface="Tw Cen MT"/>
                <a:cs typeface="Tw Cen MT"/>
              </a:rPr>
              <a:t>uses (some </a:t>
            </a:r>
            <a:r>
              <a:rPr sz="1600" spc="-50" dirty="0">
                <a:latin typeface="Tw Cen MT"/>
                <a:cs typeface="Tw Cen MT"/>
              </a:rPr>
              <a:t>by  </a:t>
            </a:r>
            <a:r>
              <a:rPr sz="1600" spc="-10" dirty="0">
                <a:latin typeface="Tw Cen MT"/>
                <a:cs typeface="Tw Cen MT"/>
              </a:rPr>
              <a:t>Special</a:t>
            </a:r>
            <a:r>
              <a:rPr sz="1600" spc="0" dirty="0">
                <a:latin typeface="Tw Cen MT"/>
                <a:cs typeface="Tw Cen MT"/>
              </a:rPr>
              <a:t> </a:t>
            </a:r>
            <a:r>
              <a:rPr sz="1600" spc="-15" dirty="0">
                <a:latin typeface="Tw Cen MT"/>
                <a:cs typeface="Tw Cen MT"/>
              </a:rPr>
              <a:t>Permit)</a:t>
            </a:r>
            <a:endParaRPr sz="1600">
              <a:latin typeface="Tw Cen MT"/>
              <a:cs typeface="Tw Cen MT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latin typeface="Tw Cen MT"/>
                <a:cs typeface="Tw Cen MT"/>
              </a:rPr>
              <a:t>Hospital (Special</a:t>
            </a:r>
            <a:r>
              <a:rPr sz="1600" spc="55" dirty="0">
                <a:latin typeface="Tw Cen MT"/>
                <a:cs typeface="Tw Cen MT"/>
              </a:rPr>
              <a:t> </a:t>
            </a:r>
            <a:r>
              <a:rPr sz="1600" spc="-15" dirty="0">
                <a:latin typeface="Tw Cen MT"/>
                <a:cs typeface="Tw Cen MT"/>
              </a:rPr>
              <a:t>Permit)</a:t>
            </a:r>
            <a:endParaRPr sz="1600">
              <a:latin typeface="Tw Cen MT"/>
              <a:cs typeface="Tw Cen MT"/>
            </a:endParaRPr>
          </a:p>
          <a:p>
            <a:pPr marL="299085" marR="8953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25" dirty="0">
                <a:latin typeface="Tw Cen MT"/>
                <a:cs typeface="Tw Cen MT"/>
              </a:rPr>
              <a:t>Library, </a:t>
            </a:r>
            <a:r>
              <a:rPr sz="1600" dirty="0">
                <a:latin typeface="Tw Cen MT"/>
                <a:cs typeface="Tw Cen MT"/>
              </a:rPr>
              <a:t>museum, </a:t>
            </a:r>
            <a:r>
              <a:rPr sz="1600" spc="-25" dirty="0">
                <a:latin typeface="Tw Cen MT"/>
                <a:cs typeface="Tw Cen MT"/>
              </a:rPr>
              <a:t>gallery,  </a:t>
            </a:r>
            <a:r>
              <a:rPr sz="1600" spc="-10" dirty="0">
                <a:latin typeface="Tw Cen MT"/>
                <a:cs typeface="Tw Cen MT"/>
              </a:rPr>
              <a:t>civic </a:t>
            </a:r>
            <a:r>
              <a:rPr sz="1600" spc="-5" dirty="0">
                <a:latin typeface="Tw Cen MT"/>
                <a:cs typeface="Tw Cen MT"/>
              </a:rPr>
              <a:t>center</a:t>
            </a:r>
            <a:endParaRPr sz="1600">
              <a:latin typeface="Tw Cen MT"/>
              <a:cs typeface="Tw Cen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8739" y="6444343"/>
            <a:ext cx="48945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w Cen MT"/>
                <a:cs typeface="Tw Cen MT"/>
              </a:rPr>
              <a:t>*The </a:t>
            </a:r>
            <a:r>
              <a:rPr sz="1800" spc="-10" dirty="0">
                <a:latin typeface="Tw Cen MT"/>
                <a:cs typeface="Tw Cen MT"/>
              </a:rPr>
              <a:t>above </a:t>
            </a:r>
            <a:r>
              <a:rPr sz="1800" dirty="0">
                <a:latin typeface="Tw Cen MT"/>
                <a:cs typeface="Tw Cen MT"/>
              </a:rPr>
              <a:t>list </a:t>
            </a:r>
            <a:r>
              <a:rPr sz="1800" spc="-5" dirty="0">
                <a:latin typeface="Tw Cen MT"/>
                <a:cs typeface="Tw Cen MT"/>
              </a:rPr>
              <a:t>provides </a:t>
            </a:r>
            <a:r>
              <a:rPr sz="1800" dirty="0">
                <a:latin typeface="Tw Cen MT"/>
                <a:cs typeface="Tw Cen MT"/>
              </a:rPr>
              <a:t>a selection of </a:t>
            </a:r>
            <a:r>
              <a:rPr sz="1800" spc="-15" dirty="0">
                <a:latin typeface="Tw Cen MT"/>
                <a:cs typeface="Tw Cen MT"/>
              </a:rPr>
              <a:t>allowable</a:t>
            </a:r>
            <a:r>
              <a:rPr sz="1800" spc="-70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uses</a:t>
            </a:r>
            <a:endParaRPr sz="1800">
              <a:latin typeface="Tw Cen MT"/>
              <a:cs typeface="Tw Cen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40891"/>
            <a:ext cx="9143999" cy="46238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602991"/>
            <a:ext cx="9119615" cy="40599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-12953" y="1319780"/>
            <a:ext cx="9169908" cy="40584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5580" y="301401"/>
            <a:ext cx="37363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354E60"/>
                </a:solidFill>
                <a:latin typeface="Tw Cen MT"/>
                <a:cs typeface="Tw Cen MT"/>
              </a:rPr>
              <a:t>Study </a:t>
            </a:r>
            <a:r>
              <a:rPr sz="3600" spc="5" dirty="0">
                <a:solidFill>
                  <a:srgbClr val="354E60"/>
                </a:solidFill>
                <a:latin typeface="Tw Cen MT"/>
                <a:cs typeface="Tw Cen MT"/>
              </a:rPr>
              <a:t>Area:</a:t>
            </a:r>
            <a:r>
              <a:rPr sz="3600" spc="-40" dirty="0">
                <a:solidFill>
                  <a:srgbClr val="354E60"/>
                </a:solidFill>
                <a:latin typeface="Tw Cen MT"/>
                <a:cs typeface="Tw Cen MT"/>
              </a:rPr>
              <a:t> </a:t>
            </a:r>
            <a:r>
              <a:rPr sz="3600" spc="-5" dirty="0">
                <a:solidFill>
                  <a:srgbClr val="354E60"/>
                </a:solidFill>
                <a:latin typeface="Tw Cen MT"/>
                <a:cs typeface="Tw Cen MT"/>
              </a:rPr>
              <a:t>Zoning</a:t>
            </a:r>
            <a:endParaRPr sz="3600">
              <a:latin typeface="Tw Cen MT"/>
              <a:cs typeface="Tw Cen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13687" y="1025652"/>
            <a:ext cx="7830311" cy="18318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88883" y="1899367"/>
            <a:ext cx="717550" cy="536575"/>
          </a:xfrm>
          <a:custGeom>
            <a:avLst/>
            <a:gdLst/>
            <a:ahLst/>
            <a:cxnLst/>
            <a:rect l="l" t="t" r="r" b="b"/>
            <a:pathLst>
              <a:path w="717550" h="536575">
                <a:moveTo>
                  <a:pt x="42383" y="436802"/>
                </a:moveTo>
                <a:lnTo>
                  <a:pt x="7341" y="459081"/>
                </a:lnTo>
                <a:lnTo>
                  <a:pt x="0" y="486920"/>
                </a:lnTo>
                <a:lnTo>
                  <a:pt x="1169" y="496338"/>
                </a:lnTo>
                <a:lnTo>
                  <a:pt x="23467" y="528118"/>
                </a:lnTo>
                <a:lnTo>
                  <a:pt x="51153" y="536486"/>
                </a:lnTo>
                <a:lnTo>
                  <a:pt x="60449" y="535533"/>
                </a:lnTo>
                <a:lnTo>
                  <a:pt x="90094" y="515721"/>
                </a:lnTo>
                <a:lnTo>
                  <a:pt x="54201" y="515721"/>
                </a:lnTo>
                <a:lnTo>
                  <a:pt x="38275" y="512699"/>
                </a:lnTo>
                <a:lnTo>
                  <a:pt x="31874" y="508508"/>
                </a:lnTo>
                <a:lnTo>
                  <a:pt x="22502" y="495224"/>
                </a:lnTo>
                <a:lnTo>
                  <a:pt x="20851" y="487997"/>
                </a:lnTo>
                <a:lnTo>
                  <a:pt x="23352" y="472021"/>
                </a:lnTo>
                <a:lnTo>
                  <a:pt x="27099" y="465823"/>
                </a:lnTo>
                <a:lnTo>
                  <a:pt x="37195" y="458698"/>
                </a:lnTo>
                <a:lnTo>
                  <a:pt x="41602" y="457124"/>
                </a:lnTo>
                <a:lnTo>
                  <a:pt x="51546" y="456235"/>
                </a:lnTo>
                <a:lnTo>
                  <a:pt x="62711" y="456235"/>
                </a:lnTo>
                <a:lnTo>
                  <a:pt x="65872" y="440918"/>
                </a:lnTo>
                <a:lnTo>
                  <a:pt x="53923" y="437280"/>
                </a:lnTo>
                <a:lnTo>
                  <a:pt x="42383" y="436802"/>
                </a:lnTo>
                <a:close/>
              </a:path>
              <a:path w="717550" h="536575">
                <a:moveTo>
                  <a:pt x="97616" y="484162"/>
                </a:moveTo>
                <a:lnTo>
                  <a:pt x="76997" y="484162"/>
                </a:lnTo>
                <a:lnTo>
                  <a:pt x="78470" y="490474"/>
                </a:lnTo>
                <a:lnTo>
                  <a:pt x="78204" y="495668"/>
                </a:lnTo>
                <a:lnTo>
                  <a:pt x="74203" y="503834"/>
                </a:lnTo>
                <a:lnTo>
                  <a:pt x="71435" y="507124"/>
                </a:lnTo>
                <a:lnTo>
                  <a:pt x="61427" y="514197"/>
                </a:lnTo>
                <a:lnTo>
                  <a:pt x="54201" y="515721"/>
                </a:lnTo>
                <a:lnTo>
                  <a:pt x="90094" y="515721"/>
                </a:lnTo>
                <a:lnTo>
                  <a:pt x="96847" y="503771"/>
                </a:lnTo>
                <a:lnTo>
                  <a:pt x="98423" y="496338"/>
                </a:lnTo>
                <a:lnTo>
                  <a:pt x="98458" y="495224"/>
                </a:lnTo>
                <a:lnTo>
                  <a:pt x="97616" y="484162"/>
                </a:lnTo>
                <a:close/>
              </a:path>
              <a:path w="717550" h="536575">
                <a:moveTo>
                  <a:pt x="83944" y="455943"/>
                </a:moveTo>
                <a:lnTo>
                  <a:pt x="47101" y="481952"/>
                </a:lnTo>
                <a:lnTo>
                  <a:pt x="58087" y="497510"/>
                </a:lnTo>
                <a:lnTo>
                  <a:pt x="76997" y="484162"/>
                </a:lnTo>
                <a:lnTo>
                  <a:pt x="97616" y="484162"/>
                </a:lnTo>
                <a:lnTo>
                  <a:pt x="97190" y="478574"/>
                </a:lnTo>
                <a:lnTo>
                  <a:pt x="94993" y="471589"/>
                </a:lnTo>
                <a:lnTo>
                  <a:pt x="83944" y="455943"/>
                </a:lnTo>
                <a:close/>
              </a:path>
              <a:path w="717550" h="536575">
                <a:moveTo>
                  <a:pt x="62711" y="456235"/>
                </a:moveTo>
                <a:lnTo>
                  <a:pt x="51546" y="456235"/>
                </a:lnTo>
                <a:lnTo>
                  <a:pt x="56690" y="457238"/>
                </a:lnTo>
                <a:lnTo>
                  <a:pt x="61999" y="459689"/>
                </a:lnTo>
                <a:lnTo>
                  <a:pt x="62711" y="456235"/>
                </a:lnTo>
                <a:close/>
              </a:path>
              <a:path w="717550" h="536575">
                <a:moveTo>
                  <a:pt x="112748" y="381876"/>
                </a:moveTo>
                <a:lnTo>
                  <a:pt x="99413" y="391274"/>
                </a:lnTo>
                <a:lnTo>
                  <a:pt x="123797" y="493674"/>
                </a:lnTo>
                <a:lnTo>
                  <a:pt x="141018" y="481508"/>
                </a:lnTo>
                <a:lnTo>
                  <a:pt x="136205" y="461416"/>
                </a:lnTo>
                <a:lnTo>
                  <a:pt x="162466" y="442874"/>
                </a:lnTo>
                <a:lnTo>
                  <a:pt x="131760" y="442874"/>
                </a:lnTo>
                <a:lnTo>
                  <a:pt x="124533" y="412712"/>
                </a:lnTo>
                <a:lnTo>
                  <a:pt x="160929" y="412712"/>
                </a:lnTo>
                <a:lnTo>
                  <a:pt x="112748" y="381876"/>
                </a:lnTo>
                <a:close/>
              </a:path>
              <a:path w="717550" h="536575">
                <a:moveTo>
                  <a:pt x="200134" y="439788"/>
                </a:moveTo>
                <a:lnTo>
                  <a:pt x="166837" y="439788"/>
                </a:lnTo>
                <a:lnTo>
                  <a:pt x="184300" y="450964"/>
                </a:lnTo>
                <a:lnTo>
                  <a:pt x="200134" y="439788"/>
                </a:lnTo>
                <a:close/>
              </a:path>
              <a:path w="717550" h="536575">
                <a:moveTo>
                  <a:pt x="160929" y="412712"/>
                </a:moveTo>
                <a:lnTo>
                  <a:pt x="124533" y="412712"/>
                </a:lnTo>
                <a:lnTo>
                  <a:pt x="150733" y="429476"/>
                </a:lnTo>
                <a:lnTo>
                  <a:pt x="131760" y="442874"/>
                </a:lnTo>
                <a:lnTo>
                  <a:pt x="162466" y="442874"/>
                </a:lnTo>
                <a:lnTo>
                  <a:pt x="166837" y="439788"/>
                </a:lnTo>
                <a:lnTo>
                  <a:pt x="200134" y="439788"/>
                </a:lnTo>
                <a:lnTo>
                  <a:pt x="201610" y="438747"/>
                </a:lnTo>
                <a:lnTo>
                  <a:pt x="160929" y="412712"/>
                </a:lnTo>
                <a:close/>
              </a:path>
              <a:path w="717550" h="536575">
                <a:moveTo>
                  <a:pt x="173771" y="338798"/>
                </a:moveTo>
                <a:lnTo>
                  <a:pt x="156766" y="350799"/>
                </a:lnTo>
                <a:lnTo>
                  <a:pt x="213103" y="430631"/>
                </a:lnTo>
                <a:lnTo>
                  <a:pt x="230312" y="418478"/>
                </a:lnTo>
                <a:lnTo>
                  <a:pt x="193837" y="366801"/>
                </a:lnTo>
                <a:lnTo>
                  <a:pt x="273622" y="366801"/>
                </a:lnTo>
                <a:lnTo>
                  <a:pt x="271829" y="364261"/>
                </a:lnTo>
                <a:lnTo>
                  <a:pt x="246606" y="364261"/>
                </a:lnTo>
                <a:lnTo>
                  <a:pt x="173771" y="338798"/>
                </a:lnTo>
                <a:close/>
              </a:path>
              <a:path w="717550" h="536575">
                <a:moveTo>
                  <a:pt x="273622" y="366801"/>
                </a:moveTo>
                <a:lnTo>
                  <a:pt x="193837" y="366801"/>
                </a:lnTo>
                <a:lnTo>
                  <a:pt x="266811" y="392722"/>
                </a:lnTo>
                <a:lnTo>
                  <a:pt x="283563" y="380886"/>
                </a:lnTo>
                <a:lnTo>
                  <a:pt x="273622" y="366801"/>
                </a:lnTo>
                <a:close/>
              </a:path>
              <a:path w="717550" h="536575">
                <a:moveTo>
                  <a:pt x="259687" y="278155"/>
                </a:moveTo>
                <a:lnTo>
                  <a:pt x="242669" y="290157"/>
                </a:lnTo>
                <a:lnTo>
                  <a:pt x="299019" y="369989"/>
                </a:lnTo>
                <a:lnTo>
                  <a:pt x="316227" y="357848"/>
                </a:lnTo>
                <a:lnTo>
                  <a:pt x="279753" y="306171"/>
                </a:lnTo>
                <a:lnTo>
                  <a:pt x="359539" y="306171"/>
                </a:lnTo>
                <a:lnTo>
                  <a:pt x="357738" y="303619"/>
                </a:lnTo>
                <a:lnTo>
                  <a:pt x="332509" y="303619"/>
                </a:lnTo>
                <a:lnTo>
                  <a:pt x="259687" y="278155"/>
                </a:lnTo>
                <a:close/>
              </a:path>
              <a:path w="717550" h="536575">
                <a:moveTo>
                  <a:pt x="227226" y="301066"/>
                </a:moveTo>
                <a:lnTo>
                  <a:pt x="210385" y="312953"/>
                </a:lnTo>
                <a:lnTo>
                  <a:pt x="246606" y="364261"/>
                </a:lnTo>
                <a:lnTo>
                  <a:pt x="271829" y="364261"/>
                </a:lnTo>
                <a:lnTo>
                  <a:pt x="227226" y="301066"/>
                </a:lnTo>
                <a:close/>
              </a:path>
              <a:path w="717550" h="536575">
                <a:moveTo>
                  <a:pt x="359539" y="306171"/>
                </a:moveTo>
                <a:lnTo>
                  <a:pt x="279753" y="306171"/>
                </a:lnTo>
                <a:lnTo>
                  <a:pt x="352714" y="332079"/>
                </a:lnTo>
                <a:lnTo>
                  <a:pt x="369478" y="320256"/>
                </a:lnTo>
                <a:lnTo>
                  <a:pt x="359539" y="306171"/>
                </a:lnTo>
                <a:close/>
              </a:path>
              <a:path w="717550" h="536575">
                <a:moveTo>
                  <a:pt x="374482" y="197129"/>
                </a:moveTo>
                <a:lnTo>
                  <a:pt x="329562" y="228841"/>
                </a:lnTo>
                <a:lnTo>
                  <a:pt x="385899" y="308661"/>
                </a:lnTo>
                <a:lnTo>
                  <a:pt x="425506" y="280708"/>
                </a:lnTo>
                <a:lnTo>
                  <a:pt x="391945" y="280708"/>
                </a:lnTo>
                <a:lnTo>
                  <a:pt x="380273" y="264173"/>
                </a:lnTo>
                <a:lnTo>
                  <a:pt x="402312" y="248615"/>
                </a:lnTo>
                <a:lnTo>
                  <a:pt x="369288" y="248615"/>
                </a:lnTo>
                <a:lnTo>
                  <a:pt x="357921" y="232499"/>
                </a:lnTo>
                <a:lnTo>
                  <a:pt x="385645" y="212928"/>
                </a:lnTo>
                <a:lnTo>
                  <a:pt x="374482" y="197129"/>
                </a:lnTo>
                <a:close/>
              </a:path>
              <a:path w="717550" h="536575">
                <a:moveTo>
                  <a:pt x="313141" y="240424"/>
                </a:moveTo>
                <a:lnTo>
                  <a:pt x="296301" y="252311"/>
                </a:lnTo>
                <a:lnTo>
                  <a:pt x="332509" y="303619"/>
                </a:lnTo>
                <a:lnTo>
                  <a:pt x="357738" y="303619"/>
                </a:lnTo>
                <a:lnTo>
                  <a:pt x="313141" y="240424"/>
                </a:lnTo>
                <a:close/>
              </a:path>
              <a:path w="717550" h="536575">
                <a:moveTo>
                  <a:pt x="419669" y="261137"/>
                </a:moveTo>
                <a:lnTo>
                  <a:pt x="391945" y="280708"/>
                </a:lnTo>
                <a:lnTo>
                  <a:pt x="425506" y="280708"/>
                </a:lnTo>
                <a:lnTo>
                  <a:pt x="430832" y="276949"/>
                </a:lnTo>
                <a:lnTo>
                  <a:pt x="419669" y="261137"/>
                </a:lnTo>
                <a:close/>
              </a:path>
              <a:path w="717550" h="536575">
                <a:moveTo>
                  <a:pt x="439656" y="194729"/>
                </a:moveTo>
                <a:lnTo>
                  <a:pt x="413877" y="194729"/>
                </a:lnTo>
                <a:lnTo>
                  <a:pt x="458251" y="257594"/>
                </a:lnTo>
                <a:lnTo>
                  <a:pt x="475460" y="245453"/>
                </a:lnTo>
                <a:lnTo>
                  <a:pt x="439656" y="194729"/>
                </a:lnTo>
                <a:close/>
              </a:path>
              <a:path w="717550" h="536575">
                <a:moveTo>
                  <a:pt x="397012" y="229044"/>
                </a:moveTo>
                <a:lnTo>
                  <a:pt x="369288" y="248615"/>
                </a:lnTo>
                <a:lnTo>
                  <a:pt x="402312" y="248615"/>
                </a:lnTo>
                <a:lnTo>
                  <a:pt x="407997" y="244602"/>
                </a:lnTo>
                <a:lnTo>
                  <a:pt x="397012" y="229044"/>
                </a:lnTo>
                <a:close/>
              </a:path>
              <a:path w="717550" h="536575">
                <a:moveTo>
                  <a:pt x="499429" y="152552"/>
                </a:moveTo>
                <a:lnTo>
                  <a:pt x="473644" y="152552"/>
                </a:lnTo>
                <a:lnTo>
                  <a:pt x="518017" y="215405"/>
                </a:lnTo>
                <a:lnTo>
                  <a:pt x="535213" y="203263"/>
                </a:lnTo>
                <a:lnTo>
                  <a:pt x="499429" y="152552"/>
                </a:lnTo>
                <a:close/>
              </a:path>
              <a:path w="717550" h="536575">
                <a:moveTo>
                  <a:pt x="437411" y="152705"/>
                </a:moveTo>
                <a:lnTo>
                  <a:pt x="383728" y="190601"/>
                </a:lnTo>
                <a:lnTo>
                  <a:pt x="395704" y="207556"/>
                </a:lnTo>
                <a:lnTo>
                  <a:pt x="413877" y="194729"/>
                </a:lnTo>
                <a:lnTo>
                  <a:pt x="439656" y="194729"/>
                </a:lnTo>
                <a:lnTo>
                  <a:pt x="431086" y="182588"/>
                </a:lnTo>
                <a:lnTo>
                  <a:pt x="449387" y="169672"/>
                </a:lnTo>
                <a:lnTo>
                  <a:pt x="437411" y="152705"/>
                </a:lnTo>
                <a:close/>
              </a:path>
              <a:path w="717550" h="536575">
                <a:moveTo>
                  <a:pt x="497177" y="110528"/>
                </a:moveTo>
                <a:lnTo>
                  <a:pt x="443494" y="148412"/>
                </a:lnTo>
                <a:lnTo>
                  <a:pt x="455470" y="165379"/>
                </a:lnTo>
                <a:lnTo>
                  <a:pt x="473644" y="152552"/>
                </a:lnTo>
                <a:lnTo>
                  <a:pt x="499429" y="152552"/>
                </a:lnTo>
                <a:lnTo>
                  <a:pt x="490852" y="140398"/>
                </a:lnTo>
                <a:lnTo>
                  <a:pt x="509140" y="127482"/>
                </a:lnTo>
                <a:lnTo>
                  <a:pt x="497177" y="110528"/>
                </a:lnTo>
                <a:close/>
              </a:path>
              <a:path w="717550" h="536575">
                <a:moveTo>
                  <a:pt x="583016" y="53086"/>
                </a:moveTo>
                <a:lnTo>
                  <a:pt x="575206" y="55448"/>
                </a:lnTo>
                <a:lnTo>
                  <a:pt x="540916" y="79642"/>
                </a:lnTo>
                <a:lnTo>
                  <a:pt x="597265" y="159474"/>
                </a:lnTo>
                <a:lnTo>
                  <a:pt x="614461" y="147333"/>
                </a:lnTo>
                <a:lnTo>
                  <a:pt x="592668" y="116446"/>
                </a:lnTo>
                <a:lnTo>
                  <a:pt x="594611" y="115075"/>
                </a:lnTo>
                <a:lnTo>
                  <a:pt x="650721" y="115075"/>
                </a:lnTo>
                <a:lnTo>
                  <a:pt x="617626" y="102438"/>
                </a:lnTo>
                <a:lnTo>
                  <a:pt x="582965" y="102438"/>
                </a:lnTo>
                <a:lnTo>
                  <a:pt x="568284" y="81648"/>
                </a:lnTo>
                <a:lnTo>
                  <a:pt x="576399" y="75920"/>
                </a:lnTo>
                <a:lnTo>
                  <a:pt x="580260" y="74511"/>
                </a:lnTo>
                <a:lnTo>
                  <a:pt x="614180" y="74511"/>
                </a:lnTo>
                <a:lnTo>
                  <a:pt x="612544" y="70269"/>
                </a:lnTo>
                <a:lnTo>
                  <a:pt x="604593" y="59004"/>
                </a:lnTo>
                <a:lnTo>
                  <a:pt x="598256" y="54953"/>
                </a:lnTo>
                <a:lnTo>
                  <a:pt x="583016" y="53086"/>
                </a:lnTo>
                <a:close/>
              </a:path>
              <a:path w="717550" h="536575">
                <a:moveTo>
                  <a:pt x="650721" y="115075"/>
                </a:moveTo>
                <a:lnTo>
                  <a:pt x="594611" y="115075"/>
                </a:lnTo>
                <a:lnTo>
                  <a:pt x="637067" y="131369"/>
                </a:lnTo>
                <a:lnTo>
                  <a:pt x="656841" y="117411"/>
                </a:lnTo>
                <a:lnTo>
                  <a:pt x="650721" y="115075"/>
                </a:lnTo>
                <a:close/>
              </a:path>
              <a:path w="717550" h="536575">
                <a:moveTo>
                  <a:pt x="666895" y="0"/>
                </a:moveTo>
                <a:lnTo>
                  <a:pt x="657868" y="1216"/>
                </a:lnTo>
                <a:lnTo>
                  <a:pt x="648963" y="4409"/>
                </a:lnTo>
                <a:lnTo>
                  <a:pt x="640179" y="9576"/>
                </a:lnTo>
                <a:lnTo>
                  <a:pt x="612950" y="28803"/>
                </a:lnTo>
                <a:lnTo>
                  <a:pt x="669287" y="108623"/>
                </a:lnTo>
                <a:lnTo>
                  <a:pt x="695068" y="90437"/>
                </a:lnTo>
                <a:lnTo>
                  <a:pt x="703252" y="83638"/>
                </a:lnTo>
                <a:lnTo>
                  <a:pt x="705511" y="80950"/>
                </a:lnTo>
                <a:lnTo>
                  <a:pt x="675713" y="80950"/>
                </a:lnTo>
                <a:lnTo>
                  <a:pt x="640915" y="31648"/>
                </a:lnTo>
                <a:lnTo>
                  <a:pt x="651012" y="24524"/>
                </a:lnTo>
                <a:lnTo>
                  <a:pt x="655482" y="22453"/>
                </a:lnTo>
                <a:lnTo>
                  <a:pt x="665820" y="19469"/>
                </a:lnTo>
                <a:lnTo>
                  <a:pt x="704841" y="19469"/>
                </a:lnTo>
                <a:lnTo>
                  <a:pt x="700438" y="14156"/>
                </a:lnTo>
                <a:lnTo>
                  <a:pt x="693019" y="7877"/>
                </a:lnTo>
                <a:lnTo>
                  <a:pt x="684888" y="3412"/>
                </a:lnTo>
                <a:lnTo>
                  <a:pt x="676044" y="762"/>
                </a:lnTo>
                <a:lnTo>
                  <a:pt x="666895" y="0"/>
                </a:lnTo>
                <a:close/>
              </a:path>
              <a:path w="717550" h="536575">
                <a:moveTo>
                  <a:pt x="614180" y="74511"/>
                </a:moveTo>
                <a:lnTo>
                  <a:pt x="580260" y="74511"/>
                </a:lnTo>
                <a:lnTo>
                  <a:pt x="587436" y="74727"/>
                </a:lnTo>
                <a:lnTo>
                  <a:pt x="590280" y="76289"/>
                </a:lnTo>
                <a:lnTo>
                  <a:pt x="592401" y="79286"/>
                </a:lnTo>
                <a:lnTo>
                  <a:pt x="594952" y="84697"/>
                </a:lnTo>
                <a:lnTo>
                  <a:pt x="594849" y="89919"/>
                </a:lnTo>
                <a:lnTo>
                  <a:pt x="592094" y="94956"/>
                </a:lnTo>
                <a:lnTo>
                  <a:pt x="586686" y="99809"/>
                </a:lnTo>
                <a:lnTo>
                  <a:pt x="582965" y="102438"/>
                </a:lnTo>
                <a:lnTo>
                  <a:pt x="617626" y="102438"/>
                </a:lnTo>
                <a:lnTo>
                  <a:pt x="611007" y="99911"/>
                </a:lnTo>
                <a:lnTo>
                  <a:pt x="614969" y="93358"/>
                </a:lnTo>
                <a:lnTo>
                  <a:pt x="616442" y="87122"/>
                </a:lnTo>
                <a:lnTo>
                  <a:pt x="614474" y="75273"/>
                </a:lnTo>
                <a:lnTo>
                  <a:pt x="614180" y="74511"/>
                </a:lnTo>
                <a:close/>
              </a:path>
              <a:path w="717550" h="536575">
                <a:moveTo>
                  <a:pt x="704841" y="19469"/>
                </a:moveTo>
                <a:lnTo>
                  <a:pt x="665820" y="19469"/>
                </a:lnTo>
                <a:lnTo>
                  <a:pt x="670925" y="19964"/>
                </a:lnTo>
                <a:lnTo>
                  <a:pt x="680997" y="24930"/>
                </a:lnTo>
                <a:lnTo>
                  <a:pt x="696440" y="52626"/>
                </a:lnTo>
                <a:lnTo>
                  <a:pt x="695843" y="58102"/>
                </a:lnTo>
                <a:lnTo>
                  <a:pt x="694014" y="65151"/>
                </a:lnTo>
                <a:lnTo>
                  <a:pt x="689582" y="71171"/>
                </a:lnTo>
                <a:lnTo>
                  <a:pt x="675713" y="80950"/>
                </a:lnTo>
                <a:lnTo>
                  <a:pt x="705511" y="80950"/>
                </a:lnTo>
                <a:lnTo>
                  <a:pt x="709570" y="76121"/>
                </a:lnTo>
                <a:lnTo>
                  <a:pt x="714019" y="67884"/>
                </a:lnTo>
                <a:lnTo>
                  <a:pt x="716573" y="59004"/>
                </a:lnTo>
                <a:lnTo>
                  <a:pt x="717240" y="49650"/>
                </a:lnTo>
                <a:lnTo>
                  <a:pt x="715880" y="40446"/>
                </a:lnTo>
                <a:lnTo>
                  <a:pt x="712516" y="31314"/>
                </a:lnTo>
                <a:lnTo>
                  <a:pt x="707146" y="22250"/>
                </a:lnTo>
                <a:lnTo>
                  <a:pt x="704841" y="194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67428" y="4637532"/>
            <a:ext cx="114300" cy="114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89930" y="1484328"/>
            <a:ext cx="6842125" cy="4820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03835" algn="ctr">
              <a:lnSpc>
                <a:spcPts val="1710"/>
              </a:lnSpc>
            </a:pPr>
            <a:r>
              <a:rPr sz="1800" b="1" spc="-5" dirty="0">
                <a:solidFill>
                  <a:srgbClr val="E36C09"/>
                </a:solidFill>
                <a:latin typeface="Calibri"/>
                <a:cs typeface="Calibri"/>
              </a:rPr>
              <a:t>RESIDENCE</a:t>
            </a:r>
            <a:r>
              <a:rPr sz="1800" b="1" spc="-20" dirty="0">
                <a:solidFill>
                  <a:srgbClr val="E36C09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36C09"/>
                </a:solidFill>
                <a:latin typeface="Calibri"/>
                <a:cs typeface="Calibri"/>
              </a:rPr>
              <a:t>R-2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50">
              <a:latin typeface="Times New Roman"/>
              <a:cs typeface="Times New Roman"/>
            </a:endParaRPr>
          </a:p>
          <a:p>
            <a:pPr marL="2102485">
              <a:lnSpc>
                <a:spcPct val="100000"/>
              </a:lnSpc>
              <a:spcBef>
                <a:spcPts val="5"/>
              </a:spcBef>
            </a:pPr>
            <a:r>
              <a:rPr sz="1600" b="1" spc="-5" dirty="0">
                <a:latin typeface="Arial"/>
                <a:cs typeface="Arial"/>
              </a:rPr>
              <a:t>T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800" b="1" spc="-5" dirty="0">
                <a:solidFill>
                  <a:srgbClr val="E36C09"/>
                </a:solidFill>
                <a:latin typeface="Calibri"/>
                <a:cs typeface="Calibri"/>
              </a:rPr>
              <a:t>RESIDENCE</a:t>
            </a:r>
            <a:r>
              <a:rPr sz="1800" b="1" spc="-20" dirty="0">
                <a:solidFill>
                  <a:srgbClr val="E36C09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36C09"/>
                </a:solidFill>
                <a:latin typeface="Calibri"/>
                <a:cs typeface="Calibri"/>
              </a:rPr>
              <a:t>R-2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150">
              <a:latin typeface="Times New Roman"/>
              <a:cs typeface="Times New Roman"/>
            </a:endParaRPr>
          </a:p>
          <a:p>
            <a:pPr marL="2985135">
              <a:lnSpc>
                <a:spcPct val="100000"/>
              </a:lnSpc>
              <a:spcBef>
                <a:spcPts val="5"/>
              </a:spcBef>
              <a:tabLst>
                <a:tab pos="3271520" algn="l"/>
              </a:tabLst>
            </a:pPr>
            <a:r>
              <a:rPr sz="1800" dirty="0">
                <a:latin typeface="Arial"/>
                <a:cs typeface="Arial"/>
              </a:rPr>
              <a:t>•	</a:t>
            </a:r>
            <a:r>
              <a:rPr sz="1800" b="1" spc="-5" dirty="0">
                <a:latin typeface="Calibri"/>
                <a:cs typeface="Calibri"/>
              </a:rPr>
              <a:t>GENERAL BUSINESS (base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zoning)</a:t>
            </a:r>
            <a:endParaRPr sz="1800">
              <a:latin typeface="Calibri"/>
              <a:cs typeface="Calibri"/>
            </a:endParaRPr>
          </a:p>
          <a:p>
            <a:pPr marL="2985135">
              <a:lnSpc>
                <a:spcPct val="100000"/>
              </a:lnSpc>
              <a:tabLst>
                <a:tab pos="3271520" algn="l"/>
              </a:tabLst>
            </a:pPr>
            <a:r>
              <a:rPr sz="1800" dirty="0">
                <a:latin typeface="Arial"/>
                <a:cs typeface="Arial"/>
              </a:rPr>
              <a:t>•	</a:t>
            </a:r>
            <a:r>
              <a:rPr sz="1800" b="1" spc="-10" dirty="0">
                <a:latin typeface="Calibri"/>
                <a:cs typeface="Calibri"/>
              </a:rPr>
              <a:t>VILLAGE </a:t>
            </a:r>
            <a:r>
              <a:rPr sz="1800" b="1" spc="-5" dirty="0">
                <a:latin typeface="Calibri"/>
                <a:cs typeface="Calibri"/>
              </a:rPr>
              <a:t>BUSINESS </a:t>
            </a:r>
            <a:r>
              <a:rPr sz="1800" b="1" spc="-35" dirty="0">
                <a:latin typeface="Calibri"/>
                <a:cs typeface="Calibri"/>
              </a:rPr>
              <a:t>OVERLAY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DISTRICT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1027175"/>
            <a:ext cx="9144000" cy="5634355"/>
          </a:xfrm>
          <a:custGeom>
            <a:avLst/>
            <a:gdLst/>
            <a:ahLst/>
            <a:cxnLst/>
            <a:rect l="l" t="t" r="r" b="b"/>
            <a:pathLst>
              <a:path w="9144000" h="5634355">
                <a:moveTo>
                  <a:pt x="0" y="5634228"/>
                </a:moveTo>
                <a:lnTo>
                  <a:pt x="9144000" y="5634228"/>
                </a:lnTo>
                <a:lnTo>
                  <a:pt x="9144000" y="0"/>
                </a:lnTo>
                <a:lnTo>
                  <a:pt x="0" y="0"/>
                </a:lnTo>
                <a:lnTo>
                  <a:pt x="0" y="5634228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39695" y="1250260"/>
            <a:ext cx="14814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Tw Cen MT"/>
                <a:cs typeface="Tw Cen MT"/>
              </a:rPr>
              <a:t>General</a:t>
            </a:r>
            <a:r>
              <a:rPr sz="1600" b="1" spc="-50" dirty="0">
                <a:latin typeface="Tw Cen MT"/>
                <a:cs typeface="Tw Cen MT"/>
              </a:rPr>
              <a:t> </a:t>
            </a:r>
            <a:r>
              <a:rPr sz="1600" b="1" spc="-5" dirty="0">
                <a:latin typeface="Tw Cen MT"/>
                <a:cs typeface="Tw Cen MT"/>
              </a:rPr>
              <a:t>Business</a:t>
            </a:r>
            <a:endParaRPr sz="1600">
              <a:latin typeface="Tw Cen MT"/>
              <a:cs typeface="Tw Cen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9695" y="1494100"/>
            <a:ext cx="2498090" cy="2463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5080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Tw Cen MT"/>
                <a:cs typeface="Tw Cen MT"/>
              </a:rPr>
              <a:t>Lot area: </a:t>
            </a:r>
            <a:r>
              <a:rPr sz="1600" spc="-10" dirty="0">
                <a:latin typeface="Tw Cen MT"/>
                <a:cs typeface="Tw Cen MT"/>
              </a:rPr>
              <a:t>10,000 </a:t>
            </a:r>
            <a:r>
              <a:rPr sz="1600" spc="-5" dirty="0">
                <a:latin typeface="Tw Cen MT"/>
                <a:cs typeface="Tw Cen MT"/>
              </a:rPr>
              <a:t>SF  </a:t>
            </a:r>
            <a:r>
              <a:rPr sz="1600" spc="-10" dirty="0">
                <a:latin typeface="Tw Cen MT"/>
                <a:cs typeface="Tw Cen MT"/>
              </a:rPr>
              <a:t>(40,000 </a:t>
            </a:r>
            <a:r>
              <a:rPr sz="1600" spc="-5" dirty="0">
                <a:latin typeface="Tw Cen MT"/>
                <a:cs typeface="Tw Cen MT"/>
              </a:rPr>
              <a:t>SF </a:t>
            </a:r>
            <a:r>
              <a:rPr sz="1600" spc="-15" dirty="0">
                <a:latin typeface="Tw Cen MT"/>
                <a:cs typeface="Tw Cen MT"/>
              </a:rPr>
              <a:t>for</a:t>
            </a:r>
            <a:r>
              <a:rPr sz="1600" spc="50" dirty="0">
                <a:latin typeface="Tw Cen MT"/>
                <a:cs typeface="Tw Cen MT"/>
              </a:rPr>
              <a:t> </a:t>
            </a:r>
            <a:r>
              <a:rPr sz="1600" spc="-5" dirty="0">
                <a:latin typeface="Tw Cen MT"/>
                <a:cs typeface="Tw Cen MT"/>
              </a:rPr>
              <a:t>multifamily)</a:t>
            </a:r>
            <a:endParaRPr sz="1600">
              <a:latin typeface="Tw Cen MT"/>
              <a:cs typeface="Tw Cen MT"/>
            </a:endParaRPr>
          </a:p>
          <a:p>
            <a:pPr marL="299085" marR="67310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latin typeface="Tw Cen MT"/>
                <a:cs typeface="Tw Cen MT"/>
              </a:rPr>
              <a:t>Multifamily </a:t>
            </a:r>
            <a:r>
              <a:rPr sz="1600" spc="-5" dirty="0">
                <a:latin typeface="Tw Cen MT"/>
                <a:cs typeface="Tw Cen MT"/>
              </a:rPr>
              <a:t>density: 8 </a:t>
            </a:r>
            <a:r>
              <a:rPr sz="1600" spc="-50" dirty="0">
                <a:latin typeface="Tw Cen MT"/>
                <a:cs typeface="Tw Cen MT"/>
              </a:rPr>
              <a:t>UPA  </a:t>
            </a:r>
            <a:r>
              <a:rPr sz="1600" spc="-10" dirty="0">
                <a:latin typeface="Tw Cen MT"/>
                <a:cs typeface="Tw Cen MT"/>
              </a:rPr>
              <a:t>(up </a:t>
            </a:r>
            <a:r>
              <a:rPr sz="1600" spc="-5" dirty="0">
                <a:latin typeface="Tw Cen MT"/>
                <a:cs typeface="Tw Cen MT"/>
              </a:rPr>
              <a:t>to 18</a:t>
            </a:r>
            <a:r>
              <a:rPr sz="1600" spc="25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bedrooms)</a:t>
            </a:r>
            <a:endParaRPr sz="1600">
              <a:latin typeface="Tw Cen MT"/>
              <a:cs typeface="Tw Cen MT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Tw Cen MT"/>
                <a:cs typeface="Tw Cen MT"/>
              </a:rPr>
              <a:t>Lot width:</a:t>
            </a:r>
            <a:r>
              <a:rPr sz="1600" spc="0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100’</a:t>
            </a:r>
            <a:endParaRPr sz="1600">
              <a:latin typeface="Tw Cen MT"/>
              <a:cs typeface="Tw Cen MT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latin typeface="Tw Cen MT"/>
                <a:cs typeface="Tw Cen MT"/>
              </a:rPr>
              <a:t>Height: </a:t>
            </a:r>
            <a:r>
              <a:rPr sz="1600" spc="-5" dirty="0">
                <a:latin typeface="Tw Cen MT"/>
                <a:cs typeface="Tw Cen MT"/>
              </a:rPr>
              <a:t>3 stories or</a:t>
            </a:r>
            <a:r>
              <a:rPr sz="1600" spc="40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40’</a:t>
            </a:r>
            <a:endParaRPr sz="1600">
              <a:latin typeface="Tw Cen MT"/>
              <a:cs typeface="Tw Cen MT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15" dirty="0">
                <a:latin typeface="Tw Cen MT"/>
                <a:cs typeface="Tw Cen MT"/>
              </a:rPr>
              <a:t>Front </a:t>
            </a:r>
            <a:r>
              <a:rPr sz="1600" spc="-5" dirty="0">
                <a:latin typeface="Tw Cen MT"/>
                <a:cs typeface="Tw Cen MT"/>
              </a:rPr>
              <a:t>setback:</a:t>
            </a:r>
            <a:r>
              <a:rPr sz="1600" spc="50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30’</a:t>
            </a:r>
            <a:endParaRPr sz="1600">
              <a:latin typeface="Tw Cen MT"/>
              <a:cs typeface="Tw Cen MT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Tw Cen MT"/>
                <a:cs typeface="Tw Cen MT"/>
              </a:rPr>
              <a:t>Side setback:</a:t>
            </a:r>
            <a:r>
              <a:rPr sz="1600" spc="-20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8’</a:t>
            </a:r>
            <a:endParaRPr sz="1600">
              <a:latin typeface="Tw Cen MT"/>
              <a:cs typeface="Tw Cen MT"/>
            </a:endParaRPr>
          </a:p>
          <a:p>
            <a:pPr marL="299085" marR="28892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15" dirty="0">
                <a:latin typeface="Tw Cen MT"/>
                <a:cs typeface="Tw Cen MT"/>
              </a:rPr>
              <a:t>Rear: </a:t>
            </a:r>
            <a:r>
              <a:rPr sz="1600" spc="-10" dirty="0">
                <a:latin typeface="Tw Cen MT"/>
                <a:cs typeface="Tw Cen MT"/>
              </a:rPr>
              <a:t>20’ residential, </a:t>
            </a:r>
            <a:r>
              <a:rPr sz="1600" spc="-5" dirty="0">
                <a:latin typeface="Tw Cen MT"/>
                <a:cs typeface="Tw Cen MT"/>
              </a:rPr>
              <a:t>8’  other</a:t>
            </a:r>
            <a:endParaRPr sz="1600">
              <a:latin typeface="Tw Cen MT"/>
              <a:cs typeface="Tw Cen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19764" y="1250273"/>
            <a:ext cx="141414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Tw Cen MT"/>
                <a:cs typeface="Tw Cen MT"/>
              </a:rPr>
              <a:t>Village</a:t>
            </a:r>
            <a:r>
              <a:rPr sz="1600" b="1" spc="-35" dirty="0">
                <a:latin typeface="Tw Cen MT"/>
                <a:cs typeface="Tw Cen MT"/>
              </a:rPr>
              <a:t> </a:t>
            </a:r>
            <a:r>
              <a:rPr sz="1600" b="1" spc="-5" dirty="0">
                <a:latin typeface="Tw Cen MT"/>
                <a:cs typeface="Tw Cen MT"/>
              </a:rPr>
              <a:t>Business</a:t>
            </a:r>
            <a:endParaRPr sz="1600">
              <a:latin typeface="Tw Cen MT"/>
              <a:cs typeface="Tw Cen MT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Tw Cen MT"/>
                <a:cs typeface="Tw Cen MT"/>
              </a:rPr>
              <a:t>Density:</a:t>
            </a:r>
            <a:endParaRPr sz="1600">
              <a:latin typeface="Tw Cen MT"/>
              <a:cs typeface="Tw Cen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76965" y="1737332"/>
            <a:ext cx="2141855" cy="66548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600" spc="-5" dirty="0">
                <a:latin typeface="Tw Cen MT"/>
                <a:cs typeface="Tw Cen MT"/>
              </a:rPr>
              <a:t>16 </a:t>
            </a:r>
            <a:r>
              <a:rPr sz="1600" spc="-10" dirty="0">
                <a:latin typeface="Tw Cen MT"/>
                <a:cs typeface="Tw Cen MT"/>
              </a:rPr>
              <a:t>units </a:t>
            </a:r>
            <a:r>
              <a:rPr sz="1600" spc="-5" dirty="0">
                <a:latin typeface="Tw Cen MT"/>
                <a:cs typeface="Tw Cen MT"/>
              </a:rPr>
              <a:t>per </a:t>
            </a:r>
            <a:r>
              <a:rPr sz="1600" spc="-10" dirty="0">
                <a:latin typeface="Tw Cen MT"/>
                <a:cs typeface="Tw Cen MT"/>
              </a:rPr>
              <a:t>acre</a:t>
            </a:r>
            <a:r>
              <a:rPr sz="1600" spc="50" dirty="0">
                <a:latin typeface="Tw Cen MT"/>
                <a:cs typeface="Tw Cen MT"/>
              </a:rPr>
              <a:t> </a:t>
            </a:r>
            <a:r>
              <a:rPr sz="1600" spc="-35" dirty="0">
                <a:latin typeface="Tw Cen MT"/>
                <a:cs typeface="Tw Cen MT"/>
              </a:rPr>
              <a:t>(UPA)</a:t>
            </a:r>
            <a:endParaRPr sz="1600">
              <a:latin typeface="Tw Cen MT"/>
              <a:cs typeface="Tw Cen MT"/>
            </a:endParaRPr>
          </a:p>
          <a:p>
            <a:pPr marL="241300" indent="-2286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600" spc="-10" dirty="0">
                <a:latin typeface="Tw Cen MT"/>
                <a:cs typeface="Tw Cen MT"/>
              </a:rPr>
              <a:t>17-20 </a:t>
            </a:r>
            <a:r>
              <a:rPr sz="1600" spc="-50" dirty="0">
                <a:latin typeface="Tw Cen MT"/>
                <a:cs typeface="Tw Cen MT"/>
              </a:rPr>
              <a:t>UPA </a:t>
            </a:r>
            <a:r>
              <a:rPr sz="1600" spc="-15" dirty="0">
                <a:latin typeface="Tw Cen MT"/>
                <a:cs typeface="Tw Cen MT"/>
              </a:rPr>
              <a:t>for</a:t>
            </a:r>
            <a:r>
              <a:rPr sz="1600" spc="55" dirty="0">
                <a:latin typeface="Tw Cen MT"/>
                <a:cs typeface="Tw Cen MT"/>
              </a:rPr>
              <a:t> </a:t>
            </a:r>
            <a:r>
              <a:rPr sz="1600" spc="-5" dirty="0">
                <a:latin typeface="Tw Cen MT"/>
                <a:cs typeface="Tw Cen MT"/>
              </a:rPr>
              <a:t>benefits</a:t>
            </a:r>
            <a:endParaRPr sz="1600">
              <a:latin typeface="Tw Cen MT"/>
              <a:cs typeface="Tw Cen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19764" y="2377409"/>
            <a:ext cx="2546985" cy="211328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Tw Cen MT"/>
                <a:cs typeface="Tw Cen MT"/>
              </a:rPr>
              <a:t>Open </a:t>
            </a:r>
            <a:r>
              <a:rPr sz="1600" spc="-10" dirty="0">
                <a:latin typeface="Tw Cen MT"/>
                <a:cs typeface="Tw Cen MT"/>
              </a:rPr>
              <a:t>space:</a:t>
            </a:r>
            <a:r>
              <a:rPr sz="1600" spc="25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20%</a:t>
            </a:r>
            <a:endParaRPr sz="1600">
              <a:latin typeface="Tw Cen MT"/>
              <a:cs typeface="Tw Cen MT"/>
            </a:endParaRPr>
          </a:p>
          <a:p>
            <a:pPr marL="299085" indent="-28638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15" dirty="0">
                <a:latin typeface="Tw Cen MT"/>
                <a:cs typeface="Tw Cen MT"/>
              </a:rPr>
              <a:t>Frontage:</a:t>
            </a:r>
            <a:r>
              <a:rPr sz="1600" spc="25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&gt;20’</a:t>
            </a:r>
            <a:endParaRPr sz="1600">
              <a:latin typeface="Tw Cen MT"/>
              <a:cs typeface="Tw Cen MT"/>
            </a:endParaRPr>
          </a:p>
          <a:p>
            <a:pPr marL="299085" indent="-28638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latin typeface="Tw Cen MT"/>
                <a:cs typeface="Tw Cen MT"/>
              </a:rPr>
              <a:t>Density </a:t>
            </a:r>
            <a:r>
              <a:rPr sz="1600" spc="-5" dirty="0">
                <a:latin typeface="Tw Cen MT"/>
                <a:cs typeface="Tw Cen MT"/>
              </a:rPr>
              <a:t>bonus up to 36</a:t>
            </a:r>
            <a:r>
              <a:rPr sz="1600" spc="30" dirty="0">
                <a:latin typeface="Tw Cen MT"/>
                <a:cs typeface="Tw Cen MT"/>
              </a:rPr>
              <a:t> </a:t>
            </a:r>
            <a:r>
              <a:rPr sz="1600" spc="-50" dirty="0">
                <a:latin typeface="Tw Cen MT"/>
                <a:cs typeface="Tw Cen MT"/>
              </a:rPr>
              <a:t>UPA</a:t>
            </a:r>
            <a:endParaRPr sz="1600">
              <a:latin typeface="Tw Cen MT"/>
              <a:cs typeface="Tw Cen MT"/>
            </a:endParaRPr>
          </a:p>
          <a:p>
            <a:pPr marL="299085" indent="-28638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15" dirty="0">
                <a:latin typeface="Tw Cen MT"/>
                <a:cs typeface="Tw Cen MT"/>
              </a:rPr>
              <a:t>Front </a:t>
            </a:r>
            <a:r>
              <a:rPr sz="1600" spc="-5" dirty="0">
                <a:latin typeface="Tw Cen MT"/>
                <a:cs typeface="Tw Cen MT"/>
              </a:rPr>
              <a:t>setback:</a:t>
            </a:r>
            <a:r>
              <a:rPr sz="1600" spc="50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0-10’</a:t>
            </a:r>
            <a:endParaRPr sz="1600">
              <a:latin typeface="Tw Cen MT"/>
              <a:cs typeface="Tw Cen MT"/>
            </a:endParaRPr>
          </a:p>
          <a:p>
            <a:pPr marL="299085" marR="74930" indent="-28638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15" dirty="0">
                <a:latin typeface="Tw Cen MT"/>
                <a:cs typeface="Tw Cen MT"/>
              </a:rPr>
              <a:t>Rear </a:t>
            </a:r>
            <a:r>
              <a:rPr sz="1600" spc="-5" dirty="0">
                <a:latin typeface="Tw Cen MT"/>
                <a:cs typeface="Tw Cen MT"/>
              </a:rPr>
              <a:t>setback: 8’ </a:t>
            </a:r>
            <a:r>
              <a:rPr sz="1600" spc="-10" dirty="0">
                <a:latin typeface="Tw Cen MT"/>
                <a:cs typeface="Tw Cen MT"/>
              </a:rPr>
              <a:t>(20’ </a:t>
            </a:r>
            <a:r>
              <a:rPr sz="1600" spc="-5" dirty="0">
                <a:latin typeface="Tw Cen MT"/>
                <a:cs typeface="Tw Cen MT"/>
              </a:rPr>
              <a:t>when  </a:t>
            </a:r>
            <a:r>
              <a:rPr sz="1600" spc="-10" dirty="0">
                <a:latin typeface="Tw Cen MT"/>
                <a:cs typeface="Tw Cen MT"/>
              </a:rPr>
              <a:t>adjacent </a:t>
            </a:r>
            <a:r>
              <a:rPr sz="1600" spc="-5" dirty="0">
                <a:latin typeface="Tw Cen MT"/>
                <a:cs typeface="Tw Cen MT"/>
              </a:rPr>
              <a:t>to </a:t>
            </a:r>
            <a:r>
              <a:rPr sz="1600" spc="-10" dirty="0">
                <a:latin typeface="Tw Cen MT"/>
                <a:cs typeface="Tw Cen MT"/>
              </a:rPr>
              <a:t>residential  district)</a:t>
            </a:r>
            <a:endParaRPr sz="1600">
              <a:latin typeface="Tw Cen MT"/>
              <a:cs typeface="Tw Cen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99923" y="1250187"/>
            <a:ext cx="12122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Tw Cen MT"/>
                <a:cs typeface="Tw Cen MT"/>
              </a:rPr>
              <a:t>Residence</a:t>
            </a:r>
            <a:r>
              <a:rPr sz="1600" b="1" spc="-55" dirty="0">
                <a:latin typeface="Tw Cen MT"/>
                <a:cs typeface="Tw Cen MT"/>
              </a:rPr>
              <a:t> </a:t>
            </a:r>
            <a:r>
              <a:rPr sz="1600" b="1" spc="-5" dirty="0">
                <a:latin typeface="Tw Cen MT"/>
                <a:cs typeface="Tw Cen MT"/>
              </a:rPr>
              <a:t>R-2</a:t>
            </a:r>
            <a:endParaRPr sz="1600">
              <a:latin typeface="Tw Cen MT"/>
              <a:cs typeface="Tw Cen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99835" y="1494100"/>
            <a:ext cx="2446655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Tw Cen MT"/>
                <a:cs typeface="Tw Cen MT"/>
              </a:rPr>
              <a:t>Lot area: </a:t>
            </a:r>
            <a:r>
              <a:rPr sz="1600" spc="-10" dirty="0">
                <a:latin typeface="Tw Cen MT"/>
                <a:cs typeface="Tw Cen MT"/>
              </a:rPr>
              <a:t>20,000</a:t>
            </a:r>
            <a:r>
              <a:rPr sz="1600" spc="50" dirty="0">
                <a:latin typeface="Tw Cen MT"/>
                <a:cs typeface="Tw Cen MT"/>
              </a:rPr>
              <a:t> </a:t>
            </a:r>
            <a:r>
              <a:rPr sz="1600" spc="-5" dirty="0">
                <a:latin typeface="Tw Cen MT"/>
                <a:cs typeface="Tw Cen MT"/>
              </a:rPr>
              <a:t>SF</a:t>
            </a:r>
            <a:endParaRPr sz="1600">
              <a:latin typeface="Tw Cen MT"/>
              <a:cs typeface="Tw Cen MT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Tw Cen MT"/>
                <a:cs typeface="Tw Cen MT"/>
              </a:rPr>
              <a:t>Lot </a:t>
            </a:r>
            <a:r>
              <a:rPr sz="1600" spc="-10" dirty="0">
                <a:latin typeface="Tw Cen MT"/>
                <a:cs typeface="Tw Cen MT"/>
              </a:rPr>
              <a:t>width:</a:t>
            </a:r>
            <a:r>
              <a:rPr sz="1600" spc="0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125’</a:t>
            </a:r>
            <a:endParaRPr sz="1600">
              <a:latin typeface="Tw Cen MT"/>
              <a:cs typeface="Tw Cen MT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latin typeface="Tw Cen MT"/>
                <a:cs typeface="Tw Cen MT"/>
              </a:rPr>
              <a:t>Height: </a:t>
            </a:r>
            <a:r>
              <a:rPr sz="1600" spc="-5" dirty="0">
                <a:latin typeface="Tw Cen MT"/>
                <a:cs typeface="Tw Cen MT"/>
              </a:rPr>
              <a:t>3 stories or</a:t>
            </a:r>
            <a:r>
              <a:rPr sz="1600" spc="40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35’</a:t>
            </a:r>
            <a:endParaRPr sz="1600">
              <a:latin typeface="Tw Cen MT"/>
              <a:cs typeface="Tw Cen MT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15" dirty="0">
                <a:latin typeface="Tw Cen MT"/>
                <a:cs typeface="Tw Cen MT"/>
              </a:rPr>
              <a:t>Front </a:t>
            </a:r>
            <a:r>
              <a:rPr sz="1600" spc="-5" dirty="0">
                <a:latin typeface="Tw Cen MT"/>
                <a:cs typeface="Tw Cen MT"/>
              </a:rPr>
              <a:t>setback:</a:t>
            </a:r>
            <a:r>
              <a:rPr sz="1600" spc="50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30’</a:t>
            </a:r>
            <a:endParaRPr sz="1600">
              <a:latin typeface="Tw Cen MT"/>
              <a:cs typeface="Tw Cen MT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Tw Cen MT"/>
                <a:cs typeface="Tw Cen MT"/>
              </a:rPr>
              <a:t>Side setback:</a:t>
            </a:r>
            <a:r>
              <a:rPr sz="1600" spc="15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15’</a:t>
            </a:r>
            <a:endParaRPr sz="1600">
              <a:latin typeface="Tw Cen MT"/>
              <a:cs typeface="Tw Cen MT"/>
            </a:endParaRPr>
          </a:p>
          <a:p>
            <a:pPr marL="299085" marR="5080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15" dirty="0">
                <a:latin typeface="Tw Cen MT"/>
                <a:cs typeface="Tw Cen MT"/>
              </a:rPr>
              <a:t>Rear: </a:t>
            </a:r>
            <a:r>
              <a:rPr sz="1600" spc="-10" dirty="0">
                <a:latin typeface="Tw Cen MT"/>
                <a:cs typeface="Tw Cen MT"/>
              </a:rPr>
              <a:t>30’ </a:t>
            </a:r>
            <a:r>
              <a:rPr sz="1600" spc="-5" dirty="0">
                <a:latin typeface="Tw Cen MT"/>
                <a:cs typeface="Tw Cen MT"/>
              </a:rPr>
              <a:t>(8’ </a:t>
            </a:r>
            <a:r>
              <a:rPr sz="1600" spc="-15" dirty="0">
                <a:latin typeface="Tw Cen MT"/>
                <a:cs typeface="Tw Cen MT"/>
              </a:rPr>
              <a:t>for </a:t>
            </a:r>
            <a:r>
              <a:rPr sz="1600" spc="-10" dirty="0">
                <a:latin typeface="Tw Cen MT"/>
                <a:cs typeface="Tw Cen MT"/>
              </a:rPr>
              <a:t>accessory  buildings)</a:t>
            </a:r>
            <a:endParaRPr sz="1600">
              <a:latin typeface="Tw Cen MT"/>
              <a:cs typeface="Tw Cen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31140" y="4646856"/>
            <a:ext cx="7539355" cy="21831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0">
              <a:lnSpc>
                <a:spcPct val="100000"/>
              </a:lnSpc>
              <a:spcBef>
                <a:spcPts val="95"/>
              </a:spcBef>
            </a:pPr>
            <a:r>
              <a:rPr sz="1600" b="1" spc="-15" dirty="0">
                <a:latin typeface="Tw Cen MT"/>
                <a:cs typeface="Tw Cen MT"/>
              </a:rPr>
              <a:t>Parking </a:t>
            </a:r>
            <a:r>
              <a:rPr sz="1600" b="1" spc="-5" dirty="0">
                <a:latin typeface="Tw Cen MT"/>
                <a:cs typeface="Tw Cen MT"/>
              </a:rPr>
              <a:t>Spaces Required</a:t>
            </a:r>
            <a:r>
              <a:rPr sz="1600" b="1" spc="25" dirty="0">
                <a:latin typeface="Tw Cen MT"/>
                <a:cs typeface="Tw Cen MT"/>
              </a:rPr>
              <a:t> </a:t>
            </a:r>
            <a:r>
              <a:rPr sz="1600" b="1" spc="-10" dirty="0">
                <a:latin typeface="Tw Cen MT"/>
                <a:cs typeface="Tw Cen MT"/>
              </a:rPr>
              <a:t>(town-wide)</a:t>
            </a:r>
            <a:endParaRPr sz="1600">
              <a:latin typeface="Tw Cen MT"/>
              <a:cs typeface="Tw Cen MT"/>
            </a:endParaRPr>
          </a:p>
          <a:p>
            <a:pPr marL="407670" indent="-287020">
              <a:lnSpc>
                <a:spcPct val="100000"/>
              </a:lnSpc>
              <a:buFont typeface="Arial"/>
              <a:buChar char="•"/>
              <a:tabLst>
                <a:tab pos="407670" algn="l"/>
                <a:tab pos="408305" algn="l"/>
              </a:tabLst>
            </a:pPr>
            <a:r>
              <a:rPr sz="1600" spc="-5" dirty="0">
                <a:latin typeface="Tw Cen MT"/>
                <a:cs typeface="Tw Cen MT"/>
              </a:rPr>
              <a:t>Single family: 2, </a:t>
            </a:r>
            <a:r>
              <a:rPr sz="1600" spc="-20" dirty="0">
                <a:latin typeface="Tw Cen MT"/>
                <a:cs typeface="Tw Cen MT"/>
              </a:rPr>
              <a:t>Two-Family: </a:t>
            </a:r>
            <a:r>
              <a:rPr sz="1600" spc="-5" dirty="0">
                <a:latin typeface="Tw Cen MT"/>
                <a:cs typeface="Tw Cen MT"/>
              </a:rPr>
              <a:t>4, Multi-family: 1 per</a:t>
            </a:r>
            <a:r>
              <a:rPr sz="1600" spc="130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bedroom</a:t>
            </a:r>
            <a:endParaRPr sz="1600">
              <a:latin typeface="Tw Cen MT"/>
              <a:cs typeface="Tw Cen MT"/>
            </a:endParaRPr>
          </a:p>
          <a:p>
            <a:pPr marL="407670" indent="-287020">
              <a:lnSpc>
                <a:spcPct val="100000"/>
              </a:lnSpc>
              <a:buFont typeface="Arial"/>
              <a:buChar char="•"/>
              <a:tabLst>
                <a:tab pos="407670" algn="l"/>
                <a:tab pos="408305" algn="l"/>
              </a:tabLst>
            </a:pPr>
            <a:r>
              <a:rPr sz="1600" spc="-15" dirty="0">
                <a:latin typeface="Tw Cen MT"/>
                <a:cs typeface="Tw Cen MT"/>
              </a:rPr>
              <a:t>Retail: </a:t>
            </a:r>
            <a:r>
              <a:rPr sz="1600" spc="-5" dirty="0">
                <a:latin typeface="Tw Cen MT"/>
                <a:cs typeface="Tw Cen MT"/>
              </a:rPr>
              <a:t>1 per </a:t>
            </a:r>
            <a:r>
              <a:rPr sz="1600" spc="-10" dirty="0">
                <a:latin typeface="Tw Cen MT"/>
                <a:cs typeface="Tw Cen MT"/>
              </a:rPr>
              <a:t>200 </a:t>
            </a:r>
            <a:r>
              <a:rPr sz="1600" spc="-5" dirty="0">
                <a:latin typeface="Tw Cen MT"/>
                <a:cs typeface="Tw Cen MT"/>
              </a:rPr>
              <a:t>SF </a:t>
            </a:r>
            <a:r>
              <a:rPr sz="1600" spc="-15" dirty="0">
                <a:latin typeface="Tw Cen MT"/>
                <a:cs typeface="Tw Cen MT"/>
              </a:rPr>
              <a:t>gross </a:t>
            </a:r>
            <a:r>
              <a:rPr sz="1600" spc="-5" dirty="0">
                <a:latin typeface="Tw Cen MT"/>
                <a:cs typeface="Tw Cen MT"/>
              </a:rPr>
              <a:t>floor area</a:t>
            </a:r>
            <a:r>
              <a:rPr sz="1600" spc="135" dirty="0">
                <a:latin typeface="Tw Cen MT"/>
                <a:cs typeface="Tw Cen MT"/>
              </a:rPr>
              <a:t> </a:t>
            </a:r>
            <a:r>
              <a:rPr sz="1600" spc="-20" dirty="0">
                <a:latin typeface="Tw Cen MT"/>
                <a:cs typeface="Tw Cen MT"/>
              </a:rPr>
              <a:t>(GFA)</a:t>
            </a:r>
            <a:endParaRPr sz="1600">
              <a:latin typeface="Tw Cen MT"/>
              <a:cs typeface="Tw Cen MT"/>
            </a:endParaRPr>
          </a:p>
          <a:p>
            <a:pPr marL="407670" indent="-287020">
              <a:lnSpc>
                <a:spcPct val="100000"/>
              </a:lnSpc>
              <a:buFont typeface="Arial"/>
              <a:buChar char="•"/>
              <a:tabLst>
                <a:tab pos="407670" algn="l"/>
                <a:tab pos="408305" algn="l"/>
              </a:tabLst>
            </a:pPr>
            <a:r>
              <a:rPr sz="1600" spc="-5" dirty="0">
                <a:latin typeface="Tw Cen MT"/>
                <a:cs typeface="Tw Cen MT"/>
              </a:rPr>
              <a:t>Office: 1 per </a:t>
            </a:r>
            <a:r>
              <a:rPr sz="1600" spc="-10" dirty="0">
                <a:latin typeface="Tw Cen MT"/>
                <a:cs typeface="Tw Cen MT"/>
              </a:rPr>
              <a:t>300 </a:t>
            </a:r>
            <a:r>
              <a:rPr sz="1600" spc="-5" dirty="0">
                <a:latin typeface="Tw Cen MT"/>
                <a:cs typeface="Tw Cen MT"/>
              </a:rPr>
              <a:t>SF</a:t>
            </a:r>
            <a:r>
              <a:rPr sz="1600" spc="50" dirty="0">
                <a:latin typeface="Tw Cen MT"/>
                <a:cs typeface="Tw Cen MT"/>
              </a:rPr>
              <a:t> </a:t>
            </a:r>
            <a:r>
              <a:rPr sz="1600" spc="-25" dirty="0">
                <a:latin typeface="Tw Cen MT"/>
                <a:cs typeface="Tw Cen MT"/>
              </a:rPr>
              <a:t>GFA</a:t>
            </a:r>
            <a:endParaRPr sz="1600">
              <a:latin typeface="Tw Cen MT"/>
              <a:cs typeface="Tw Cen MT"/>
            </a:endParaRPr>
          </a:p>
          <a:p>
            <a:pPr marL="407670" indent="-287020">
              <a:lnSpc>
                <a:spcPct val="100000"/>
              </a:lnSpc>
              <a:buFont typeface="Arial"/>
              <a:buChar char="•"/>
              <a:tabLst>
                <a:tab pos="407670" algn="l"/>
                <a:tab pos="408305" algn="l"/>
              </a:tabLst>
            </a:pPr>
            <a:r>
              <a:rPr sz="1600" spc="-15" dirty="0">
                <a:latin typeface="Tw Cen MT"/>
                <a:cs typeface="Tw Cen MT"/>
              </a:rPr>
              <a:t>Restaurant: </a:t>
            </a:r>
            <a:r>
              <a:rPr sz="1600" spc="-5" dirty="0">
                <a:latin typeface="Tw Cen MT"/>
                <a:cs typeface="Tw Cen MT"/>
              </a:rPr>
              <a:t>1 </a:t>
            </a:r>
            <a:r>
              <a:rPr sz="1600" spc="-10" dirty="0">
                <a:latin typeface="Tw Cen MT"/>
                <a:cs typeface="Tw Cen MT"/>
              </a:rPr>
              <a:t>space </a:t>
            </a:r>
            <a:r>
              <a:rPr sz="1600" spc="-5" dirty="0">
                <a:latin typeface="Tw Cen MT"/>
                <a:cs typeface="Tw Cen MT"/>
              </a:rPr>
              <a:t>per 4</a:t>
            </a:r>
            <a:r>
              <a:rPr sz="1600" spc="100" dirty="0">
                <a:latin typeface="Tw Cen MT"/>
                <a:cs typeface="Tw Cen MT"/>
              </a:rPr>
              <a:t> </a:t>
            </a:r>
            <a:r>
              <a:rPr sz="1600" spc="-5" dirty="0">
                <a:latin typeface="Tw Cen MT"/>
                <a:cs typeface="Tw Cen MT"/>
              </a:rPr>
              <a:t>seats</a:t>
            </a:r>
            <a:endParaRPr sz="1600">
              <a:latin typeface="Tw Cen MT"/>
              <a:cs typeface="Tw Cen MT"/>
            </a:endParaRPr>
          </a:p>
          <a:p>
            <a:pPr marL="407670" indent="-287020">
              <a:lnSpc>
                <a:spcPct val="100000"/>
              </a:lnSpc>
              <a:buFont typeface="Arial"/>
              <a:buChar char="•"/>
              <a:tabLst>
                <a:tab pos="407670" algn="l"/>
                <a:tab pos="408305" algn="l"/>
              </a:tabLst>
            </a:pPr>
            <a:r>
              <a:rPr sz="1600" spc="-15" dirty="0">
                <a:latin typeface="Tw Cen MT"/>
                <a:cs typeface="Tw Cen MT"/>
              </a:rPr>
              <a:t>Village </a:t>
            </a:r>
            <a:r>
              <a:rPr sz="1600" spc="-5" dirty="0">
                <a:latin typeface="Tw Cen MT"/>
                <a:cs typeface="Tw Cen MT"/>
              </a:rPr>
              <a:t>Business: Same as </a:t>
            </a:r>
            <a:r>
              <a:rPr sz="1600" spc="-15" dirty="0">
                <a:latin typeface="Tw Cen MT"/>
                <a:cs typeface="Tw Cen MT"/>
              </a:rPr>
              <a:t>above </a:t>
            </a:r>
            <a:r>
              <a:rPr sz="1600" spc="-5" dirty="0">
                <a:latin typeface="Tw Cen MT"/>
                <a:cs typeface="Tw Cen MT"/>
              </a:rPr>
              <a:t>or 1 </a:t>
            </a:r>
            <a:r>
              <a:rPr sz="1600" spc="-10" dirty="0">
                <a:latin typeface="Tw Cen MT"/>
                <a:cs typeface="Tw Cen MT"/>
              </a:rPr>
              <a:t>space </a:t>
            </a:r>
            <a:r>
              <a:rPr sz="1600" spc="-5" dirty="0">
                <a:latin typeface="Tw Cen MT"/>
                <a:cs typeface="Tw Cen MT"/>
              </a:rPr>
              <a:t>per </a:t>
            </a:r>
            <a:r>
              <a:rPr sz="1600" spc="-10" dirty="0">
                <a:latin typeface="Tw Cen MT"/>
                <a:cs typeface="Tw Cen MT"/>
              </a:rPr>
              <a:t>300 </a:t>
            </a:r>
            <a:r>
              <a:rPr sz="1600" spc="-5" dirty="0">
                <a:latin typeface="Tw Cen MT"/>
                <a:cs typeface="Tw Cen MT"/>
              </a:rPr>
              <a:t>SF when within </a:t>
            </a:r>
            <a:r>
              <a:rPr sz="1600" spc="-10" dirty="0">
                <a:latin typeface="Tw Cen MT"/>
                <a:cs typeface="Tw Cen MT"/>
              </a:rPr>
              <a:t>400’ </a:t>
            </a:r>
            <a:r>
              <a:rPr sz="1600" spc="-5" dirty="0">
                <a:latin typeface="Tw Cen MT"/>
                <a:cs typeface="Tw Cen MT"/>
              </a:rPr>
              <a:t>of parking</a:t>
            </a:r>
            <a:r>
              <a:rPr sz="1600" spc="15" dirty="0">
                <a:latin typeface="Tw Cen MT"/>
                <a:cs typeface="Tw Cen MT"/>
              </a:rPr>
              <a:t> </a:t>
            </a:r>
            <a:r>
              <a:rPr sz="1600" spc="-5" dirty="0">
                <a:latin typeface="Tw Cen MT"/>
                <a:cs typeface="Tw Cen MT"/>
              </a:rPr>
              <a:t>lot</a:t>
            </a:r>
            <a:endParaRPr sz="1600">
              <a:latin typeface="Tw Cen MT"/>
              <a:cs typeface="Tw Cen MT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40"/>
              </a:spcBef>
            </a:pPr>
            <a:r>
              <a:rPr sz="1800" spc="-40" dirty="0">
                <a:latin typeface="Tw Cen MT"/>
                <a:cs typeface="Tw Cen MT"/>
              </a:rPr>
              <a:t>*UPA </a:t>
            </a:r>
            <a:r>
              <a:rPr sz="1800" spc="-5" dirty="0">
                <a:latin typeface="Tw Cen MT"/>
                <a:cs typeface="Tw Cen MT"/>
              </a:rPr>
              <a:t>refers </a:t>
            </a:r>
            <a:r>
              <a:rPr sz="1800" dirty="0">
                <a:latin typeface="Tw Cen MT"/>
                <a:cs typeface="Tw Cen MT"/>
              </a:rPr>
              <a:t>to a </a:t>
            </a:r>
            <a:r>
              <a:rPr sz="1800" spc="-5" dirty="0">
                <a:latin typeface="Tw Cen MT"/>
                <a:cs typeface="Tw Cen MT"/>
              </a:rPr>
              <a:t>“developers” acre </a:t>
            </a:r>
            <a:r>
              <a:rPr sz="1800" dirty="0">
                <a:latin typeface="Tw Cen MT"/>
                <a:cs typeface="Tw Cen MT"/>
              </a:rPr>
              <a:t>of 40,000</a:t>
            </a:r>
            <a:r>
              <a:rPr sz="1800" spc="10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SF</a:t>
            </a:r>
            <a:endParaRPr sz="1800">
              <a:latin typeface="Tw Cen MT"/>
              <a:cs typeface="Tw Cen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5580" y="301401"/>
            <a:ext cx="21405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354E60"/>
                </a:solidFill>
                <a:latin typeface="Tw Cen MT"/>
                <a:cs typeface="Tw Cen MT"/>
              </a:rPr>
              <a:t>Study</a:t>
            </a:r>
            <a:r>
              <a:rPr sz="3600" spc="-65" dirty="0">
                <a:solidFill>
                  <a:srgbClr val="354E60"/>
                </a:solidFill>
                <a:latin typeface="Tw Cen MT"/>
                <a:cs typeface="Tw Cen MT"/>
              </a:rPr>
              <a:t> </a:t>
            </a:r>
            <a:r>
              <a:rPr sz="3600" spc="10" dirty="0">
                <a:solidFill>
                  <a:srgbClr val="354E60"/>
                </a:solidFill>
                <a:latin typeface="Tw Cen MT"/>
                <a:cs typeface="Tw Cen MT"/>
              </a:rPr>
              <a:t>Area</a:t>
            </a:r>
            <a:endParaRPr sz="3600">
              <a:latin typeface="Tw Cen MT"/>
              <a:cs typeface="Tw Cen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231391"/>
            <a:ext cx="6812899" cy="22067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00443" y="1223772"/>
            <a:ext cx="2534075" cy="22143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445764"/>
            <a:ext cx="6633971" cy="22113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53911" y="3445764"/>
            <a:ext cx="2988525" cy="22250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593" y="1283635"/>
            <a:ext cx="6079490" cy="156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sz="2800" b="1" spc="-5" dirty="0">
                <a:latin typeface="Tw Cen MT"/>
                <a:cs typeface="Tw Cen MT"/>
              </a:rPr>
              <a:t>2016</a:t>
            </a:r>
            <a:r>
              <a:rPr sz="2800" spc="-5" dirty="0">
                <a:latin typeface="Tw Cen MT"/>
                <a:cs typeface="Tw Cen MT"/>
              </a:rPr>
              <a:t>: </a:t>
            </a:r>
            <a:r>
              <a:rPr sz="2800" spc="0" dirty="0">
                <a:latin typeface="Tw Cen MT"/>
                <a:cs typeface="Tw Cen MT"/>
              </a:rPr>
              <a:t>North </a:t>
            </a:r>
            <a:r>
              <a:rPr sz="2800" spc="-5" dirty="0">
                <a:latin typeface="Tw Cen MT"/>
                <a:cs typeface="Tw Cen MT"/>
              </a:rPr>
              <a:t>Scituate </a:t>
            </a:r>
            <a:r>
              <a:rPr sz="2800" spc="-15" dirty="0">
                <a:latin typeface="Tw Cen MT"/>
                <a:cs typeface="Tw Cen MT"/>
              </a:rPr>
              <a:t>Village </a:t>
            </a:r>
            <a:r>
              <a:rPr sz="2800" spc="-5" dirty="0">
                <a:latin typeface="Tw Cen MT"/>
                <a:cs typeface="Tw Cen MT"/>
              </a:rPr>
              <a:t>Vision Plan  </a:t>
            </a:r>
            <a:r>
              <a:rPr sz="2800" b="1" spc="-5" dirty="0">
                <a:latin typeface="Tw Cen MT"/>
                <a:cs typeface="Tw Cen MT"/>
              </a:rPr>
              <a:t>2014: </a:t>
            </a:r>
            <a:r>
              <a:rPr sz="2800" spc="-5" dirty="0">
                <a:latin typeface="Tw Cen MT"/>
                <a:cs typeface="Tw Cen MT"/>
              </a:rPr>
              <a:t>Scituate Economic </a:t>
            </a:r>
            <a:r>
              <a:rPr sz="2800" spc="-10" dirty="0">
                <a:latin typeface="Tw Cen MT"/>
                <a:cs typeface="Tw Cen MT"/>
              </a:rPr>
              <a:t>Development </a:t>
            </a:r>
            <a:r>
              <a:rPr sz="2800" spc="-5" dirty="0">
                <a:latin typeface="Tw Cen MT"/>
                <a:cs typeface="Tw Cen MT"/>
              </a:rPr>
              <a:t>Plan  </a:t>
            </a:r>
            <a:r>
              <a:rPr sz="2800" b="1" spc="-5" dirty="0">
                <a:latin typeface="Tw Cen MT"/>
                <a:cs typeface="Tw Cen MT"/>
              </a:rPr>
              <a:t>2003: </a:t>
            </a:r>
            <a:r>
              <a:rPr sz="2800" spc="-5" dirty="0">
                <a:latin typeface="Tw Cen MT"/>
                <a:cs typeface="Tw Cen MT"/>
              </a:rPr>
              <a:t>Planning and Streetscape</a:t>
            </a:r>
            <a:r>
              <a:rPr sz="2800" spc="30" dirty="0">
                <a:latin typeface="Tw Cen MT"/>
                <a:cs typeface="Tw Cen MT"/>
              </a:rPr>
              <a:t> </a:t>
            </a:r>
            <a:r>
              <a:rPr sz="2800" spc="-20" dirty="0">
                <a:latin typeface="Tw Cen MT"/>
                <a:cs typeface="Tw Cen MT"/>
              </a:rPr>
              <a:t>Study</a:t>
            </a:r>
            <a:endParaRPr sz="2800">
              <a:latin typeface="Tw Cen MT"/>
              <a:cs typeface="Tw Cen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5579" y="301401"/>
            <a:ext cx="77622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25" dirty="0">
                <a:solidFill>
                  <a:srgbClr val="354E60"/>
                </a:solidFill>
                <a:latin typeface="Tw Cen MT"/>
                <a:cs typeface="Tw Cen MT"/>
              </a:rPr>
              <a:t>North </a:t>
            </a:r>
            <a:r>
              <a:rPr sz="3600" spc="0" dirty="0">
                <a:solidFill>
                  <a:srgbClr val="354E60"/>
                </a:solidFill>
                <a:latin typeface="Tw Cen MT"/>
                <a:cs typeface="Tw Cen MT"/>
              </a:rPr>
              <a:t>Scituate </a:t>
            </a:r>
            <a:r>
              <a:rPr sz="3600" dirty="0">
                <a:solidFill>
                  <a:srgbClr val="354E60"/>
                </a:solidFill>
                <a:latin typeface="Tw Cen MT"/>
                <a:cs typeface="Tw Cen MT"/>
              </a:rPr>
              <a:t>Village </a:t>
            </a:r>
            <a:r>
              <a:rPr sz="3600" spc="-5" dirty="0">
                <a:solidFill>
                  <a:srgbClr val="354E60"/>
                </a:solidFill>
                <a:latin typeface="Tw Cen MT"/>
                <a:cs typeface="Tw Cen MT"/>
              </a:rPr>
              <a:t>Previous</a:t>
            </a:r>
            <a:r>
              <a:rPr sz="3600" spc="0" dirty="0">
                <a:solidFill>
                  <a:srgbClr val="354E60"/>
                </a:solidFill>
                <a:latin typeface="Tw Cen MT"/>
                <a:cs typeface="Tw Cen MT"/>
              </a:rPr>
              <a:t> </a:t>
            </a:r>
            <a:r>
              <a:rPr sz="3600" spc="-5" dirty="0">
                <a:solidFill>
                  <a:srgbClr val="354E60"/>
                </a:solidFill>
                <a:latin typeface="Tw Cen MT"/>
                <a:cs typeface="Tw Cen MT"/>
              </a:rPr>
              <a:t>Planning</a:t>
            </a:r>
            <a:endParaRPr sz="3600">
              <a:latin typeface="Tw Cen MT"/>
              <a:cs typeface="Tw Cen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13047" y="3214116"/>
            <a:ext cx="2537459" cy="3308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08476" y="3209544"/>
            <a:ext cx="2546985" cy="3317875"/>
          </a:xfrm>
          <a:custGeom>
            <a:avLst/>
            <a:gdLst/>
            <a:ahLst/>
            <a:cxnLst/>
            <a:rect l="l" t="t" r="r" b="b"/>
            <a:pathLst>
              <a:path w="2546985" h="3317875">
                <a:moveTo>
                  <a:pt x="0" y="0"/>
                </a:moveTo>
                <a:lnTo>
                  <a:pt x="2546604" y="0"/>
                </a:lnTo>
                <a:lnTo>
                  <a:pt x="2546604" y="3317748"/>
                </a:lnTo>
                <a:lnTo>
                  <a:pt x="0" y="331774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06612" y="3489474"/>
            <a:ext cx="1652316" cy="1720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13576" y="3209544"/>
            <a:ext cx="2543810" cy="3317875"/>
          </a:xfrm>
          <a:custGeom>
            <a:avLst/>
            <a:gdLst/>
            <a:ahLst/>
            <a:cxnLst/>
            <a:rect l="l" t="t" r="r" b="b"/>
            <a:pathLst>
              <a:path w="2543809" h="3317875">
                <a:moveTo>
                  <a:pt x="0" y="0"/>
                </a:moveTo>
                <a:lnTo>
                  <a:pt x="2543555" y="0"/>
                </a:lnTo>
                <a:lnTo>
                  <a:pt x="2543555" y="3317748"/>
                </a:lnTo>
                <a:lnTo>
                  <a:pt x="0" y="331774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5910" y="3249066"/>
            <a:ext cx="3494940" cy="26518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439" y="3209544"/>
            <a:ext cx="3578860" cy="2696210"/>
          </a:xfrm>
          <a:custGeom>
            <a:avLst/>
            <a:gdLst/>
            <a:ahLst/>
            <a:cxnLst/>
            <a:rect l="l" t="t" r="r" b="b"/>
            <a:pathLst>
              <a:path w="3578860" h="2696210">
                <a:moveTo>
                  <a:pt x="0" y="0"/>
                </a:moveTo>
                <a:lnTo>
                  <a:pt x="3578352" y="0"/>
                </a:lnTo>
                <a:lnTo>
                  <a:pt x="3578352" y="2695956"/>
                </a:lnTo>
                <a:lnTo>
                  <a:pt x="0" y="269595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5579" y="301401"/>
            <a:ext cx="54311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25" dirty="0">
                <a:solidFill>
                  <a:srgbClr val="354E60"/>
                </a:solidFill>
                <a:latin typeface="Tw Cen MT"/>
                <a:cs typeface="Tw Cen MT"/>
              </a:rPr>
              <a:t>North </a:t>
            </a:r>
            <a:r>
              <a:rPr sz="3600" spc="0" dirty="0">
                <a:solidFill>
                  <a:srgbClr val="354E60"/>
                </a:solidFill>
                <a:latin typeface="Tw Cen MT"/>
                <a:cs typeface="Tw Cen MT"/>
              </a:rPr>
              <a:t>Scituate </a:t>
            </a:r>
            <a:r>
              <a:rPr sz="3600" dirty="0">
                <a:solidFill>
                  <a:srgbClr val="354E60"/>
                </a:solidFill>
                <a:latin typeface="Tw Cen MT"/>
                <a:cs typeface="Tw Cen MT"/>
              </a:rPr>
              <a:t>Village</a:t>
            </a:r>
            <a:r>
              <a:rPr sz="3600" spc="-45" dirty="0">
                <a:solidFill>
                  <a:srgbClr val="354E60"/>
                </a:solidFill>
                <a:latin typeface="Tw Cen MT"/>
                <a:cs typeface="Tw Cen MT"/>
              </a:rPr>
              <a:t> </a:t>
            </a:r>
            <a:r>
              <a:rPr sz="3600" spc="-20" dirty="0">
                <a:solidFill>
                  <a:srgbClr val="354E60"/>
                </a:solidFill>
                <a:latin typeface="Tw Cen MT"/>
                <a:cs typeface="Tw Cen MT"/>
              </a:rPr>
              <a:t>SWOT</a:t>
            </a:r>
            <a:endParaRPr sz="3600">
              <a:latin typeface="Tw Cen MT"/>
              <a:cs typeface="Tw Cen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76750" y="1428750"/>
            <a:ext cx="0" cy="4859655"/>
          </a:xfrm>
          <a:custGeom>
            <a:avLst/>
            <a:gdLst/>
            <a:ahLst/>
            <a:cxnLst/>
            <a:rect l="l" t="t" r="r" b="b"/>
            <a:pathLst>
              <a:path h="4859655">
                <a:moveTo>
                  <a:pt x="0" y="0"/>
                </a:moveTo>
                <a:lnTo>
                  <a:pt x="0" y="4859388"/>
                </a:lnTo>
              </a:path>
            </a:pathLst>
          </a:custGeom>
          <a:ln w="2590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45054" y="3510534"/>
            <a:ext cx="7263130" cy="0"/>
          </a:xfrm>
          <a:custGeom>
            <a:avLst/>
            <a:gdLst/>
            <a:ahLst/>
            <a:cxnLst/>
            <a:rect l="l" t="t" r="r" b="b"/>
            <a:pathLst>
              <a:path w="7263130">
                <a:moveTo>
                  <a:pt x="7262952" y="0"/>
                </a:moveTo>
                <a:lnTo>
                  <a:pt x="0" y="0"/>
                </a:lnTo>
              </a:path>
            </a:pathLst>
          </a:custGeom>
          <a:ln w="2590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016500" y="1395223"/>
            <a:ext cx="3009900" cy="1422400"/>
          </a:xfrm>
          <a:prstGeom prst="rect">
            <a:avLst/>
          </a:prstGeom>
        </p:spPr>
        <p:txBody>
          <a:bodyPr vert="horz" wrap="square" lIns="0" tIns="161925" rIns="0" bIns="0" rtlCol="0">
            <a:spAutoFit/>
          </a:bodyPr>
          <a:lstStyle/>
          <a:p>
            <a:pPr marL="154305">
              <a:lnSpc>
                <a:spcPct val="100000"/>
              </a:lnSpc>
              <a:spcBef>
                <a:spcPts val="1275"/>
              </a:spcBef>
            </a:pPr>
            <a:r>
              <a:rPr sz="1800" b="1" spc="-5" dirty="0">
                <a:solidFill>
                  <a:srgbClr val="7E7E7E"/>
                </a:solidFill>
                <a:latin typeface="Tw Cen MT"/>
                <a:cs typeface="Tw Cen MT"/>
              </a:rPr>
              <a:t>Weaknesses</a:t>
            </a:r>
            <a:endParaRPr sz="1800">
              <a:latin typeface="Tw Cen MT"/>
              <a:cs typeface="Tw Cen MT"/>
            </a:endParaRPr>
          </a:p>
          <a:p>
            <a:pPr marL="299085" indent="-286385">
              <a:lnSpc>
                <a:spcPct val="100000"/>
              </a:lnSpc>
              <a:spcBef>
                <a:spcPts val="118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latin typeface="Tw Cen MT"/>
                <a:cs typeface="Tw Cen MT"/>
              </a:rPr>
              <a:t>Distance to Rt 3A and</a:t>
            </a:r>
            <a:r>
              <a:rPr sz="1800" spc="-135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Harbor</a:t>
            </a:r>
            <a:endParaRPr sz="1800">
              <a:latin typeface="Tw Cen MT"/>
              <a:cs typeface="Tw Cen MT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latin typeface="Tw Cen MT"/>
                <a:cs typeface="Tw Cen MT"/>
              </a:rPr>
              <a:t>Older</a:t>
            </a:r>
            <a:r>
              <a:rPr sz="1800" spc="-10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structures</a:t>
            </a:r>
            <a:endParaRPr sz="1800">
              <a:latin typeface="Tw Cen MT"/>
              <a:cs typeface="Tw Cen MT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5" dirty="0">
                <a:latin typeface="Tw Cen MT"/>
                <a:cs typeface="Tw Cen MT"/>
              </a:rPr>
              <a:t>Vacancies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61925" rIns="0" bIns="0" rtlCol="0">
            <a:spAutoFit/>
          </a:bodyPr>
          <a:lstStyle/>
          <a:p>
            <a:pPr marR="1398270" algn="ctr">
              <a:lnSpc>
                <a:spcPct val="100000"/>
              </a:lnSpc>
              <a:spcBef>
                <a:spcPts val="1275"/>
              </a:spcBef>
            </a:pPr>
            <a:r>
              <a:rPr dirty="0"/>
              <a:t>Strengths</a:t>
            </a:r>
          </a:p>
          <a:p>
            <a:pPr marL="299085" indent="-286385">
              <a:lnSpc>
                <a:spcPct val="100000"/>
              </a:lnSpc>
              <a:spcBef>
                <a:spcPts val="118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b="0" dirty="0">
                <a:solidFill>
                  <a:srgbClr val="000000"/>
                </a:solidFill>
                <a:latin typeface="Tw Cen MT"/>
                <a:cs typeface="Tw Cen MT"/>
              </a:rPr>
              <a:t>Station</a:t>
            </a:r>
            <a:r>
              <a:rPr b="0" spc="-20" dirty="0">
                <a:solidFill>
                  <a:srgbClr val="000000"/>
                </a:solidFill>
                <a:latin typeface="Tw Cen MT"/>
                <a:cs typeface="Tw Cen MT"/>
              </a:rPr>
              <a:t> </a:t>
            </a:r>
            <a:r>
              <a:rPr b="0" dirty="0">
                <a:solidFill>
                  <a:srgbClr val="000000"/>
                </a:solidFill>
                <a:latin typeface="Tw Cen MT"/>
                <a:cs typeface="Tw Cen MT"/>
              </a:rPr>
              <a:t>access</a:t>
            </a: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b="0" spc="-5" dirty="0">
                <a:solidFill>
                  <a:srgbClr val="000000"/>
                </a:solidFill>
                <a:latin typeface="Tw Cen MT"/>
                <a:cs typeface="Tw Cen MT"/>
              </a:rPr>
              <a:t>Village</a:t>
            </a:r>
            <a:r>
              <a:rPr b="0" spc="-15" dirty="0">
                <a:solidFill>
                  <a:srgbClr val="000000"/>
                </a:solidFill>
                <a:latin typeface="Tw Cen MT"/>
                <a:cs typeface="Tw Cen MT"/>
              </a:rPr>
              <a:t> </a:t>
            </a:r>
            <a:r>
              <a:rPr b="0" dirty="0">
                <a:solidFill>
                  <a:srgbClr val="000000"/>
                </a:solidFill>
                <a:latin typeface="Tw Cen MT"/>
                <a:cs typeface="Tw Cen MT"/>
              </a:rPr>
              <a:t>setting</a:t>
            </a: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b="0" spc="-5" dirty="0">
                <a:solidFill>
                  <a:srgbClr val="000000"/>
                </a:solidFill>
                <a:latin typeface="Tw Cen MT"/>
                <a:cs typeface="Tw Cen MT"/>
              </a:rPr>
              <a:t>Competitive housing</a:t>
            </a:r>
            <a:r>
              <a:rPr b="0" spc="-45" dirty="0">
                <a:solidFill>
                  <a:srgbClr val="000000"/>
                </a:solidFill>
                <a:latin typeface="Tw Cen MT"/>
                <a:cs typeface="Tw Cen MT"/>
              </a:rPr>
              <a:t> </a:t>
            </a:r>
            <a:r>
              <a:rPr b="0" spc="-5" dirty="0">
                <a:solidFill>
                  <a:srgbClr val="000000"/>
                </a:solidFill>
                <a:latin typeface="Tw Cen MT"/>
                <a:cs typeface="Tw Cen MT"/>
              </a:rPr>
              <a:t>market</a:t>
            </a: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b="0" spc="-10" dirty="0">
                <a:solidFill>
                  <a:srgbClr val="000000"/>
                </a:solidFill>
                <a:latin typeface="Tw Cen MT"/>
                <a:cs typeface="Tw Cen MT"/>
              </a:rPr>
              <a:t>Retail </a:t>
            </a:r>
            <a:r>
              <a:rPr b="0" spc="-5" dirty="0">
                <a:solidFill>
                  <a:srgbClr val="000000"/>
                </a:solidFill>
                <a:latin typeface="Tw Cen MT"/>
                <a:cs typeface="Tw Cen MT"/>
              </a:rPr>
              <a:t>amenities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1950">
              <a:latin typeface="Times New Roman"/>
              <a:cs typeface="Times New Roman"/>
            </a:endParaRPr>
          </a:p>
          <a:p>
            <a:pPr marR="1397000" algn="ctr">
              <a:lnSpc>
                <a:spcPct val="100000"/>
              </a:lnSpc>
            </a:pPr>
            <a:r>
              <a:rPr spc="-5" dirty="0"/>
              <a:t>Constraints</a:t>
            </a:r>
          </a:p>
          <a:p>
            <a:pPr marL="299085" indent="-286385">
              <a:lnSpc>
                <a:spcPct val="100000"/>
              </a:lnSpc>
              <a:spcBef>
                <a:spcPts val="7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b="0" dirty="0">
                <a:solidFill>
                  <a:srgbClr val="000000"/>
                </a:solidFill>
                <a:latin typeface="Tw Cen MT"/>
                <a:cs typeface="Tw Cen MT"/>
              </a:rPr>
              <a:t>Need </a:t>
            </a:r>
            <a:r>
              <a:rPr b="0" spc="-15" dirty="0">
                <a:solidFill>
                  <a:srgbClr val="000000"/>
                </a:solidFill>
                <a:latin typeface="Tw Cen MT"/>
                <a:cs typeface="Tw Cen MT"/>
              </a:rPr>
              <a:t>for</a:t>
            </a:r>
            <a:r>
              <a:rPr b="0" spc="-10" dirty="0">
                <a:solidFill>
                  <a:srgbClr val="000000"/>
                </a:solidFill>
                <a:latin typeface="Tw Cen MT"/>
                <a:cs typeface="Tw Cen MT"/>
              </a:rPr>
              <a:t> </a:t>
            </a:r>
            <a:r>
              <a:rPr b="0" spc="-20" dirty="0">
                <a:solidFill>
                  <a:srgbClr val="000000"/>
                </a:solidFill>
                <a:latin typeface="Tw Cen MT"/>
                <a:cs typeface="Tw Cen MT"/>
              </a:rPr>
              <a:t>sewer</a:t>
            </a: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b="0" dirty="0">
                <a:solidFill>
                  <a:srgbClr val="000000"/>
                </a:solidFill>
                <a:latin typeface="Tw Cen MT"/>
                <a:cs typeface="Tw Cen MT"/>
              </a:rPr>
              <a:t>Need </a:t>
            </a:r>
            <a:r>
              <a:rPr b="0" spc="-15" dirty="0">
                <a:solidFill>
                  <a:srgbClr val="000000"/>
                </a:solidFill>
                <a:latin typeface="Tw Cen MT"/>
                <a:cs typeface="Tw Cen MT"/>
              </a:rPr>
              <a:t>for </a:t>
            </a:r>
            <a:r>
              <a:rPr b="0" spc="-10" dirty="0">
                <a:solidFill>
                  <a:srgbClr val="000000"/>
                </a:solidFill>
                <a:latin typeface="Tw Cen MT"/>
                <a:cs typeface="Tw Cen MT"/>
              </a:rPr>
              <a:t>improved</a:t>
            </a:r>
            <a:r>
              <a:rPr b="0" spc="-50" dirty="0">
                <a:solidFill>
                  <a:srgbClr val="000000"/>
                </a:solidFill>
                <a:latin typeface="Tw Cen MT"/>
                <a:cs typeface="Tw Cen MT"/>
              </a:rPr>
              <a:t> </a:t>
            </a:r>
            <a:r>
              <a:rPr b="0" spc="-10" dirty="0">
                <a:solidFill>
                  <a:srgbClr val="000000"/>
                </a:solidFill>
                <a:latin typeface="Tw Cen MT"/>
                <a:cs typeface="Tw Cen MT"/>
              </a:rPr>
              <a:t>signage</a:t>
            </a:r>
          </a:p>
          <a:p>
            <a:pPr marL="299085" marR="5080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b="0" spc="-5" dirty="0">
                <a:solidFill>
                  <a:srgbClr val="000000"/>
                </a:solidFill>
                <a:latin typeface="Tw Cen MT"/>
                <a:cs typeface="Tw Cen MT"/>
              </a:rPr>
              <a:t>Distance </a:t>
            </a:r>
            <a:r>
              <a:rPr b="0" spc="-15" dirty="0">
                <a:solidFill>
                  <a:srgbClr val="000000"/>
                </a:solidFill>
                <a:latin typeface="Tw Cen MT"/>
                <a:cs typeface="Tw Cen MT"/>
              </a:rPr>
              <a:t>from </a:t>
            </a:r>
            <a:r>
              <a:rPr b="0" spc="-20" dirty="0">
                <a:solidFill>
                  <a:srgbClr val="000000"/>
                </a:solidFill>
                <a:latin typeface="Tw Cen MT"/>
                <a:cs typeface="Tw Cen MT"/>
              </a:rPr>
              <a:t>highway </a:t>
            </a:r>
            <a:r>
              <a:rPr b="0" dirty="0">
                <a:solidFill>
                  <a:srgbClr val="000000"/>
                </a:solidFill>
                <a:latin typeface="Tw Cen MT"/>
                <a:cs typeface="Tw Cen MT"/>
              </a:rPr>
              <a:t>limits  </a:t>
            </a:r>
            <a:r>
              <a:rPr b="0" spc="-5" dirty="0">
                <a:solidFill>
                  <a:srgbClr val="000000"/>
                </a:solidFill>
                <a:latin typeface="Tw Cen MT"/>
                <a:cs typeface="Tw Cen MT"/>
              </a:rPr>
              <a:t>some forms </a:t>
            </a:r>
            <a:r>
              <a:rPr b="0" dirty="0">
                <a:solidFill>
                  <a:srgbClr val="000000"/>
                </a:solidFill>
                <a:latin typeface="Tw Cen MT"/>
                <a:cs typeface="Tw Cen MT"/>
              </a:rPr>
              <a:t>of</a:t>
            </a:r>
            <a:r>
              <a:rPr b="0" spc="15" dirty="0">
                <a:solidFill>
                  <a:srgbClr val="000000"/>
                </a:solidFill>
                <a:latin typeface="Tw Cen MT"/>
                <a:cs typeface="Tw Cen MT"/>
              </a:rPr>
              <a:t> </a:t>
            </a:r>
            <a:r>
              <a:rPr b="0" spc="-5" dirty="0">
                <a:solidFill>
                  <a:srgbClr val="000000"/>
                </a:solidFill>
                <a:latin typeface="Tw Cen MT"/>
                <a:cs typeface="Tw Cen MT"/>
              </a:rPr>
              <a:t>development</a:t>
            </a:r>
          </a:p>
          <a:p>
            <a:pPr marL="299085" marR="114300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b="0" dirty="0">
                <a:solidFill>
                  <a:srgbClr val="000000"/>
                </a:solidFill>
                <a:latin typeface="Tw Cen MT"/>
                <a:cs typeface="Tw Cen MT"/>
              </a:rPr>
              <a:t>Existing regulations</a:t>
            </a:r>
            <a:r>
              <a:rPr b="0" spc="-130" dirty="0">
                <a:solidFill>
                  <a:srgbClr val="000000"/>
                </a:solidFill>
                <a:latin typeface="Tw Cen MT"/>
                <a:cs typeface="Tw Cen MT"/>
              </a:rPr>
              <a:t> </a:t>
            </a:r>
            <a:r>
              <a:rPr b="0" dirty="0">
                <a:solidFill>
                  <a:srgbClr val="000000"/>
                </a:solidFill>
                <a:latin typeface="Tw Cen MT"/>
                <a:cs typeface="Tw Cen MT"/>
              </a:rPr>
              <a:t>hinders  </a:t>
            </a:r>
            <a:r>
              <a:rPr b="0" spc="-5" dirty="0">
                <a:solidFill>
                  <a:srgbClr val="000000"/>
                </a:solidFill>
                <a:latin typeface="Tw Cen MT"/>
                <a:cs typeface="Tw Cen MT"/>
              </a:rPr>
              <a:t>development</a:t>
            </a:r>
            <a:r>
              <a:rPr b="0" spc="-40" dirty="0">
                <a:solidFill>
                  <a:srgbClr val="000000"/>
                </a:solidFill>
                <a:latin typeface="Tw Cen MT"/>
                <a:cs typeface="Tw Cen MT"/>
              </a:rPr>
              <a:t> </a:t>
            </a:r>
            <a:r>
              <a:rPr b="0" dirty="0">
                <a:solidFill>
                  <a:srgbClr val="000000"/>
                </a:solidFill>
                <a:latin typeface="Tw Cen MT"/>
                <a:cs typeface="Tw Cen MT"/>
              </a:rPr>
              <a:t>potential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16500" y="3558762"/>
            <a:ext cx="3619500" cy="2674620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79375">
              <a:lnSpc>
                <a:spcPct val="100000"/>
              </a:lnSpc>
              <a:spcBef>
                <a:spcPts val="805"/>
              </a:spcBef>
            </a:pPr>
            <a:r>
              <a:rPr sz="1800" b="1" dirty="0">
                <a:solidFill>
                  <a:srgbClr val="7E7E7E"/>
                </a:solidFill>
                <a:latin typeface="Tw Cen MT"/>
                <a:cs typeface="Tw Cen MT"/>
              </a:rPr>
              <a:t>Opportunities</a:t>
            </a:r>
            <a:endParaRPr sz="1800">
              <a:latin typeface="Tw Cen MT"/>
              <a:cs typeface="Tw Cen MT"/>
            </a:endParaRPr>
          </a:p>
          <a:p>
            <a:pPr marL="299085" marR="5080" indent="-286385">
              <a:lnSpc>
                <a:spcPct val="100000"/>
              </a:lnSpc>
              <a:spcBef>
                <a:spcPts val="71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Tw Cen MT"/>
                <a:cs typeface="Tw Cen MT"/>
              </a:rPr>
              <a:t>Development </a:t>
            </a:r>
            <a:r>
              <a:rPr sz="1800" dirty="0">
                <a:latin typeface="Tw Cen MT"/>
                <a:cs typeface="Tw Cen MT"/>
              </a:rPr>
              <a:t>potential once </a:t>
            </a:r>
            <a:r>
              <a:rPr sz="1800" spc="-20" dirty="0">
                <a:latin typeface="Tw Cen MT"/>
                <a:cs typeface="Tw Cen MT"/>
              </a:rPr>
              <a:t>sewer</a:t>
            </a:r>
            <a:r>
              <a:rPr sz="1800" spc="-105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is  implemented</a:t>
            </a:r>
            <a:endParaRPr sz="1800">
              <a:latin typeface="Tw Cen MT"/>
              <a:cs typeface="Tw Cen MT"/>
            </a:endParaRPr>
          </a:p>
          <a:p>
            <a:pPr marL="756285" marR="523240" lvl="1" indent="-286385" algn="just">
              <a:lnSpc>
                <a:spcPct val="100000"/>
              </a:lnSpc>
              <a:buFont typeface="Arial"/>
              <a:buChar char="•"/>
              <a:tabLst>
                <a:tab pos="756920" algn="l"/>
              </a:tabLst>
            </a:pPr>
            <a:r>
              <a:rPr sz="1800" dirty="0">
                <a:latin typeface="Tw Cen MT"/>
                <a:cs typeface="Tw Cen MT"/>
              </a:rPr>
              <a:t>Additional residential</a:t>
            </a:r>
            <a:r>
              <a:rPr sz="1800" spc="-130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can  support </a:t>
            </a:r>
            <a:r>
              <a:rPr sz="1800" spc="-15" dirty="0">
                <a:latin typeface="Tw Cen MT"/>
                <a:cs typeface="Tw Cen MT"/>
              </a:rPr>
              <a:t>new </a:t>
            </a:r>
            <a:r>
              <a:rPr sz="1800" dirty="0">
                <a:latin typeface="Tw Cen MT"/>
                <a:cs typeface="Tw Cen MT"/>
              </a:rPr>
              <a:t>and </a:t>
            </a:r>
            <a:r>
              <a:rPr sz="1800" spc="-10" dirty="0">
                <a:latin typeface="Tw Cen MT"/>
                <a:cs typeface="Tw Cen MT"/>
              </a:rPr>
              <a:t>existing  </a:t>
            </a:r>
            <a:r>
              <a:rPr sz="1800" spc="-5" dirty="0">
                <a:latin typeface="Tw Cen MT"/>
                <a:cs typeface="Tw Cen MT"/>
              </a:rPr>
              <a:t>businesses</a:t>
            </a:r>
            <a:endParaRPr sz="1800">
              <a:latin typeface="Tw Cen MT"/>
              <a:cs typeface="Tw Cen MT"/>
            </a:endParaRPr>
          </a:p>
          <a:p>
            <a:pPr marL="756285" marR="995680" lvl="1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800" dirty="0">
                <a:latin typeface="Tw Cen MT"/>
                <a:cs typeface="Tw Cen MT"/>
              </a:rPr>
              <a:t>More </a:t>
            </a:r>
            <a:r>
              <a:rPr sz="1800" spc="-5" dirty="0">
                <a:latin typeface="Tw Cen MT"/>
                <a:cs typeface="Tw Cen MT"/>
              </a:rPr>
              <a:t>vibrant</a:t>
            </a:r>
            <a:r>
              <a:rPr sz="1800" spc="-110" dirty="0">
                <a:latin typeface="Tw Cen MT"/>
                <a:cs typeface="Tw Cen MT"/>
              </a:rPr>
              <a:t> </a:t>
            </a:r>
            <a:r>
              <a:rPr sz="1800" spc="-5" dirty="0">
                <a:latin typeface="Tw Cen MT"/>
                <a:cs typeface="Tw Cen MT"/>
              </a:rPr>
              <a:t>village  environment</a:t>
            </a:r>
            <a:endParaRPr sz="1800">
              <a:latin typeface="Tw Cen MT"/>
              <a:cs typeface="Tw Cen MT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0" dirty="0">
                <a:latin typeface="Tw Cen MT"/>
                <a:cs typeface="Tw Cen MT"/>
              </a:rPr>
              <a:t>Improved </a:t>
            </a:r>
            <a:r>
              <a:rPr sz="1800" spc="-5" dirty="0">
                <a:latin typeface="Tw Cen MT"/>
                <a:cs typeface="Tw Cen MT"/>
              </a:rPr>
              <a:t>village</a:t>
            </a:r>
            <a:r>
              <a:rPr sz="1800" spc="-25" dirty="0">
                <a:latin typeface="Tw Cen MT"/>
                <a:cs typeface="Tw Cen MT"/>
              </a:rPr>
              <a:t> </a:t>
            </a:r>
            <a:r>
              <a:rPr sz="1800" spc="0" dirty="0">
                <a:latin typeface="Tw Cen MT"/>
                <a:cs typeface="Tw Cen MT"/>
              </a:rPr>
              <a:t>character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7340" y="6428191"/>
            <a:ext cx="29413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w Cen MT"/>
                <a:cs typeface="Tw Cen MT"/>
              </a:rPr>
              <a:t>(Based on previous </a:t>
            </a:r>
            <a:r>
              <a:rPr sz="1600" spc="-10" dirty="0">
                <a:latin typeface="Tw Cen MT"/>
                <a:cs typeface="Tw Cen MT"/>
              </a:rPr>
              <a:t>planning</a:t>
            </a:r>
            <a:r>
              <a:rPr sz="1600" spc="100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efforts)</a:t>
            </a:r>
            <a:endParaRPr sz="1600">
              <a:latin typeface="Tw Cen MT"/>
              <a:cs typeface="Tw Cen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5580" y="301401"/>
            <a:ext cx="55054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25" dirty="0">
                <a:solidFill>
                  <a:srgbClr val="354E60"/>
                </a:solidFill>
                <a:latin typeface="Tw Cen MT"/>
                <a:cs typeface="Tw Cen MT"/>
              </a:rPr>
              <a:t>North </a:t>
            </a:r>
            <a:r>
              <a:rPr sz="3600" spc="0" dirty="0">
                <a:solidFill>
                  <a:srgbClr val="354E60"/>
                </a:solidFill>
                <a:latin typeface="Tw Cen MT"/>
                <a:cs typeface="Tw Cen MT"/>
              </a:rPr>
              <a:t>Scituate </a:t>
            </a:r>
            <a:r>
              <a:rPr sz="3600" dirty="0">
                <a:solidFill>
                  <a:srgbClr val="354E60"/>
                </a:solidFill>
                <a:latin typeface="Tw Cen MT"/>
                <a:cs typeface="Tw Cen MT"/>
              </a:rPr>
              <a:t>Village</a:t>
            </a:r>
            <a:r>
              <a:rPr sz="3600" spc="-40" dirty="0">
                <a:solidFill>
                  <a:srgbClr val="354E60"/>
                </a:solidFill>
                <a:latin typeface="Tw Cen MT"/>
                <a:cs typeface="Tw Cen MT"/>
              </a:rPr>
              <a:t> </a:t>
            </a:r>
            <a:r>
              <a:rPr sz="3600" spc="-10" dirty="0">
                <a:solidFill>
                  <a:srgbClr val="354E60"/>
                </a:solidFill>
                <a:latin typeface="Tw Cen MT"/>
                <a:cs typeface="Tw Cen MT"/>
              </a:rPr>
              <a:t>Vision</a:t>
            </a:r>
            <a:endParaRPr sz="3600">
              <a:latin typeface="Tw Cen MT"/>
              <a:cs typeface="Tw Cen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040891"/>
            <a:ext cx="9143999" cy="46238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17329" y="3537187"/>
            <a:ext cx="1542415" cy="860425"/>
          </a:xfrm>
          <a:custGeom>
            <a:avLst/>
            <a:gdLst/>
            <a:ahLst/>
            <a:cxnLst/>
            <a:rect l="l" t="t" r="r" b="b"/>
            <a:pathLst>
              <a:path w="1542414" h="860425">
                <a:moveTo>
                  <a:pt x="18669" y="763669"/>
                </a:moveTo>
                <a:lnTo>
                  <a:pt x="0" y="773410"/>
                </a:lnTo>
                <a:lnTo>
                  <a:pt x="45199" y="860036"/>
                </a:lnTo>
                <a:lnTo>
                  <a:pt x="63868" y="850295"/>
                </a:lnTo>
                <a:lnTo>
                  <a:pt x="45897" y="815853"/>
                </a:lnTo>
                <a:lnTo>
                  <a:pt x="76581" y="799851"/>
                </a:lnTo>
                <a:lnTo>
                  <a:pt x="100322" y="799851"/>
                </a:lnTo>
                <a:lnTo>
                  <a:pt x="98865" y="797057"/>
                </a:lnTo>
                <a:lnTo>
                  <a:pt x="36093" y="797057"/>
                </a:lnTo>
                <a:lnTo>
                  <a:pt x="18669" y="763669"/>
                </a:lnTo>
                <a:close/>
              </a:path>
              <a:path w="1542414" h="860425">
                <a:moveTo>
                  <a:pt x="100322" y="799851"/>
                </a:moveTo>
                <a:lnTo>
                  <a:pt x="76581" y="799851"/>
                </a:lnTo>
                <a:lnTo>
                  <a:pt x="94538" y="834293"/>
                </a:lnTo>
                <a:lnTo>
                  <a:pt x="113207" y="824553"/>
                </a:lnTo>
                <a:lnTo>
                  <a:pt x="100322" y="799851"/>
                </a:lnTo>
                <a:close/>
              </a:path>
              <a:path w="1542414" h="860425">
                <a:moveTo>
                  <a:pt x="134213" y="703395"/>
                </a:moveTo>
                <a:lnTo>
                  <a:pt x="85458" y="728833"/>
                </a:lnTo>
                <a:lnTo>
                  <a:pt x="130644" y="815447"/>
                </a:lnTo>
                <a:lnTo>
                  <a:pt x="179400" y="790021"/>
                </a:lnTo>
                <a:lnTo>
                  <a:pt x="178639" y="788561"/>
                </a:lnTo>
                <a:lnTo>
                  <a:pt x="140373" y="788561"/>
                </a:lnTo>
                <a:lnTo>
                  <a:pt x="131000" y="770616"/>
                </a:lnTo>
                <a:lnTo>
                  <a:pt x="161086" y="754918"/>
                </a:lnTo>
                <a:lnTo>
                  <a:pt x="160464" y="753725"/>
                </a:lnTo>
                <a:lnTo>
                  <a:pt x="122199" y="753725"/>
                </a:lnTo>
                <a:lnTo>
                  <a:pt x="113068" y="736237"/>
                </a:lnTo>
                <a:lnTo>
                  <a:pt x="143154" y="720540"/>
                </a:lnTo>
                <a:lnTo>
                  <a:pt x="134213" y="703395"/>
                </a:lnTo>
                <a:close/>
              </a:path>
              <a:path w="1542414" h="860425">
                <a:moveTo>
                  <a:pt x="68021" y="737926"/>
                </a:moveTo>
                <a:lnTo>
                  <a:pt x="49352" y="747667"/>
                </a:lnTo>
                <a:lnTo>
                  <a:pt x="66763" y="781042"/>
                </a:lnTo>
                <a:lnTo>
                  <a:pt x="36093" y="797057"/>
                </a:lnTo>
                <a:lnTo>
                  <a:pt x="98865" y="797057"/>
                </a:lnTo>
                <a:lnTo>
                  <a:pt x="68021" y="737926"/>
                </a:lnTo>
                <a:close/>
              </a:path>
              <a:path w="1542414" h="860425">
                <a:moveTo>
                  <a:pt x="170459" y="772864"/>
                </a:moveTo>
                <a:lnTo>
                  <a:pt x="140373" y="788561"/>
                </a:lnTo>
                <a:lnTo>
                  <a:pt x="178639" y="788561"/>
                </a:lnTo>
                <a:lnTo>
                  <a:pt x="170459" y="772864"/>
                </a:lnTo>
                <a:close/>
              </a:path>
              <a:path w="1542414" h="860425">
                <a:moveTo>
                  <a:pt x="167716" y="685907"/>
                </a:moveTo>
                <a:lnTo>
                  <a:pt x="149250" y="695546"/>
                </a:lnTo>
                <a:lnTo>
                  <a:pt x="194449" y="782173"/>
                </a:lnTo>
                <a:lnTo>
                  <a:pt x="213118" y="772432"/>
                </a:lnTo>
                <a:lnTo>
                  <a:pt x="183857" y="716349"/>
                </a:lnTo>
                <a:lnTo>
                  <a:pt x="227604" y="716349"/>
                </a:lnTo>
                <a:lnTo>
                  <a:pt x="167716" y="685907"/>
                </a:lnTo>
                <a:close/>
              </a:path>
              <a:path w="1542414" h="860425">
                <a:moveTo>
                  <a:pt x="152285" y="738027"/>
                </a:moveTo>
                <a:lnTo>
                  <a:pt x="122199" y="753725"/>
                </a:lnTo>
                <a:lnTo>
                  <a:pt x="160464" y="753725"/>
                </a:lnTo>
                <a:lnTo>
                  <a:pt x="152285" y="738027"/>
                </a:lnTo>
                <a:close/>
              </a:path>
              <a:path w="1542414" h="860425">
                <a:moveTo>
                  <a:pt x="227604" y="716349"/>
                </a:moveTo>
                <a:lnTo>
                  <a:pt x="183857" y="716349"/>
                </a:lnTo>
                <a:lnTo>
                  <a:pt x="252729" y="751756"/>
                </a:lnTo>
                <a:lnTo>
                  <a:pt x="270916" y="742269"/>
                </a:lnTo>
                <a:lnTo>
                  <a:pt x="259750" y="720870"/>
                </a:lnTo>
                <a:lnTo>
                  <a:pt x="236499" y="720870"/>
                </a:lnTo>
                <a:lnTo>
                  <a:pt x="227604" y="716349"/>
                </a:lnTo>
                <a:close/>
              </a:path>
              <a:path w="1542414" h="860425">
                <a:moveTo>
                  <a:pt x="288467" y="625823"/>
                </a:moveTo>
                <a:lnTo>
                  <a:pt x="280416" y="627106"/>
                </a:lnTo>
                <a:lnTo>
                  <a:pt x="243204" y="646524"/>
                </a:lnTo>
                <a:lnTo>
                  <a:pt x="288404" y="733151"/>
                </a:lnTo>
                <a:lnTo>
                  <a:pt x="307073" y="723410"/>
                </a:lnTo>
                <a:lnTo>
                  <a:pt x="289585" y="689894"/>
                </a:lnTo>
                <a:lnTo>
                  <a:pt x="291706" y="688790"/>
                </a:lnTo>
                <a:lnTo>
                  <a:pt x="333548" y="688790"/>
                </a:lnTo>
                <a:lnTo>
                  <a:pt x="309981" y="675950"/>
                </a:lnTo>
                <a:lnTo>
                  <a:pt x="310969" y="674718"/>
                </a:lnTo>
                <a:lnTo>
                  <a:pt x="281838" y="674718"/>
                </a:lnTo>
                <a:lnTo>
                  <a:pt x="270065" y="652150"/>
                </a:lnTo>
                <a:lnTo>
                  <a:pt x="278879" y="647553"/>
                </a:lnTo>
                <a:lnTo>
                  <a:pt x="282892" y="646676"/>
                </a:lnTo>
                <a:lnTo>
                  <a:pt x="315389" y="646676"/>
                </a:lnTo>
                <a:lnTo>
                  <a:pt x="309067" y="634561"/>
                </a:lnTo>
                <a:lnTo>
                  <a:pt x="303326" y="629696"/>
                </a:lnTo>
                <a:lnTo>
                  <a:pt x="288467" y="625823"/>
                </a:lnTo>
                <a:close/>
              </a:path>
              <a:path w="1542414" h="860425">
                <a:moveTo>
                  <a:pt x="225717" y="655643"/>
                </a:moveTo>
                <a:lnTo>
                  <a:pt x="207441" y="665180"/>
                </a:lnTo>
                <a:lnTo>
                  <a:pt x="236499" y="720870"/>
                </a:lnTo>
                <a:lnTo>
                  <a:pt x="259750" y="720870"/>
                </a:lnTo>
                <a:lnTo>
                  <a:pt x="225717" y="655643"/>
                </a:lnTo>
                <a:close/>
              </a:path>
              <a:path w="1542414" h="860425">
                <a:moveTo>
                  <a:pt x="333548" y="688790"/>
                </a:moveTo>
                <a:lnTo>
                  <a:pt x="291706" y="688790"/>
                </a:lnTo>
                <a:lnTo>
                  <a:pt x="331609" y="710608"/>
                </a:lnTo>
                <a:lnTo>
                  <a:pt x="353060" y="699419"/>
                </a:lnTo>
                <a:lnTo>
                  <a:pt x="333548" y="688790"/>
                </a:lnTo>
                <a:close/>
              </a:path>
              <a:path w="1542414" h="860425">
                <a:moveTo>
                  <a:pt x="323697" y="604538"/>
                </a:moveTo>
                <a:lnTo>
                  <a:pt x="303022" y="615320"/>
                </a:lnTo>
                <a:lnTo>
                  <a:pt x="354660" y="647045"/>
                </a:lnTo>
                <a:lnTo>
                  <a:pt x="375793" y="687558"/>
                </a:lnTo>
                <a:lnTo>
                  <a:pt x="394258" y="677918"/>
                </a:lnTo>
                <a:lnTo>
                  <a:pt x="373126" y="637405"/>
                </a:lnTo>
                <a:lnTo>
                  <a:pt x="373960" y="623054"/>
                </a:lnTo>
                <a:lnTo>
                  <a:pt x="353695" y="623054"/>
                </a:lnTo>
                <a:lnTo>
                  <a:pt x="323697" y="604538"/>
                </a:lnTo>
                <a:close/>
              </a:path>
              <a:path w="1542414" h="860425">
                <a:moveTo>
                  <a:pt x="315389" y="646676"/>
                </a:moveTo>
                <a:lnTo>
                  <a:pt x="282892" y="646676"/>
                </a:lnTo>
                <a:lnTo>
                  <a:pt x="289966" y="647857"/>
                </a:lnTo>
                <a:lnTo>
                  <a:pt x="292582" y="649775"/>
                </a:lnTo>
                <a:lnTo>
                  <a:pt x="294284" y="653026"/>
                </a:lnTo>
                <a:lnTo>
                  <a:pt x="296094" y="658729"/>
                </a:lnTo>
                <a:lnTo>
                  <a:pt x="295295" y="663894"/>
                </a:lnTo>
                <a:lnTo>
                  <a:pt x="291889" y="668521"/>
                </a:lnTo>
                <a:lnTo>
                  <a:pt x="285877" y="672610"/>
                </a:lnTo>
                <a:lnTo>
                  <a:pt x="281838" y="674718"/>
                </a:lnTo>
                <a:lnTo>
                  <a:pt x="310969" y="674718"/>
                </a:lnTo>
                <a:lnTo>
                  <a:pt x="314769" y="669981"/>
                </a:lnTo>
                <a:lnTo>
                  <a:pt x="317068" y="663999"/>
                </a:lnTo>
                <a:lnTo>
                  <a:pt x="316699" y="651998"/>
                </a:lnTo>
                <a:lnTo>
                  <a:pt x="315506" y="647045"/>
                </a:lnTo>
                <a:lnTo>
                  <a:pt x="315389" y="646676"/>
                </a:lnTo>
                <a:close/>
              </a:path>
              <a:path w="1542414" h="860425">
                <a:moveTo>
                  <a:pt x="376643" y="576903"/>
                </a:moveTo>
                <a:lnTo>
                  <a:pt x="355892" y="587736"/>
                </a:lnTo>
                <a:lnTo>
                  <a:pt x="353695" y="623054"/>
                </a:lnTo>
                <a:lnTo>
                  <a:pt x="373960" y="623054"/>
                </a:lnTo>
                <a:lnTo>
                  <a:pt x="376643" y="576903"/>
                </a:lnTo>
                <a:close/>
              </a:path>
              <a:path w="1542414" h="860425">
                <a:moveTo>
                  <a:pt x="472961" y="562463"/>
                </a:moveTo>
                <a:lnTo>
                  <a:pt x="449211" y="562463"/>
                </a:lnTo>
                <a:lnTo>
                  <a:pt x="484797" y="630687"/>
                </a:lnTo>
                <a:lnTo>
                  <a:pt x="503466" y="620946"/>
                </a:lnTo>
                <a:lnTo>
                  <a:pt x="472961" y="562463"/>
                </a:lnTo>
                <a:close/>
              </a:path>
              <a:path w="1542414" h="860425">
                <a:moveTo>
                  <a:pt x="509079" y="507815"/>
                </a:moveTo>
                <a:lnTo>
                  <a:pt x="524217" y="581716"/>
                </a:lnTo>
                <a:lnTo>
                  <a:pt x="554072" y="592893"/>
                </a:lnTo>
                <a:lnTo>
                  <a:pt x="562156" y="591044"/>
                </a:lnTo>
                <a:lnTo>
                  <a:pt x="570788" y="587329"/>
                </a:lnTo>
                <a:lnTo>
                  <a:pt x="577342" y="583913"/>
                </a:lnTo>
                <a:lnTo>
                  <a:pt x="582536" y="579417"/>
                </a:lnTo>
                <a:lnTo>
                  <a:pt x="587562" y="572102"/>
                </a:lnTo>
                <a:lnTo>
                  <a:pt x="551294" y="572102"/>
                </a:lnTo>
                <a:lnTo>
                  <a:pt x="542721" y="568965"/>
                </a:lnTo>
                <a:lnTo>
                  <a:pt x="539292" y="565714"/>
                </a:lnTo>
                <a:lnTo>
                  <a:pt x="509079" y="507815"/>
                </a:lnTo>
                <a:close/>
              </a:path>
              <a:path w="1542414" h="860425">
                <a:moveTo>
                  <a:pt x="478129" y="523956"/>
                </a:moveTo>
                <a:lnTo>
                  <a:pt x="419874" y="554347"/>
                </a:lnTo>
                <a:lnTo>
                  <a:pt x="429475" y="572762"/>
                </a:lnTo>
                <a:lnTo>
                  <a:pt x="449211" y="562463"/>
                </a:lnTo>
                <a:lnTo>
                  <a:pt x="472961" y="562463"/>
                </a:lnTo>
                <a:lnTo>
                  <a:pt x="467880" y="552722"/>
                </a:lnTo>
                <a:lnTo>
                  <a:pt x="487743" y="542371"/>
                </a:lnTo>
                <a:lnTo>
                  <a:pt x="478129" y="523956"/>
                </a:lnTo>
                <a:close/>
              </a:path>
              <a:path w="1542414" h="860425">
                <a:moveTo>
                  <a:pt x="558368" y="482097"/>
                </a:moveTo>
                <a:lnTo>
                  <a:pt x="540016" y="491673"/>
                </a:lnTo>
                <a:lnTo>
                  <a:pt x="570052" y="549229"/>
                </a:lnTo>
                <a:lnTo>
                  <a:pt x="570865" y="554208"/>
                </a:lnTo>
                <a:lnTo>
                  <a:pt x="568375" y="563174"/>
                </a:lnTo>
                <a:lnTo>
                  <a:pt x="565200" y="566743"/>
                </a:lnTo>
                <a:lnTo>
                  <a:pt x="555650" y="571734"/>
                </a:lnTo>
                <a:lnTo>
                  <a:pt x="551294" y="572102"/>
                </a:lnTo>
                <a:lnTo>
                  <a:pt x="587562" y="572102"/>
                </a:lnTo>
                <a:lnTo>
                  <a:pt x="590207" y="568254"/>
                </a:lnTo>
                <a:lnTo>
                  <a:pt x="591916" y="562463"/>
                </a:lnTo>
                <a:lnTo>
                  <a:pt x="591931" y="559732"/>
                </a:lnTo>
                <a:lnTo>
                  <a:pt x="591578" y="548886"/>
                </a:lnTo>
                <a:lnTo>
                  <a:pt x="590194" y="543108"/>
                </a:lnTo>
                <a:lnTo>
                  <a:pt x="558368" y="482097"/>
                </a:lnTo>
                <a:close/>
              </a:path>
              <a:path w="1542414" h="860425">
                <a:moveTo>
                  <a:pt x="620852" y="452404"/>
                </a:moveTo>
                <a:lnTo>
                  <a:pt x="612813" y="453700"/>
                </a:lnTo>
                <a:lnTo>
                  <a:pt x="575602" y="473105"/>
                </a:lnTo>
                <a:lnTo>
                  <a:pt x="620788" y="559732"/>
                </a:lnTo>
                <a:lnTo>
                  <a:pt x="639457" y="549991"/>
                </a:lnTo>
                <a:lnTo>
                  <a:pt x="621982" y="516476"/>
                </a:lnTo>
                <a:lnTo>
                  <a:pt x="624090" y="515384"/>
                </a:lnTo>
                <a:lnTo>
                  <a:pt x="665946" y="515384"/>
                </a:lnTo>
                <a:lnTo>
                  <a:pt x="642366" y="502544"/>
                </a:lnTo>
                <a:lnTo>
                  <a:pt x="643364" y="501299"/>
                </a:lnTo>
                <a:lnTo>
                  <a:pt x="614222" y="501299"/>
                </a:lnTo>
                <a:lnTo>
                  <a:pt x="602449" y="478744"/>
                </a:lnTo>
                <a:lnTo>
                  <a:pt x="611263" y="474147"/>
                </a:lnTo>
                <a:lnTo>
                  <a:pt x="615276" y="473271"/>
                </a:lnTo>
                <a:lnTo>
                  <a:pt x="647773" y="473271"/>
                </a:lnTo>
                <a:lnTo>
                  <a:pt x="641451" y="461155"/>
                </a:lnTo>
                <a:lnTo>
                  <a:pt x="635711" y="456291"/>
                </a:lnTo>
                <a:lnTo>
                  <a:pt x="620852" y="452404"/>
                </a:lnTo>
                <a:close/>
              </a:path>
              <a:path w="1542414" h="860425">
                <a:moveTo>
                  <a:pt x="665946" y="515384"/>
                </a:moveTo>
                <a:lnTo>
                  <a:pt x="624090" y="515384"/>
                </a:lnTo>
                <a:lnTo>
                  <a:pt x="663994" y="537202"/>
                </a:lnTo>
                <a:lnTo>
                  <a:pt x="685444" y="526001"/>
                </a:lnTo>
                <a:lnTo>
                  <a:pt x="665946" y="515384"/>
                </a:lnTo>
                <a:close/>
              </a:path>
              <a:path w="1542414" h="860425">
                <a:moveTo>
                  <a:pt x="671703" y="422966"/>
                </a:moveTo>
                <a:lnTo>
                  <a:pt x="653237" y="432605"/>
                </a:lnTo>
                <a:lnTo>
                  <a:pt x="698436" y="519232"/>
                </a:lnTo>
                <a:lnTo>
                  <a:pt x="717105" y="509491"/>
                </a:lnTo>
                <a:lnTo>
                  <a:pt x="687844" y="453408"/>
                </a:lnTo>
                <a:lnTo>
                  <a:pt x="731591" y="453408"/>
                </a:lnTo>
                <a:lnTo>
                  <a:pt x="671703" y="422966"/>
                </a:lnTo>
                <a:close/>
              </a:path>
              <a:path w="1542414" h="860425">
                <a:moveTo>
                  <a:pt x="647773" y="473271"/>
                </a:moveTo>
                <a:lnTo>
                  <a:pt x="615276" y="473271"/>
                </a:lnTo>
                <a:lnTo>
                  <a:pt x="622350" y="474439"/>
                </a:lnTo>
                <a:lnTo>
                  <a:pt x="624967" y="476369"/>
                </a:lnTo>
                <a:lnTo>
                  <a:pt x="626668" y="479621"/>
                </a:lnTo>
                <a:lnTo>
                  <a:pt x="628478" y="485323"/>
                </a:lnTo>
                <a:lnTo>
                  <a:pt x="627680" y="490487"/>
                </a:lnTo>
                <a:lnTo>
                  <a:pt x="624273" y="495110"/>
                </a:lnTo>
                <a:lnTo>
                  <a:pt x="618261" y="499191"/>
                </a:lnTo>
                <a:lnTo>
                  <a:pt x="614222" y="501299"/>
                </a:lnTo>
                <a:lnTo>
                  <a:pt x="643364" y="501299"/>
                </a:lnTo>
                <a:lnTo>
                  <a:pt x="647153" y="496575"/>
                </a:lnTo>
                <a:lnTo>
                  <a:pt x="649452" y="490593"/>
                </a:lnTo>
                <a:lnTo>
                  <a:pt x="649084" y="478592"/>
                </a:lnTo>
                <a:lnTo>
                  <a:pt x="647827" y="473372"/>
                </a:lnTo>
                <a:close/>
              </a:path>
              <a:path w="1542414" h="860425">
                <a:moveTo>
                  <a:pt x="731591" y="453408"/>
                </a:moveTo>
                <a:lnTo>
                  <a:pt x="687844" y="453408"/>
                </a:lnTo>
                <a:lnTo>
                  <a:pt x="756716" y="488828"/>
                </a:lnTo>
                <a:lnTo>
                  <a:pt x="774903" y="479341"/>
                </a:lnTo>
                <a:lnTo>
                  <a:pt x="763730" y="457929"/>
                </a:lnTo>
                <a:lnTo>
                  <a:pt x="740486" y="457929"/>
                </a:lnTo>
                <a:lnTo>
                  <a:pt x="731591" y="453408"/>
                </a:lnTo>
                <a:close/>
              </a:path>
              <a:path w="1542414" h="860425">
                <a:moveTo>
                  <a:pt x="796277" y="357980"/>
                </a:moveTo>
                <a:lnTo>
                  <a:pt x="747522" y="383418"/>
                </a:lnTo>
                <a:lnTo>
                  <a:pt x="792721" y="470032"/>
                </a:lnTo>
                <a:lnTo>
                  <a:pt x="841476" y="444607"/>
                </a:lnTo>
                <a:lnTo>
                  <a:pt x="840714" y="443146"/>
                </a:lnTo>
                <a:lnTo>
                  <a:pt x="802436" y="443146"/>
                </a:lnTo>
                <a:lnTo>
                  <a:pt x="793076" y="425201"/>
                </a:lnTo>
                <a:lnTo>
                  <a:pt x="823163" y="409504"/>
                </a:lnTo>
                <a:lnTo>
                  <a:pt x="822540" y="408310"/>
                </a:lnTo>
                <a:lnTo>
                  <a:pt x="784263" y="408310"/>
                </a:lnTo>
                <a:lnTo>
                  <a:pt x="775144" y="390822"/>
                </a:lnTo>
                <a:lnTo>
                  <a:pt x="805230" y="375125"/>
                </a:lnTo>
                <a:lnTo>
                  <a:pt x="796277" y="357980"/>
                </a:lnTo>
                <a:close/>
              </a:path>
              <a:path w="1542414" h="860425">
                <a:moveTo>
                  <a:pt x="729703" y="392714"/>
                </a:moveTo>
                <a:lnTo>
                  <a:pt x="711428" y="402239"/>
                </a:lnTo>
                <a:lnTo>
                  <a:pt x="740486" y="457929"/>
                </a:lnTo>
                <a:lnTo>
                  <a:pt x="763730" y="457929"/>
                </a:lnTo>
                <a:lnTo>
                  <a:pt x="729703" y="392714"/>
                </a:lnTo>
                <a:close/>
              </a:path>
              <a:path w="1542414" h="860425">
                <a:moveTo>
                  <a:pt x="832523" y="427449"/>
                </a:moveTo>
                <a:lnTo>
                  <a:pt x="802436" y="443146"/>
                </a:lnTo>
                <a:lnTo>
                  <a:pt x="840714" y="443146"/>
                </a:lnTo>
                <a:lnTo>
                  <a:pt x="832523" y="427449"/>
                </a:lnTo>
                <a:close/>
              </a:path>
              <a:path w="1542414" h="860425">
                <a:moveTo>
                  <a:pt x="857313" y="329049"/>
                </a:moveTo>
                <a:lnTo>
                  <a:pt x="849261" y="330332"/>
                </a:lnTo>
                <a:lnTo>
                  <a:pt x="812050" y="349750"/>
                </a:lnTo>
                <a:lnTo>
                  <a:pt x="857250" y="436377"/>
                </a:lnTo>
                <a:lnTo>
                  <a:pt x="875919" y="426636"/>
                </a:lnTo>
                <a:lnTo>
                  <a:pt x="858431" y="393121"/>
                </a:lnTo>
                <a:lnTo>
                  <a:pt x="860539" y="392016"/>
                </a:lnTo>
                <a:lnTo>
                  <a:pt x="902388" y="392016"/>
                </a:lnTo>
                <a:lnTo>
                  <a:pt x="878814" y="379176"/>
                </a:lnTo>
                <a:lnTo>
                  <a:pt x="879805" y="377944"/>
                </a:lnTo>
                <a:lnTo>
                  <a:pt x="850684" y="377944"/>
                </a:lnTo>
                <a:lnTo>
                  <a:pt x="838911" y="355376"/>
                </a:lnTo>
                <a:lnTo>
                  <a:pt x="847712" y="350779"/>
                </a:lnTo>
                <a:lnTo>
                  <a:pt x="851738" y="349903"/>
                </a:lnTo>
                <a:lnTo>
                  <a:pt x="884235" y="349903"/>
                </a:lnTo>
                <a:lnTo>
                  <a:pt x="877912" y="337787"/>
                </a:lnTo>
                <a:lnTo>
                  <a:pt x="872172" y="332923"/>
                </a:lnTo>
                <a:lnTo>
                  <a:pt x="857313" y="329049"/>
                </a:lnTo>
                <a:close/>
              </a:path>
              <a:path w="1542414" h="860425">
                <a:moveTo>
                  <a:pt x="902388" y="392016"/>
                </a:moveTo>
                <a:lnTo>
                  <a:pt x="860539" y="392016"/>
                </a:lnTo>
                <a:lnTo>
                  <a:pt x="900442" y="413835"/>
                </a:lnTo>
                <a:lnTo>
                  <a:pt x="921905" y="402646"/>
                </a:lnTo>
                <a:lnTo>
                  <a:pt x="902388" y="392016"/>
                </a:lnTo>
                <a:close/>
              </a:path>
              <a:path w="1542414" h="860425">
                <a:moveTo>
                  <a:pt x="814349" y="392613"/>
                </a:moveTo>
                <a:lnTo>
                  <a:pt x="784263" y="408310"/>
                </a:lnTo>
                <a:lnTo>
                  <a:pt x="822540" y="408310"/>
                </a:lnTo>
                <a:lnTo>
                  <a:pt x="814349" y="392613"/>
                </a:lnTo>
                <a:close/>
              </a:path>
              <a:path w="1542414" h="860425">
                <a:moveTo>
                  <a:pt x="884235" y="349903"/>
                </a:moveTo>
                <a:lnTo>
                  <a:pt x="851738" y="349903"/>
                </a:lnTo>
                <a:lnTo>
                  <a:pt x="858812" y="351084"/>
                </a:lnTo>
                <a:lnTo>
                  <a:pt x="861428" y="353002"/>
                </a:lnTo>
                <a:lnTo>
                  <a:pt x="863117" y="356253"/>
                </a:lnTo>
                <a:lnTo>
                  <a:pt x="864929" y="361956"/>
                </a:lnTo>
                <a:lnTo>
                  <a:pt x="864134" y="367121"/>
                </a:lnTo>
                <a:lnTo>
                  <a:pt x="860733" y="371748"/>
                </a:lnTo>
                <a:lnTo>
                  <a:pt x="854722" y="375836"/>
                </a:lnTo>
                <a:lnTo>
                  <a:pt x="850684" y="377944"/>
                </a:lnTo>
                <a:lnTo>
                  <a:pt x="879805" y="377944"/>
                </a:lnTo>
                <a:lnTo>
                  <a:pt x="883615" y="373207"/>
                </a:lnTo>
                <a:lnTo>
                  <a:pt x="885913" y="367226"/>
                </a:lnTo>
                <a:lnTo>
                  <a:pt x="885532" y="355224"/>
                </a:lnTo>
                <a:lnTo>
                  <a:pt x="884288" y="350004"/>
                </a:lnTo>
                <a:close/>
              </a:path>
              <a:path w="1542414" h="860425">
                <a:moveTo>
                  <a:pt x="973510" y="270234"/>
                </a:moveTo>
                <a:lnTo>
                  <a:pt x="967660" y="270667"/>
                </a:lnTo>
                <a:lnTo>
                  <a:pt x="960986" y="272577"/>
                </a:lnTo>
                <a:lnTo>
                  <a:pt x="953490" y="275963"/>
                </a:lnTo>
                <a:lnTo>
                  <a:pt x="928255" y="289121"/>
                </a:lnTo>
                <a:lnTo>
                  <a:pt x="973442" y="375747"/>
                </a:lnTo>
                <a:lnTo>
                  <a:pt x="1002449" y="360622"/>
                </a:lnTo>
                <a:lnTo>
                  <a:pt x="1009226" y="356554"/>
                </a:lnTo>
                <a:lnTo>
                  <a:pt x="1014737" y="352087"/>
                </a:lnTo>
                <a:lnTo>
                  <a:pt x="1015258" y="351490"/>
                </a:lnTo>
                <a:lnTo>
                  <a:pt x="984542" y="351490"/>
                </a:lnTo>
                <a:lnTo>
                  <a:pt x="972083" y="327614"/>
                </a:lnTo>
                <a:lnTo>
                  <a:pt x="984326" y="321226"/>
                </a:lnTo>
                <a:lnTo>
                  <a:pt x="988453" y="320451"/>
                </a:lnTo>
                <a:lnTo>
                  <a:pt x="1021142" y="320451"/>
                </a:lnTo>
                <a:lnTo>
                  <a:pt x="1018032" y="314495"/>
                </a:lnTo>
                <a:lnTo>
                  <a:pt x="1016509" y="312895"/>
                </a:lnTo>
                <a:lnTo>
                  <a:pt x="964412" y="312895"/>
                </a:lnTo>
                <a:lnTo>
                  <a:pt x="954493" y="293896"/>
                </a:lnTo>
                <a:lnTo>
                  <a:pt x="962050" y="289959"/>
                </a:lnTo>
                <a:lnTo>
                  <a:pt x="965111" y="289413"/>
                </a:lnTo>
                <a:lnTo>
                  <a:pt x="994867" y="289413"/>
                </a:lnTo>
                <a:lnTo>
                  <a:pt x="994333" y="287406"/>
                </a:lnTo>
                <a:lnTo>
                  <a:pt x="989317" y="277779"/>
                </a:lnTo>
                <a:lnTo>
                  <a:pt x="984694" y="273652"/>
                </a:lnTo>
                <a:lnTo>
                  <a:pt x="978535" y="271277"/>
                </a:lnTo>
                <a:lnTo>
                  <a:pt x="973510" y="270234"/>
                </a:lnTo>
                <a:close/>
              </a:path>
              <a:path w="1542414" h="860425">
                <a:moveTo>
                  <a:pt x="1021142" y="320451"/>
                </a:moveTo>
                <a:lnTo>
                  <a:pt x="988453" y="320451"/>
                </a:lnTo>
                <a:lnTo>
                  <a:pt x="995718" y="322229"/>
                </a:lnTo>
                <a:lnTo>
                  <a:pt x="998601" y="324693"/>
                </a:lnTo>
                <a:lnTo>
                  <a:pt x="1000709" y="328757"/>
                </a:lnTo>
                <a:lnTo>
                  <a:pt x="1002316" y="334175"/>
                </a:lnTo>
                <a:lnTo>
                  <a:pt x="1001272" y="339189"/>
                </a:lnTo>
                <a:lnTo>
                  <a:pt x="997578" y="343800"/>
                </a:lnTo>
                <a:lnTo>
                  <a:pt x="991235" y="348010"/>
                </a:lnTo>
                <a:lnTo>
                  <a:pt x="984542" y="351490"/>
                </a:lnTo>
                <a:lnTo>
                  <a:pt x="1015258" y="351490"/>
                </a:lnTo>
                <a:lnTo>
                  <a:pt x="1018985" y="347220"/>
                </a:lnTo>
                <a:lnTo>
                  <a:pt x="1021969" y="341953"/>
                </a:lnTo>
                <a:lnTo>
                  <a:pt x="1025093" y="334663"/>
                </a:lnTo>
                <a:lnTo>
                  <a:pt x="1024585" y="327043"/>
                </a:lnTo>
                <a:lnTo>
                  <a:pt x="1021142" y="320451"/>
                </a:lnTo>
                <a:close/>
              </a:path>
              <a:path w="1542414" h="860425">
                <a:moveTo>
                  <a:pt x="994867" y="289413"/>
                </a:moveTo>
                <a:lnTo>
                  <a:pt x="965111" y="289413"/>
                </a:lnTo>
                <a:lnTo>
                  <a:pt x="971041" y="290530"/>
                </a:lnTo>
                <a:lnTo>
                  <a:pt x="973150" y="292003"/>
                </a:lnTo>
                <a:lnTo>
                  <a:pt x="975931" y="297337"/>
                </a:lnTo>
                <a:lnTo>
                  <a:pt x="976160" y="300385"/>
                </a:lnTo>
                <a:lnTo>
                  <a:pt x="973963" y="306634"/>
                </a:lnTo>
                <a:lnTo>
                  <a:pt x="971829" y="309021"/>
                </a:lnTo>
                <a:lnTo>
                  <a:pt x="964412" y="312895"/>
                </a:lnTo>
                <a:lnTo>
                  <a:pt x="1016509" y="312895"/>
                </a:lnTo>
                <a:lnTo>
                  <a:pt x="1014552" y="310838"/>
                </a:lnTo>
                <a:lnTo>
                  <a:pt x="1005733" y="305592"/>
                </a:lnTo>
                <a:lnTo>
                  <a:pt x="992492" y="305592"/>
                </a:lnTo>
                <a:lnTo>
                  <a:pt x="994232" y="301325"/>
                </a:lnTo>
                <a:lnTo>
                  <a:pt x="995146" y="297541"/>
                </a:lnTo>
                <a:lnTo>
                  <a:pt x="995165" y="290530"/>
                </a:lnTo>
                <a:lnTo>
                  <a:pt x="994867" y="289413"/>
                </a:lnTo>
                <a:close/>
              </a:path>
              <a:path w="1542414" h="860425">
                <a:moveTo>
                  <a:pt x="999553" y="304538"/>
                </a:moveTo>
                <a:lnTo>
                  <a:pt x="992492" y="305592"/>
                </a:lnTo>
                <a:lnTo>
                  <a:pt x="1005733" y="305592"/>
                </a:lnTo>
                <a:lnTo>
                  <a:pt x="1005370" y="305377"/>
                </a:lnTo>
                <a:lnTo>
                  <a:pt x="999553" y="304538"/>
                </a:lnTo>
                <a:close/>
              </a:path>
              <a:path w="1542414" h="860425">
                <a:moveTo>
                  <a:pt x="1041895" y="229837"/>
                </a:moveTo>
                <a:lnTo>
                  <a:pt x="1027430" y="237381"/>
                </a:lnTo>
                <a:lnTo>
                  <a:pt x="1037932" y="342105"/>
                </a:lnTo>
                <a:lnTo>
                  <a:pt x="1056627" y="332351"/>
                </a:lnTo>
                <a:lnTo>
                  <a:pt x="1054531" y="311790"/>
                </a:lnTo>
                <a:lnTo>
                  <a:pt x="1087780" y="294442"/>
                </a:lnTo>
                <a:lnTo>
                  <a:pt x="1118131" y="294442"/>
                </a:lnTo>
                <a:lnTo>
                  <a:pt x="1116213" y="292816"/>
                </a:lnTo>
                <a:lnTo>
                  <a:pt x="1052601" y="292816"/>
                </a:lnTo>
                <a:lnTo>
                  <a:pt x="1049464" y="261981"/>
                </a:lnTo>
                <a:lnTo>
                  <a:pt x="1079826" y="261981"/>
                </a:lnTo>
                <a:lnTo>
                  <a:pt x="1041895" y="229837"/>
                </a:lnTo>
                <a:close/>
              </a:path>
              <a:path w="1542414" h="860425">
                <a:moveTo>
                  <a:pt x="1118131" y="294442"/>
                </a:moveTo>
                <a:lnTo>
                  <a:pt x="1087780" y="294442"/>
                </a:lnTo>
                <a:lnTo>
                  <a:pt x="1103591" y="307853"/>
                </a:lnTo>
                <a:lnTo>
                  <a:pt x="1122387" y="298049"/>
                </a:lnTo>
                <a:lnTo>
                  <a:pt x="1118131" y="294442"/>
                </a:lnTo>
                <a:close/>
              </a:path>
              <a:path w="1542414" h="860425">
                <a:moveTo>
                  <a:pt x="1079826" y="261981"/>
                </a:moveTo>
                <a:lnTo>
                  <a:pt x="1049464" y="261981"/>
                </a:lnTo>
                <a:lnTo>
                  <a:pt x="1073188" y="282085"/>
                </a:lnTo>
                <a:lnTo>
                  <a:pt x="1052601" y="292816"/>
                </a:lnTo>
                <a:lnTo>
                  <a:pt x="1116213" y="292816"/>
                </a:lnTo>
                <a:lnTo>
                  <a:pt x="1079826" y="261981"/>
                </a:lnTo>
                <a:close/>
              </a:path>
              <a:path w="1542414" h="860425">
                <a:moveTo>
                  <a:pt x="1108341" y="195166"/>
                </a:moveTo>
                <a:lnTo>
                  <a:pt x="1089672" y="204907"/>
                </a:lnTo>
                <a:lnTo>
                  <a:pt x="1134859" y="291534"/>
                </a:lnTo>
                <a:lnTo>
                  <a:pt x="1153528" y="281793"/>
                </a:lnTo>
                <a:lnTo>
                  <a:pt x="1108341" y="195166"/>
                </a:lnTo>
                <a:close/>
              </a:path>
              <a:path w="1542414" h="860425">
                <a:moveTo>
                  <a:pt x="1144651" y="176218"/>
                </a:moveTo>
                <a:lnTo>
                  <a:pt x="1126121" y="185895"/>
                </a:lnTo>
                <a:lnTo>
                  <a:pt x="1171308" y="272522"/>
                </a:lnTo>
                <a:lnTo>
                  <a:pt x="1215377" y="249522"/>
                </a:lnTo>
                <a:lnTo>
                  <a:pt x="1212587" y="244175"/>
                </a:lnTo>
                <a:lnTo>
                  <a:pt x="1180109" y="244175"/>
                </a:lnTo>
                <a:lnTo>
                  <a:pt x="1144651" y="176218"/>
                </a:lnTo>
                <a:close/>
              </a:path>
              <a:path w="1542414" h="860425">
                <a:moveTo>
                  <a:pt x="1205636" y="230853"/>
                </a:moveTo>
                <a:lnTo>
                  <a:pt x="1180109" y="244175"/>
                </a:lnTo>
                <a:lnTo>
                  <a:pt x="1212587" y="244175"/>
                </a:lnTo>
                <a:lnTo>
                  <a:pt x="1205636" y="230853"/>
                </a:lnTo>
                <a:close/>
              </a:path>
              <a:path w="1542414" h="860425">
                <a:moveTo>
                  <a:pt x="1232712" y="130282"/>
                </a:moveTo>
                <a:lnTo>
                  <a:pt x="1183957" y="155720"/>
                </a:lnTo>
                <a:lnTo>
                  <a:pt x="1229144" y="242346"/>
                </a:lnTo>
                <a:lnTo>
                  <a:pt x="1277899" y="216908"/>
                </a:lnTo>
                <a:lnTo>
                  <a:pt x="1277138" y="215448"/>
                </a:lnTo>
                <a:lnTo>
                  <a:pt x="1238872" y="215448"/>
                </a:lnTo>
                <a:lnTo>
                  <a:pt x="1229499" y="197503"/>
                </a:lnTo>
                <a:lnTo>
                  <a:pt x="1259586" y="181806"/>
                </a:lnTo>
                <a:lnTo>
                  <a:pt x="1258963" y="180612"/>
                </a:lnTo>
                <a:lnTo>
                  <a:pt x="1220698" y="180612"/>
                </a:lnTo>
                <a:lnTo>
                  <a:pt x="1211567" y="163137"/>
                </a:lnTo>
                <a:lnTo>
                  <a:pt x="1241653" y="147439"/>
                </a:lnTo>
                <a:lnTo>
                  <a:pt x="1232712" y="130282"/>
                </a:lnTo>
                <a:close/>
              </a:path>
              <a:path w="1542414" h="860425">
                <a:moveTo>
                  <a:pt x="1268958" y="199751"/>
                </a:moveTo>
                <a:lnTo>
                  <a:pt x="1238872" y="215448"/>
                </a:lnTo>
                <a:lnTo>
                  <a:pt x="1277138" y="215448"/>
                </a:lnTo>
                <a:lnTo>
                  <a:pt x="1268958" y="199751"/>
                </a:lnTo>
                <a:close/>
              </a:path>
              <a:path w="1542414" h="860425">
                <a:moveTo>
                  <a:pt x="1262761" y="114610"/>
                </a:moveTo>
                <a:lnTo>
                  <a:pt x="1242085" y="125392"/>
                </a:lnTo>
                <a:lnTo>
                  <a:pt x="1293710" y="157129"/>
                </a:lnTo>
                <a:lnTo>
                  <a:pt x="1314856" y="197630"/>
                </a:lnTo>
                <a:lnTo>
                  <a:pt x="1333322" y="187990"/>
                </a:lnTo>
                <a:lnTo>
                  <a:pt x="1312189" y="147490"/>
                </a:lnTo>
                <a:lnTo>
                  <a:pt x="1313024" y="133126"/>
                </a:lnTo>
                <a:lnTo>
                  <a:pt x="1292745" y="133126"/>
                </a:lnTo>
                <a:lnTo>
                  <a:pt x="1262761" y="114610"/>
                </a:lnTo>
                <a:close/>
              </a:path>
              <a:path w="1542414" h="860425">
                <a:moveTo>
                  <a:pt x="1250784" y="164927"/>
                </a:moveTo>
                <a:lnTo>
                  <a:pt x="1220698" y="180612"/>
                </a:lnTo>
                <a:lnTo>
                  <a:pt x="1258963" y="180612"/>
                </a:lnTo>
                <a:lnTo>
                  <a:pt x="1250784" y="164927"/>
                </a:lnTo>
                <a:close/>
              </a:path>
              <a:path w="1542414" h="860425">
                <a:moveTo>
                  <a:pt x="1315707" y="86987"/>
                </a:moveTo>
                <a:lnTo>
                  <a:pt x="1294955" y="97808"/>
                </a:lnTo>
                <a:lnTo>
                  <a:pt x="1292745" y="133126"/>
                </a:lnTo>
                <a:lnTo>
                  <a:pt x="1313024" y="133126"/>
                </a:lnTo>
                <a:lnTo>
                  <a:pt x="1315707" y="86987"/>
                </a:lnTo>
                <a:close/>
              </a:path>
              <a:path w="1542414" h="860425">
                <a:moveTo>
                  <a:pt x="1408582" y="41432"/>
                </a:moveTo>
                <a:lnTo>
                  <a:pt x="1400543" y="42728"/>
                </a:lnTo>
                <a:lnTo>
                  <a:pt x="1363332" y="62133"/>
                </a:lnTo>
                <a:lnTo>
                  <a:pt x="1408518" y="148760"/>
                </a:lnTo>
                <a:lnTo>
                  <a:pt x="1427187" y="139019"/>
                </a:lnTo>
                <a:lnTo>
                  <a:pt x="1409712" y="105504"/>
                </a:lnTo>
                <a:lnTo>
                  <a:pt x="1411820" y="104412"/>
                </a:lnTo>
                <a:lnTo>
                  <a:pt x="1453676" y="104412"/>
                </a:lnTo>
                <a:lnTo>
                  <a:pt x="1430096" y="91572"/>
                </a:lnTo>
                <a:lnTo>
                  <a:pt x="1431094" y="90327"/>
                </a:lnTo>
                <a:lnTo>
                  <a:pt x="1401953" y="90327"/>
                </a:lnTo>
                <a:lnTo>
                  <a:pt x="1390180" y="67772"/>
                </a:lnTo>
                <a:lnTo>
                  <a:pt x="1398993" y="63175"/>
                </a:lnTo>
                <a:lnTo>
                  <a:pt x="1403007" y="62299"/>
                </a:lnTo>
                <a:lnTo>
                  <a:pt x="1435504" y="62299"/>
                </a:lnTo>
                <a:lnTo>
                  <a:pt x="1429181" y="50183"/>
                </a:lnTo>
                <a:lnTo>
                  <a:pt x="1423441" y="45319"/>
                </a:lnTo>
                <a:lnTo>
                  <a:pt x="1408582" y="41432"/>
                </a:lnTo>
                <a:close/>
              </a:path>
              <a:path w="1542414" h="860425">
                <a:moveTo>
                  <a:pt x="1453676" y="104412"/>
                </a:moveTo>
                <a:lnTo>
                  <a:pt x="1411820" y="104412"/>
                </a:lnTo>
                <a:lnTo>
                  <a:pt x="1451724" y="126230"/>
                </a:lnTo>
                <a:lnTo>
                  <a:pt x="1473174" y="115029"/>
                </a:lnTo>
                <a:lnTo>
                  <a:pt x="1453676" y="104412"/>
                </a:lnTo>
                <a:close/>
              </a:path>
              <a:path w="1542414" h="860425">
                <a:moveTo>
                  <a:pt x="1498808" y="0"/>
                </a:moveTo>
                <a:lnTo>
                  <a:pt x="1489702" y="2"/>
                </a:lnTo>
                <a:lnTo>
                  <a:pt x="1480449" y="1981"/>
                </a:lnTo>
                <a:lnTo>
                  <a:pt x="1471053" y="5936"/>
                </a:lnTo>
                <a:lnTo>
                  <a:pt x="1441500" y="21354"/>
                </a:lnTo>
                <a:lnTo>
                  <a:pt x="1486687" y="107980"/>
                </a:lnTo>
                <a:lnTo>
                  <a:pt x="1514665" y="93388"/>
                </a:lnTo>
                <a:lnTo>
                  <a:pt x="1523683" y="87745"/>
                </a:lnTo>
                <a:lnTo>
                  <a:pt x="1530645" y="81412"/>
                </a:lnTo>
                <a:lnTo>
                  <a:pt x="1496745" y="81412"/>
                </a:lnTo>
                <a:lnTo>
                  <a:pt x="1468831" y="27907"/>
                </a:lnTo>
                <a:lnTo>
                  <a:pt x="1479791" y="22192"/>
                </a:lnTo>
                <a:lnTo>
                  <a:pt x="1484490" y="20731"/>
                </a:lnTo>
                <a:lnTo>
                  <a:pt x="1495145" y="19144"/>
                </a:lnTo>
                <a:lnTo>
                  <a:pt x="1530560" y="19144"/>
                </a:lnTo>
                <a:lnTo>
                  <a:pt x="1530165" y="18511"/>
                </a:lnTo>
                <a:lnTo>
                  <a:pt x="1523647" y="11299"/>
                </a:lnTo>
                <a:lnTo>
                  <a:pt x="1516182" y="5786"/>
                </a:lnTo>
                <a:lnTo>
                  <a:pt x="1507769" y="1974"/>
                </a:lnTo>
                <a:lnTo>
                  <a:pt x="1498808" y="0"/>
                </a:lnTo>
                <a:close/>
              </a:path>
              <a:path w="1542414" h="860425">
                <a:moveTo>
                  <a:pt x="1435504" y="62299"/>
                </a:moveTo>
                <a:lnTo>
                  <a:pt x="1403007" y="62299"/>
                </a:lnTo>
                <a:lnTo>
                  <a:pt x="1410081" y="63467"/>
                </a:lnTo>
                <a:lnTo>
                  <a:pt x="1412697" y="65397"/>
                </a:lnTo>
                <a:lnTo>
                  <a:pt x="1414399" y="68649"/>
                </a:lnTo>
                <a:lnTo>
                  <a:pt x="1416208" y="74351"/>
                </a:lnTo>
                <a:lnTo>
                  <a:pt x="1415410" y="79515"/>
                </a:lnTo>
                <a:lnTo>
                  <a:pt x="1412004" y="84138"/>
                </a:lnTo>
                <a:lnTo>
                  <a:pt x="1405991" y="88219"/>
                </a:lnTo>
                <a:lnTo>
                  <a:pt x="1401953" y="90327"/>
                </a:lnTo>
                <a:lnTo>
                  <a:pt x="1431094" y="90327"/>
                </a:lnTo>
                <a:lnTo>
                  <a:pt x="1434884" y="85603"/>
                </a:lnTo>
                <a:lnTo>
                  <a:pt x="1437182" y="79621"/>
                </a:lnTo>
                <a:lnTo>
                  <a:pt x="1436814" y="67620"/>
                </a:lnTo>
                <a:lnTo>
                  <a:pt x="1435557" y="62400"/>
                </a:lnTo>
                <a:close/>
              </a:path>
              <a:path w="1542414" h="860425">
                <a:moveTo>
                  <a:pt x="1530560" y="19144"/>
                </a:moveTo>
                <a:lnTo>
                  <a:pt x="1495145" y="19144"/>
                </a:lnTo>
                <a:lnTo>
                  <a:pt x="1500136" y="20325"/>
                </a:lnTo>
                <a:lnTo>
                  <a:pt x="1509445" y="26599"/>
                </a:lnTo>
                <a:lnTo>
                  <a:pt x="1521067" y="56105"/>
                </a:lnTo>
                <a:lnTo>
                  <a:pt x="1519745" y="61448"/>
                </a:lnTo>
                <a:lnTo>
                  <a:pt x="1516989" y="68191"/>
                </a:lnTo>
                <a:lnTo>
                  <a:pt x="1511780" y="73571"/>
                </a:lnTo>
                <a:lnTo>
                  <a:pt x="1496745" y="81412"/>
                </a:lnTo>
                <a:lnTo>
                  <a:pt x="1530645" y="81412"/>
                </a:lnTo>
                <a:lnTo>
                  <a:pt x="1530945" y="81139"/>
                </a:lnTo>
                <a:lnTo>
                  <a:pt x="1536455" y="73563"/>
                </a:lnTo>
                <a:lnTo>
                  <a:pt x="1540205" y="65042"/>
                </a:lnTo>
                <a:lnTo>
                  <a:pt x="1542046" y="56105"/>
                </a:lnTo>
                <a:lnTo>
                  <a:pt x="1541960" y="46624"/>
                </a:lnTo>
                <a:lnTo>
                  <a:pt x="1539844" y="37120"/>
                </a:lnTo>
                <a:lnTo>
                  <a:pt x="1535734" y="27424"/>
                </a:lnTo>
                <a:lnTo>
                  <a:pt x="1530560" y="1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88883" y="1899367"/>
            <a:ext cx="717550" cy="536575"/>
          </a:xfrm>
          <a:custGeom>
            <a:avLst/>
            <a:gdLst/>
            <a:ahLst/>
            <a:cxnLst/>
            <a:rect l="l" t="t" r="r" b="b"/>
            <a:pathLst>
              <a:path w="717550" h="536575">
                <a:moveTo>
                  <a:pt x="42383" y="436802"/>
                </a:moveTo>
                <a:lnTo>
                  <a:pt x="7341" y="459081"/>
                </a:lnTo>
                <a:lnTo>
                  <a:pt x="0" y="486920"/>
                </a:lnTo>
                <a:lnTo>
                  <a:pt x="1169" y="496338"/>
                </a:lnTo>
                <a:lnTo>
                  <a:pt x="23467" y="528118"/>
                </a:lnTo>
                <a:lnTo>
                  <a:pt x="51153" y="536486"/>
                </a:lnTo>
                <a:lnTo>
                  <a:pt x="60449" y="535533"/>
                </a:lnTo>
                <a:lnTo>
                  <a:pt x="90094" y="515721"/>
                </a:lnTo>
                <a:lnTo>
                  <a:pt x="54201" y="515721"/>
                </a:lnTo>
                <a:lnTo>
                  <a:pt x="38275" y="512699"/>
                </a:lnTo>
                <a:lnTo>
                  <a:pt x="31874" y="508508"/>
                </a:lnTo>
                <a:lnTo>
                  <a:pt x="22502" y="495224"/>
                </a:lnTo>
                <a:lnTo>
                  <a:pt x="20851" y="487997"/>
                </a:lnTo>
                <a:lnTo>
                  <a:pt x="23352" y="472021"/>
                </a:lnTo>
                <a:lnTo>
                  <a:pt x="27099" y="465823"/>
                </a:lnTo>
                <a:lnTo>
                  <a:pt x="37195" y="458698"/>
                </a:lnTo>
                <a:lnTo>
                  <a:pt x="41602" y="457124"/>
                </a:lnTo>
                <a:lnTo>
                  <a:pt x="51546" y="456235"/>
                </a:lnTo>
                <a:lnTo>
                  <a:pt x="62711" y="456235"/>
                </a:lnTo>
                <a:lnTo>
                  <a:pt x="65872" y="440918"/>
                </a:lnTo>
                <a:lnTo>
                  <a:pt x="53923" y="437280"/>
                </a:lnTo>
                <a:lnTo>
                  <a:pt x="42383" y="436802"/>
                </a:lnTo>
                <a:close/>
              </a:path>
              <a:path w="717550" h="536575">
                <a:moveTo>
                  <a:pt x="97616" y="484162"/>
                </a:moveTo>
                <a:lnTo>
                  <a:pt x="76997" y="484162"/>
                </a:lnTo>
                <a:lnTo>
                  <a:pt x="78470" y="490474"/>
                </a:lnTo>
                <a:lnTo>
                  <a:pt x="78204" y="495668"/>
                </a:lnTo>
                <a:lnTo>
                  <a:pt x="74203" y="503834"/>
                </a:lnTo>
                <a:lnTo>
                  <a:pt x="71435" y="507124"/>
                </a:lnTo>
                <a:lnTo>
                  <a:pt x="61427" y="514197"/>
                </a:lnTo>
                <a:lnTo>
                  <a:pt x="54201" y="515721"/>
                </a:lnTo>
                <a:lnTo>
                  <a:pt x="90094" y="515721"/>
                </a:lnTo>
                <a:lnTo>
                  <a:pt x="96847" y="503771"/>
                </a:lnTo>
                <a:lnTo>
                  <a:pt x="98423" y="496338"/>
                </a:lnTo>
                <a:lnTo>
                  <a:pt x="98458" y="495224"/>
                </a:lnTo>
                <a:lnTo>
                  <a:pt x="97616" y="484162"/>
                </a:lnTo>
                <a:close/>
              </a:path>
              <a:path w="717550" h="536575">
                <a:moveTo>
                  <a:pt x="83944" y="455943"/>
                </a:moveTo>
                <a:lnTo>
                  <a:pt x="47101" y="481952"/>
                </a:lnTo>
                <a:lnTo>
                  <a:pt x="58087" y="497510"/>
                </a:lnTo>
                <a:lnTo>
                  <a:pt x="76997" y="484162"/>
                </a:lnTo>
                <a:lnTo>
                  <a:pt x="97616" y="484162"/>
                </a:lnTo>
                <a:lnTo>
                  <a:pt x="97190" y="478574"/>
                </a:lnTo>
                <a:lnTo>
                  <a:pt x="94993" y="471589"/>
                </a:lnTo>
                <a:lnTo>
                  <a:pt x="83944" y="455943"/>
                </a:lnTo>
                <a:close/>
              </a:path>
              <a:path w="717550" h="536575">
                <a:moveTo>
                  <a:pt x="62711" y="456235"/>
                </a:moveTo>
                <a:lnTo>
                  <a:pt x="51546" y="456235"/>
                </a:lnTo>
                <a:lnTo>
                  <a:pt x="56690" y="457238"/>
                </a:lnTo>
                <a:lnTo>
                  <a:pt x="61999" y="459689"/>
                </a:lnTo>
                <a:lnTo>
                  <a:pt x="62711" y="456235"/>
                </a:lnTo>
                <a:close/>
              </a:path>
              <a:path w="717550" h="536575">
                <a:moveTo>
                  <a:pt x="112748" y="381876"/>
                </a:moveTo>
                <a:lnTo>
                  <a:pt x="99413" y="391274"/>
                </a:lnTo>
                <a:lnTo>
                  <a:pt x="123797" y="493674"/>
                </a:lnTo>
                <a:lnTo>
                  <a:pt x="141018" y="481508"/>
                </a:lnTo>
                <a:lnTo>
                  <a:pt x="136205" y="461416"/>
                </a:lnTo>
                <a:lnTo>
                  <a:pt x="162466" y="442874"/>
                </a:lnTo>
                <a:lnTo>
                  <a:pt x="131760" y="442874"/>
                </a:lnTo>
                <a:lnTo>
                  <a:pt x="124533" y="412712"/>
                </a:lnTo>
                <a:lnTo>
                  <a:pt x="160929" y="412712"/>
                </a:lnTo>
                <a:lnTo>
                  <a:pt x="112748" y="381876"/>
                </a:lnTo>
                <a:close/>
              </a:path>
              <a:path w="717550" h="536575">
                <a:moveTo>
                  <a:pt x="200134" y="439788"/>
                </a:moveTo>
                <a:lnTo>
                  <a:pt x="166837" y="439788"/>
                </a:lnTo>
                <a:lnTo>
                  <a:pt x="184300" y="450964"/>
                </a:lnTo>
                <a:lnTo>
                  <a:pt x="200134" y="439788"/>
                </a:lnTo>
                <a:close/>
              </a:path>
              <a:path w="717550" h="536575">
                <a:moveTo>
                  <a:pt x="160929" y="412712"/>
                </a:moveTo>
                <a:lnTo>
                  <a:pt x="124533" y="412712"/>
                </a:lnTo>
                <a:lnTo>
                  <a:pt x="150733" y="429476"/>
                </a:lnTo>
                <a:lnTo>
                  <a:pt x="131760" y="442874"/>
                </a:lnTo>
                <a:lnTo>
                  <a:pt x="162466" y="442874"/>
                </a:lnTo>
                <a:lnTo>
                  <a:pt x="166837" y="439788"/>
                </a:lnTo>
                <a:lnTo>
                  <a:pt x="200134" y="439788"/>
                </a:lnTo>
                <a:lnTo>
                  <a:pt x="201610" y="438747"/>
                </a:lnTo>
                <a:lnTo>
                  <a:pt x="160929" y="412712"/>
                </a:lnTo>
                <a:close/>
              </a:path>
              <a:path w="717550" h="536575">
                <a:moveTo>
                  <a:pt x="173771" y="338798"/>
                </a:moveTo>
                <a:lnTo>
                  <a:pt x="156766" y="350799"/>
                </a:lnTo>
                <a:lnTo>
                  <a:pt x="213103" y="430631"/>
                </a:lnTo>
                <a:lnTo>
                  <a:pt x="230312" y="418478"/>
                </a:lnTo>
                <a:lnTo>
                  <a:pt x="193837" y="366801"/>
                </a:lnTo>
                <a:lnTo>
                  <a:pt x="273622" y="366801"/>
                </a:lnTo>
                <a:lnTo>
                  <a:pt x="271829" y="364261"/>
                </a:lnTo>
                <a:lnTo>
                  <a:pt x="246606" y="364261"/>
                </a:lnTo>
                <a:lnTo>
                  <a:pt x="173771" y="338798"/>
                </a:lnTo>
                <a:close/>
              </a:path>
              <a:path w="717550" h="536575">
                <a:moveTo>
                  <a:pt x="273622" y="366801"/>
                </a:moveTo>
                <a:lnTo>
                  <a:pt x="193837" y="366801"/>
                </a:lnTo>
                <a:lnTo>
                  <a:pt x="266811" y="392722"/>
                </a:lnTo>
                <a:lnTo>
                  <a:pt x="283563" y="380886"/>
                </a:lnTo>
                <a:lnTo>
                  <a:pt x="273622" y="366801"/>
                </a:lnTo>
                <a:close/>
              </a:path>
              <a:path w="717550" h="536575">
                <a:moveTo>
                  <a:pt x="259687" y="278155"/>
                </a:moveTo>
                <a:lnTo>
                  <a:pt x="242669" y="290157"/>
                </a:lnTo>
                <a:lnTo>
                  <a:pt x="299019" y="369989"/>
                </a:lnTo>
                <a:lnTo>
                  <a:pt x="316227" y="357848"/>
                </a:lnTo>
                <a:lnTo>
                  <a:pt x="279753" y="306171"/>
                </a:lnTo>
                <a:lnTo>
                  <a:pt x="359539" y="306171"/>
                </a:lnTo>
                <a:lnTo>
                  <a:pt x="357738" y="303619"/>
                </a:lnTo>
                <a:lnTo>
                  <a:pt x="332509" y="303619"/>
                </a:lnTo>
                <a:lnTo>
                  <a:pt x="259687" y="278155"/>
                </a:lnTo>
                <a:close/>
              </a:path>
              <a:path w="717550" h="536575">
                <a:moveTo>
                  <a:pt x="227226" y="301066"/>
                </a:moveTo>
                <a:lnTo>
                  <a:pt x="210385" y="312953"/>
                </a:lnTo>
                <a:lnTo>
                  <a:pt x="246606" y="364261"/>
                </a:lnTo>
                <a:lnTo>
                  <a:pt x="271829" y="364261"/>
                </a:lnTo>
                <a:lnTo>
                  <a:pt x="227226" y="301066"/>
                </a:lnTo>
                <a:close/>
              </a:path>
              <a:path w="717550" h="536575">
                <a:moveTo>
                  <a:pt x="359539" y="306171"/>
                </a:moveTo>
                <a:lnTo>
                  <a:pt x="279753" y="306171"/>
                </a:lnTo>
                <a:lnTo>
                  <a:pt x="352714" y="332079"/>
                </a:lnTo>
                <a:lnTo>
                  <a:pt x="369478" y="320256"/>
                </a:lnTo>
                <a:lnTo>
                  <a:pt x="359539" y="306171"/>
                </a:lnTo>
                <a:close/>
              </a:path>
              <a:path w="717550" h="536575">
                <a:moveTo>
                  <a:pt x="374482" y="197129"/>
                </a:moveTo>
                <a:lnTo>
                  <a:pt x="329562" y="228841"/>
                </a:lnTo>
                <a:lnTo>
                  <a:pt x="385899" y="308661"/>
                </a:lnTo>
                <a:lnTo>
                  <a:pt x="425506" y="280708"/>
                </a:lnTo>
                <a:lnTo>
                  <a:pt x="391945" y="280708"/>
                </a:lnTo>
                <a:lnTo>
                  <a:pt x="380273" y="264173"/>
                </a:lnTo>
                <a:lnTo>
                  <a:pt x="402312" y="248615"/>
                </a:lnTo>
                <a:lnTo>
                  <a:pt x="369288" y="248615"/>
                </a:lnTo>
                <a:lnTo>
                  <a:pt x="357921" y="232499"/>
                </a:lnTo>
                <a:lnTo>
                  <a:pt x="385645" y="212928"/>
                </a:lnTo>
                <a:lnTo>
                  <a:pt x="374482" y="197129"/>
                </a:lnTo>
                <a:close/>
              </a:path>
              <a:path w="717550" h="536575">
                <a:moveTo>
                  <a:pt x="313141" y="240424"/>
                </a:moveTo>
                <a:lnTo>
                  <a:pt x="296301" y="252311"/>
                </a:lnTo>
                <a:lnTo>
                  <a:pt x="332509" y="303619"/>
                </a:lnTo>
                <a:lnTo>
                  <a:pt x="357738" y="303619"/>
                </a:lnTo>
                <a:lnTo>
                  <a:pt x="313141" y="240424"/>
                </a:lnTo>
                <a:close/>
              </a:path>
              <a:path w="717550" h="536575">
                <a:moveTo>
                  <a:pt x="419669" y="261137"/>
                </a:moveTo>
                <a:lnTo>
                  <a:pt x="391945" y="280708"/>
                </a:lnTo>
                <a:lnTo>
                  <a:pt x="425506" y="280708"/>
                </a:lnTo>
                <a:lnTo>
                  <a:pt x="430832" y="276949"/>
                </a:lnTo>
                <a:lnTo>
                  <a:pt x="419669" y="261137"/>
                </a:lnTo>
                <a:close/>
              </a:path>
              <a:path w="717550" h="536575">
                <a:moveTo>
                  <a:pt x="439656" y="194729"/>
                </a:moveTo>
                <a:lnTo>
                  <a:pt x="413877" y="194729"/>
                </a:lnTo>
                <a:lnTo>
                  <a:pt x="458251" y="257594"/>
                </a:lnTo>
                <a:lnTo>
                  <a:pt x="475460" y="245453"/>
                </a:lnTo>
                <a:lnTo>
                  <a:pt x="439656" y="194729"/>
                </a:lnTo>
                <a:close/>
              </a:path>
              <a:path w="717550" h="536575">
                <a:moveTo>
                  <a:pt x="397012" y="229044"/>
                </a:moveTo>
                <a:lnTo>
                  <a:pt x="369288" y="248615"/>
                </a:lnTo>
                <a:lnTo>
                  <a:pt x="402312" y="248615"/>
                </a:lnTo>
                <a:lnTo>
                  <a:pt x="407997" y="244602"/>
                </a:lnTo>
                <a:lnTo>
                  <a:pt x="397012" y="229044"/>
                </a:lnTo>
                <a:close/>
              </a:path>
              <a:path w="717550" h="536575">
                <a:moveTo>
                  <a:pt x="499429" y="152552"/>
                </a:moveTo>
                <a:lnTo>
                  <a:pt x="473644" y="152552"/>
                </a:lnTo>
                <a:lnTo>
                  <a:pt x="518017" y="215405"/>
                </a:lnTo>
                <a:lnTo>
                  <a:pt x="535213" y="203263"/>
                </a:lnTo>
                <a:lnTo>
                  <a:pt x="499429" y="152552"/>
                </a:lnTo>
                <a:close/>
              </a:path>
              <a:path w="717550" h="536575">
                <a:moveTo>
                  <a:pt x="437411" y="152705"/>
                </a:moveTo>
                <a:lnTo>
                  <a:pt x="383728" y="190601"/>
                </a:lnTo>
                <a:lnTo>
                  <a:pt x="395704" y="207556"/>
                </a:lnTo>
                <a:lnTo>
                  <a:pt x="413877" y="194729"/>
                </a:lnTo>
                <a:lnTo>
                  <a:pt x="439656" y="194729"/>
                </a:lnTo>
                <a:lnTo>
                  <a:pt x="431086" y="182588"/>
                </a:lnTo>
                <a:lnTo>
                  <a:pt x="449387" y="169672"/>
                </a:lnTo>
                <a:lnTo>
                  <a:pt x="437411" y="152705"/>
                </a:lnTo>
                <a:close/>
              </a:path>
              <a:path w="717550" h="536575">
                <a:moveTo>
                  <a:pt x="497177" y="110528"/>
                </a:moveTo>
                <a:lnTo>
                  <a:pt x="443494" y="148412"/>
                </a:lnTo>
                <a:lnTo>
                  <a:pt x="455470" y="165379"/>
                </a:lnTo>
                <a:lnTo>
                  <a:pt x="473644" y="152552"/>
                </a:lnTo>
                <a:lnTo>
                  <a:pt x="499429" y="152552"/>
                </a:lnTo>
                <a:lnTo>
                  <a:pt x="490852" y="140398"/>
                </a:lnTo>
                <a:lnTo>
                  <a:pt x="509140" y="127482"/>
                </a:lnTo>
                <a:lnTo>
                  <a:pt x="497177" y="110528"/>
                </a:lnTo>
                <a:close/>
              </a:path>
              <a:path w="717550" h="536575">
                <a:moveTo>
                  <a:pt x="583016" y="53086"/>
                </a:moveTo>
                <a:lnTo>
                  <a:pt x="575206" y="55448"/>
                </a:lnTo>
                <a:lnTo>
                  <a:pt x="540916" y="79642"/>
                </a:lnTo>
                <a:lnTo>
                  <a:pt x="597265" y="159474"/>
                </a:lnTo>
                <a:lnTo>
                  <a:pt x="614461" y="147333"/>
                </a:lnTo>
                <a:lnTo>
                  <a:pt x="592668" y="116446"/>
                </a:lnTo>
                <a:lnTo>
                  <a:pt x="594611" y="115075"/>
                </a:lnTo>
                <a:lnTo>
                  <a:pt x="650721" y="115075"/>
                </a:lnTo>
                <a:lnTo>
                  <a:pt x="617626" y="102438"/>
                </a:lnTo>
                <a:lnTo>
                  <a:pt x="582965" y="102438"/>
                </a:lnTo>
                <a:lnTo>
                  <a:pt x="568284" y="81648"/>
                </a:lnTo>
                <a:lnTo>
                  <a:pt x="576399" y="75920"/>
                </a:lnTo>
                <a:lnTo>
                  <a:pt x="580260" y="74511"/>
                </a:lnTo>
                <a:lnTo>
                  <a:pt x="614180" y="74511"/>
                </a:lnTo>
                <a:lnTo>
                  <a:pt x="612544" y="70269"/>
                </a:lnTo>
                <a:lnTo>
                  <a:pt x="604593" y="59004"/>
                </a:lnTo>
                <a:lnTo>
                  <a:pt x="598256" y="54953"/>
                </a:lnTo>
                <a:lnTo>
                  <a:pt x="583016" y="53086"/>
                </a:lnTo>
                <a:close/>
              </a:path>
              <a:path w="717550" h="536575">
                <a:moveTo>
                  <a:pt x="650721" y="115075"/>
                </a:moveTo>
                <a:lnTo>
                  <a:pt x="594611" y="115075"/>
                </a:lnTo>
                <a:lnTo>
                  <a:pt x="637067" y="131369"/>
                </a:lnTo>
                <a:lnTo>
                  <a:pt x="656841" y="117411"/>
                </a:lnTo>
                <a:lnTo>
                  <a:pt x="650721" y="115075"/>
                </a:lnTo>
                <a:close/>
              </a:path>
              <a:path w="717550" h="536575">
                <a:moveTo>
                  <a:pt x="666895" y="0"/>
                </a:moveTo>
                <a:lnTo>
                  <a:pt x="657868" y="1216"/>
                </a:lnTo>
                <a:lnTo>
                  <a:pt x="648963" y="4409"/>
                </a:lnTo>
                <a:lnTo>
                  <a:pt x="640179" y="9576"/>
                </a:lnTo>
                <a:lnTo>
                  <a:pt x="612950" y="28803"/>
                </a:lnTo>
                <a:lnTo>
                  <a:pt x="669287" y="108623"/>
                </a:lnTo>
                <a:lnTo>
                  <a:pt x="695068" y="90437"/>
                </a:lnTo>
                <a:lnTo>
                  <a:pt x="703252" y="83638"/>
                </a:lnTo>
                <a:lnTo>
                  <a:pt x="705511" y="80950"/>
                </a:lnTo>
                <a:lnTo>
                  <a:pt x="675713" y="80950"/>
                </a:lnTo>
                <a:lnTo>
                  <a:pt x="640915" y="31648"/>
                </a:lnTo>
                <a:lnTo>
                  <a:pt x="651012" y="24524"/>
                </a:lnTo>
                <a:lnTo>
                  <a:pt x="655482" y="22453"/>
                </a:lnTo>
                <a:lnTo>
                  <a:pt x="665820" y="19469"/>
                </a:lnTo>
                <a:lnTo>
                  <a:pt x="704841" y="19469"/>
                </a:lnTo>
                <a:lnTo>
                  <a:pt x="700438" y="14156"/>
                </a:lnTo>
                <a:lnTo>
                  <a:pt x="693019" y="7877"/>
                </a:lnTo>
                <a:lnTo>
                  <a:pt x="684888" y="3412"/>
                </a:lnTo>
                <a:lnTo>
                  <a:pt x="676044" y="762"/>
                </a:lnTo>
                <a:lnTo>
                  <a:pt x="666895" y="0"/>
                </a:lnTo>
                <a:close/>
              </a:path>
              <a:path w="717550" h="536575">
                <a:moveTo>
                  <a:pt x="614180" y="74511"/>
                </a:moveTo>
                <a:lnTo>
                  <a:pt x="580260" y="74511"/>
                </a:lnTo>
                <a:lnTo>
                  <a:pt x="587436" y="74727"/>
                </a:lnTo>
                <a:lnTo>
                  <a:pt x="590280" y="76289"/>
                </a:lnTo>
                <a:lnTo>
                  <a:pt x="592401" y="79286"/>
                </a:lnTo>
                <a:lnTo>
                  <a:pt x="594952" y="84697"/>
                </a:lnTo>
                <a:lnTo>
                  <a:pt x="594849" y="89919"/>
                </a:lnTo>
                <a:lnTo>
                  <a:pt x="592094" y="94956"/>
                </a:lnTo>
                <a:lnTo>
                  <a:pt x="586686" y="99809"/>
                </a:lnTo>
                <a:lnTo>
                  <a:pt x="582965" y="102438"/>
                </a:lnTo>
                <a:lnTo>
                  <a:pt x="617626" y="102438"/>
                </a:lnTo>
                <a:lnTo>
                  <a:pt x="611007" y="99911"/>
                </a:lnTo>
                <a:lnTo>
                  <a:pt x="614969" y="93358"/>
                </a:lnTo>
                <a:lnTo>
                  <a:pt x="616442" y="87122"/>
                </a:lnTo>
                <a:lnTo>
                  <a:pt x="614474" y="75273"/>
                </a:lnTo>
                <a:lnTo>
                  <a:pt x="614180" y="74511"/>
                </a:lnTo>
                <a:close/>
              </a:path>
              <a:path w="717550" h="536575">
                <a:moveTo>
                  <a:pt x="704841" y="19469"/>
                </a:moveTo>
                <a:lnTo>
                  <a:pt x="665820" y="19469"/>
                </a:lnTo>
                <a:lnTo>
                  <a:pt x="670925" y="19964"/>
                </a:lnTo>
                <a:lnTo>
                  <a:pt x="680997" y="24930"/>
                </a:lnTo>
                <a:lnTo>
                  <a:pt x="696440" y="52626"/>
                </a:lnTo>
                <a:lnTo>
                  <a:pt x="695843" y="58102"/>
                </a:lnTo>
                <a:lnTo>
                  <a:pt x="694014" y="65151"/>
                </a:lnTo>
                <a:lnTo>
                  <a:pt x="689582" y="71171"/>
                </a:lnTo>
                <a:lnTo>
                  <a:pt x="675713" y="80950"/>
                </a:lnTo>
                <a:lnTo>
                  <a:pt x="705511" y="80950"/>
                </a:lnTo>
                <a:lnTo>
                  <a:pt x="709570" y="76121"/>
                </a:lnTo>
                <a:lnTo>
                  <a:pt x="714019" y="67884"/>
                </a:lnTo>
                <a:lnTo>
                  <a:pt x="716573" y="59004"/>
                </a:lnTo>
                <a:lnTo>
                  <a:pt x="717240" y="49650"/>
                </a:lnTo>
                <a:lnTo>
                  <a:pt x="715880" y="40446"/>
                </a:lnTo>
                <a:lnTo>
                  <a:pt x="712516" y="31314"/>
                </a:lnTo>
                <a:lnTo>
                  <a:pt x="707146" y="22250"/>
                </a:lnTo>
                <a:lnTo>
                  <a:pt x="704841" y="194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25317" y="3050285"/>
            <a:ext cx="260985" cy="260985"/>
          </a:xfrm>
          <a:custGeom>
            <a:avLst/>
            <a:gdLst/>
            <a:ahLst/>
            <a:cxnLst/>
            <a:rect l="l" t="t" r="r" b="b"/>
            <a:pathLst>
              <a:path w="260985" h="260985">
                <a:moveTo>
                  <a:pt x="130302" y="0"/>
                </a:moveTo>
                <a:lnTo>
                  <a:pt x="79584" y="10240"/>
                </a:lnTo>
                <a:lnTo>
                  <a:pt x="38166" y="38166"/>
                </a:lnTo>
                <a:lnTo>
                  <a:pt x="10240" y="79584"/>
                </a:lnTo>
                <a:lnTo>
                  <a:pt x="0" y="130301"/>
                </a:lnTo>
                <a:lnTo>
                  <a:pt x="10240" y="181019"/>
                </a:lnTo>
                <a:lnTo>
                  <a:pt x="38166" y="222437"/>
                </a:lnTo>
                <a:lnTo>
                  <a:pt x="79584" y="250363"/>
                </a:lnTo>
                <a:lnTo>
                  <a:pt x="130302" y="260603"/>
                </a:lnTo>
                <a:lnTo>
                  <a:pt x="181019" y="250363"/>
                </a:lnTo>
                <a:lnTo>
                  <a:pt x="222437" y="222437"/>
                </a:lnTo>
                <a:lnTo>
                  <a:pt x="250363" y="181019"/>
                </a:lnTo>
                <a:lnTo>
                  <a:pt x="260604" y="130301"/>
                </a:lnTo>
                <a:lnTo>
                  <a:pt x="250363" y="79584"/>
                </a:lnTo>
                <a:lnTo>
                  <a:pt x="222437" y="38166"/>
                </a:lnTo>
                <a:lnTo>
                  <a:pt x="181019" y="10240"/>
                </a:lnTo>
                <a:lnTo>
                  <a:pt x="1303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25317" y="3050285"/>
            <a:ext cx="260985" cy="260985"/>
          </a:xfrm>
          <a:custGeom>
            <a:avLst/>
            <a:gdLst/>
            <a:ahLst/>
            <a:cxnLst/>
            <a:rect l="l" t="t" r="r" b="b"/>
            <a:pathLst>
              <a:path w="260985" h="260985">
                <a:moveTo>
                  <a:pt x="0" y="130301"/>
                </a:moveTo>
                <a:lnTo>
                  <a:pt x="10240" y="79584"/>
                </a:lnTo>
                <a:lnTo>
                  <a:pt x="38166" y="38166"/>
                </a:lnTo>
                <a:lnTo>
                  <a:pt x="79584" y="10240"/>
                </a:lnTo>
                <a:lnTo>
                  <a:pt x="130302" y="0"/>
                </a:lnTo>
                <a:lnTo>
                  <a:pt x="181019" y="10240"/>
                </a:lnTo>
                <a:lnTo>
                  <a:pt x="222437" y="38166"/>
                </a:lnTo>
                <a:lnTo>
                  <a:pt x="250363" y="79584"/>
                </a:lnTo>
                <a:lnTo>
                  <a:pt x="260604" y="130301"/>
                </a:lnTo>
                <a:lnTo>
                  <a:pt x="250363" y="181019"/>
                </a:lnTo>
                <a:lnTo>
                  <a:pt x="222437" y="222437"/>
                </a:lnTo>
                <a:lnTo>
                  <a:pt x="181019" y="250363"/>
                </a:lnTo>
                <a:lnTo>
                  <a:pt x="130302" y="260603"/>
                </a:lnTo>
                <a:lnTo>
                  <a:pt x="79584" y="250363"/>
                </a:lnTo>
                <a:lnTo>
                  <a:pt x="38166" y="222437"/>
                </a:lnTo>
                <a:lnTo>
                  <a:pt x="10240" y="181019"/>
                </a:lnTo>
                <a:lnTo>
                  <a:pt x="0" y="130301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980300" y="3043218"/>
            <a:ext cx="1492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Arial"/>
                <a:cs typeface="Arial"/>
              </a:rPr>
              <a:t>T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57169" y="2618064"/>
            <a:ext cx="934719" cy="364490"/>
          </a:xfrm>
          <a:custGeom>
            <a:avLst/>
            <a:gdLst/>
            <a:ahLst/>
            <a:cxnLst/>
            <a:rect l="l" t="t" r="r" b="b"/>
            <a:pathLst>
              <a:path w="934720" h="364489">
                <a:moveTo>
                  <a:pt x="129218" y="26935"/>
                </a:moveTo>
                <a:lnTo>
                  <a:pt x="90606" y="52419"/>
                </a:lnTo>
                <a:lnTo>
                  <a:pt x="83887" y="82016"/>
                </a:lnTo>
                <a:lnTo>
                  <a:pt x="85421" y="91428"/>
                </a:lnTo>
                <a:lnTo>
                  <a:pt x="118121" y="124575"/>
                </a:lnTo>
                <a:lnTo>
                  <a:pt x="137819" y="127098"/>
                </a:lnTo>
                <a:lnTo>
                  <a:pt x="147168" y="125406"/>
                </a:lnTo>
                <a:lnTo>
                  <a:pt x="156183" y="121743"/>
                </a:lnTo>
                <a:lnTo>
                  <a:pt x="164339" y="116402"/>
                </a:lnTo>
                <a:lnTo>
                  <a:pt x="171093" y="109658"/>
                </a:lnTo>
                <a:lnTo>
                  <a:pt x="171780" y="108611"/>
                </a:lnTo>
                <a:lnTo>
                  <a:pt x="131786" y="108611"/>
                </a:lnTo>
                <a:lnTo>
                  <a:pt x="116559" y="103773"/>
                </a:lnTo>
                <a:lnTo>
                  <a:pt x="111276" y="99099"/>
                </a:lnTo>
                <a:lnTo>
                  <a:pt x="104989" y="85129"/>
                </a:lnTo>
                <a:lnTo>
                  <a:pt x="104735" y="77509"/>
                </a:lnTo>
                <a:lnTo>
                  <a:pt x="110133" y="60478"/>
                </a:lnTo>
                <a:lnTo>
                  <a:pt x="114794" y="54103"/>
                </a:lnTo>
                <a:lnTo>
                  <a:pt x="127862" y="46077"/>
                </a:lnTo>
                <a:lnTo>
                  <a:pt x="134999" y="45378"/>
                </a:lnTo>
                <a:lnTo>
                  <a:pt x="172413" y="45378"/>
                </a:lnTo>
                <a:lnTo>
                  <a:pt x="165586" y="38504"/>
                </a:lnTo>
                <a:lnTo>
                  <a:pt x="157377" y="33111"/>
                </a:lnTo>
                <a:lnTo>
                  <a:pt x="147737" y="29122"/>
                </a:lnTo>
                <a:lnTo>
                  <a:pt x="138426" y="27089"/>
                </a:lnTo>
                <a:lnTo>
                  <a:pt x="129218" y="26935"/>
                </a:lnTo>
                <a:close/>
              </a:path>
              <a:path w="934720" h="364489">
                <a:moveTo>
                  <a:pt x="172413" y="45378"/>
                </a:moveTo>
                <a:lnTo>
                  <a:pt x="134999" y="45378"/>
                </a:lnTo>
                <a:lnTo>
                  <a:pt x="150519" y="50611"/>
                </a:lnTo>
                <a:lnTo>
                  <a:pt x="155916" y="55297"/>
                </a:lnTo>
                <a:lnTo>
                  <a:pt x="161987" y="68784"/>
                </a:lnTo>
                <a:lnTo>
                  <a:pt x="162127" y="76480"/>
                </a:lnTo>
                <a:lnTo>
                  <a:pt x="156589" y="93930"/>
                </a:lnTo>
                <a:lnTo>
                  <a:pt x="151941" y="100242"/>
                </a:lnTo>
                <a:lnTo>
                  <a:pt x="138936" y="107926"/>
                </a:lnTo>
                <a:lnTo>
                  <a:pt x="131786" y="108611"/>
                </a:lnTo>
                <a:lnTo>
                  <a:pt x="171780" y="108611"/>
                </a:lnTo>
                <a:lnTo>
                  <a:pt x="182998" y="72212"/>
                </a:lnTo>
                <a:lnTo>
                  <a:pt x="182926" y="71591"/>
                </a:lnTo>
                <a:lnTo>
                  <a:pt x="181343" y="62596"/>
                </a:lnTo>
                <a:lnTo>
                  <a:pt x="177709" y="53506"/>
                </a:lnTo>
                <a:lnTo>
                  <a:pt x="172413" y="45378"/>
                </a:lnTo>
                <a:close/>
              </a:path>
              <a:path w="934720" h="364489">
                <a:moveTo>
                  <a:pt x="44913" y="0"/>
                </a:moveTo>
                <a:lnTo>
                  <a:pt x="6448" y="26313"/>
                </a:lnTo>
                <a:lnTo>
                  <a:pt x="0" y="55297"/>
                </a:lnTo>
                <a:lnTo>
                  <a:pt x="1522" y="64491"/>
                </a:lnTo>
                <a:lnTo>
                  <a:pt x="32485" y="97524"/>
                </a:lnTo>
                <a:lnTo>
                  <a:pt x="61530" y="100737"/>
                </a:lnTo>
                <a:lnTo>
                  <a:pt x="68052" y="80198"/>
                </a:lnTo>
                <a:lnTo>
                  <a:pt x="53099" y="80198"/>
                </a:lnTo>
                <a:lnTo>
                  <a:pt x="46577" y="79872"/>
                </a:lnTo>
                <a:lnTo>
                  <a:pt x="20661" y="51169"/>
                </a:lnTo>
                <a:lnTo>
                  <a:pt x="26097" y="34050"/>
                </a:lnTo>
                <a:lnTo>
                  <a:pt x="30593" y="27776"/>
                </a:lnTo>
                <a:lnTo>
                  <a:pt x="42975" y="20258"/>
                </a:lnTo>
                <a:lnTo>
                  <a:pt x="49859" y="19572"/>
                </a:lnTo>
                <a:lnTo>
                  <a:pt x="87308" y="19572"/>
                </a:lnTo>
                <a:lnTo>
                  <a:pt x="88200" y="16765"/>
                </a:lnTo>
                <a:lnTo>
                  <a:pt x="54237" y="72"/>
                </a:lnTo>
                <a:lnTo>
                  <a:pt x="44913" y="0"/>
                </a:lnTo>
                <a:close/>
              </a:path>
              <a:path w="934720" h="364489">
                <a:moveTo>
                  <a:pt x="68693" y="78182"/>
                </a:moveTo>
                <a:lnTo>
                  <a:pt x="60470" y="79634"/>
                </a:lnTo>
                <a:lnTo>
                  <a:pt x="53099" y="80198"/>
                </a:lnTo>
                <a:lnTo>
                  <a:pt x="68052" y="80198"/>
                </a:lnTo>
                <a:lnTo>
                  <a:pt x="68693" y="78182"/>
                </a:lnTo>
                <a:close/>
              </a:path>
              <a:path w="934720" h="364489">
                <a:moveTo>
                  <a:pt x="87308" y="19572"/>
                </a:moveTo>
                <a:lnTo>
                  <a:pt x="49859" y="19572"/>
                </a:lnTo>
                <a:lnTo>
                  <a:pt x="57415" y="21972"/>
                </a:lnTo>
                <a:lnTo>
                  <a:pt x="63147" y="24422"/>
                </a:lnTo>
                <a:lnTo>
                  <a:pt x="68986" y="28154"/>
                </a:lnTo>
                <a:lnTo>
                  <a:pt x="74933" y="33166"/>
                </a:lnTo>
                <a:lnTo>
                  <a:pt x="80986" y="39460"/>
                </a:lnTo>
                <a:lnTo>
                  <a:pt x="87308" y="19572"/>
                </a:lnTo>
                <a:close/>
              </a:path>
              <a:path w="934720" h="364489">
                <a:moveTo>
                  <a:pt x="332908" y="118568"/>
                </a:moveTo>
                <a:lnTo>
                  <a:pt x="312088" y="118568"/>
                </a:lnTo>
                <a:lnTo>
                  <a:pt x="335507" y="192381"/>
                </a:lnTo>
                <a:lnTo>
                  <a:pt x="355065" y="198591"/>
                </a:lnTo>
                <a:lnTo>
                  <a:pt x="367613" y="159081"/>
                </a:lnTo>
                <a:lnTo>
                  <a:pt x="345984" y="159081"/>
                </a:lnTo>
                <a:lnTo>
                  <a:pt x="332908" y="118568"/>
                </a:lnTo>
                <a:close/>
              </a:path>
              <a:path w="934720" h="364489">
                <a:moveTo>
                  <a:pt x="302449" y="79351"/>
                </a:moveTo>
                <a:lnTo>
                  <a:pt x="272858" y="172480"/>
                </a:lnTo>
                <a:lnTo>
                  <a:pt x="292937" y="178855"/>
                </a:lnTo>
                <a:lnTo>
                  <a:pt x="312088" y="118568"/>
                </a:lnTo>
                <a:lnTo>
                  <a:pt x="332908" y="118568"/>
                </a:lnTo>
                <a:lnTo>
                  <a:pt x="322286" y="85663"/>
                </a:lnTo>
                <a:lnTo>
                  <a:pt x="302449" y="79351"/>
                </a:lnTo>
                <a:close/>
              </a:path>
              <a:path w="934720" h="364489">
                <a:moveTo>
                  <a:pt x="211923" y="50598"/>
                </a:moveTo>
                <a:lnTo>
                  <a:pt x="192467" y="111875"/>
                </a:lnTo>
                <a:lnTo>
                  <a:pt x="191169" y="117869"/>
                </a:lnTo>
                <a:lnTo>
                  <a:pt x="191025" y="124079"/>
                </a:lnTo>
                <a:lnTo>
                  <a:pt x="192035" y="130505"/>
                </a:lnTo>
                <a:lnTo>
                  <a:pt x="225868" y="158954"/>
                </a:lnTo>
                <a:lnTo>
                  <a:pt x="232713" y="159462"/>
                </a:lnTo>
                <a:lnTo>
                  <a:pt x="246035" y="157037"/>
                </a:lnTo>
                <a:lnTo>
                  <a:pt x="251636" y="154014"/>
                </a:lnTo>
                <a:lnTo>
                  <a:pt x="260742" y="144362"/>
                </a:lnTo>
                <a:lnTo>
                  <a:pt x="263866" y="139295"/>
                </a:lnTo>
                <a:lnTo>
                  <a:pt x="264201" y="138241"/>
                </a:lnTo>
                <a:lnTo>
                  <a:pt x="229475" y="138241"/>
                </a:lnTo>
                <a:lnTo>
                  <a:pt x="219226" y="134977"/>
                </a:lnTo>
                <a:lnTo>
                  <a:pt x="215873" y="132145"/>
                </a:lnTo>
                <a:lnTo>
                  <a:pt x="212063" y="123851"/>
                </a:lnTo>
                <a:lnTo>
                  <a:pt x="211949" y="119140"/>
                </a:lnTo>
                <a:lnTo>
                  <a:pt x="231723" y="56884"/>
                </a:lnTo>
                <a:lnTo>
                  <a:pt x="211923" y="50598"/>
                </a:lnTo>
                <a:close/>
              </a:path>
              <a:path w="934720" h="364489">
                <a:moveTo>
                  <a:pt x="364996" y="99226"/>
                </a:moveTo>
                <a:lnTo>
                  <a:pt x="345984" y="159081"/>
                </a:lnTo>
                <a:lnTo>
                  <a:pt x="367613" y="159081"/>
                </a:lnTo>
                <a:lnTo>
                  <a:pt x="384643" y="105462"/>
                </a:lnTo>
                <a:lnTo>
                  <a:pt x="364996" y="99226"/>
                </a:lnTo>
                <a:close/>
              </a:path>
              <a:path w="934720" h="364489">
                <a:moveTo>
                  <a:pt x="264984" y="67451"/>
                </a:moveTo>
                <a:lnTo>
                  <a:pt x="245324" y="129325"/>
                </a:lnTo>
                <a:lnTo>
                  <a:pt x="242365" y="133415"/>
                </a:lnTo>
                <a:lnTo>
                  <a:pt x="234250" y="137974"/>
                </a:lnTo>
                <a:lnTo>
                  <a:pt x="229475" y="138241"/>
                </a:lnTo>
                <a:lnTo>
                  <a:pt x="264201" y="138241"/>
                </a:lnTo>
                <a:lnTo>
                  <a:pt x="284694" y="73725"/>
                </a:lnTo>
                <a:lnTo>
                  <a:pt x="264984" y="67451"/>
                </a:lnTo>
                <a:close/>
              </a:path>
              <a:path w="934720" h="364489">
                <a:moveTo>
                  <a:pt x="514013" y="197054"/>
                </a:moveTo>
                <a:lnTo>
                  <a:pt x="475093" y="197054"/>
                </a:lnTo>
                <a:lnTo>
                  <a:pt x="477366" y="197778"/>
                </a:lnTo>
                <a:lnTo>
                  <a:pt x="490028" y="241466"/>
                </a:lnTo>
                <a:lnTo>
                  <a:pt x="513091" y="248781"/>
                </a:lnTo>
                <a:lnTo>
                  <a:pt x="499362" y="201690"/>
                </a:lnTo>
                <a:lnTo>
                  <a:pt x="506970" y="200877"/>
                </a:lnTo>
                <a:lnTo>
                  <a:pt x="512837" y="198299"/>
                </a:lnTo>
                <a:lnTo>
                  <a:pt x="514013" y="197054"/>
                </a:lnTo>
                <a:close/>
              </a:path>
              <a:path w="934720" h="364489">
                <a:moveTo>
                  <a:pt x="473162" y="133592"/>
                </a:moveTo>
                <a:lnTo>
                  <a:pt x="443584" y="226709"/>
                </a:lnTo>
                <a:lnTo>
                  <a:pt x="463650" y="233084"/>
                </a:lnTo>
                <a:lnTo>
                  <a:pt x="475093" y="197054"/>
                </a:lnTo>
                <a:lnTo>
                  <a:pt x="514013" y="197054"/>
                </a:lnTo>
                <a:lnTo>
                  <a:pt x="521079" y="189574"/>
                </a:lnTo>
                <a:lnTo>
                  <a:pt x="523546" y="185573"/>
                </a:lnTo>
                <a:lnTo>
                  <a:pt x="495222" y="185573"/>
                </a:lnTo>
                <a:lnTo>
                  <a:pt x="480401" y="180862"/>
                </a:lnTo>
                <a:lnTo>
                  <a:pt x="488097" y="156605"/>
                </a:lnTo>
                <a:lnTo>
                  <a:pt x="522960" y="156605"/>
                </a:lnTo>
                <a:lnTo>
                  <a:pt x="519759" y="151093"/>
                </a:lnTo>
                <a:lnTo>
                  <a:pt x="513167" y="146292"/>
                </a:lnTo>
                <a:lnTo>
                  <a:pt x="473162" y="133592"/>
                </a:lnTo>
                <a:close/>
              </a:path>
              <a:path w="934720" h="364489">
                <a:moveTo>
                  <a:pt x="397267" y="109475"/>
                </a:moveTo>
                <a:lnTo>
                  <a:pt x="390993" y="129274"/>
                </a:lnTo>
                <a:lnTo>
                  <a:pt x="412190" y="136005"/>
                </a:lnTo>
                <a:lnTo>
                  <a:pt x="388898" y="209335"/>
                </a:lnTo>
                <a:lnTo>
                  <a:pt x="408964" y="215711"/>
                </a:lnTo>
                <a:lnTo>
                  <a:pt x="432268" y="142381"/>
                </a:lnTo>
                <a:lnTo>
                  <a:pt x="455772" y="142381"/>
                </a:lnTo>
                <a:lnTo>
                  <a:pt x="459903" y="129376"/>
                </a:lnTo>
                <a:lnTo>
                  <a:pt x="397267" y="109475"/>
                </a:lnTo>
                <a:close/>
              </a:path>
              <a:path w="934720" h="364489">
                <a:moveTo>
                  <a:pt x="522960" y="156605"/>
                </a:moveTo>
                <a:lnTo>
                  <a:pt x="488097" y="156605"/>
                </a:lnTo>
                <a:lnTo>
                  <a:pt x="497572" y="159615"/>
                </a:lnTo>
                <a:lnTo>
                  <a:pt x="501026" y="161837"/>
                </a:lnTo>
                <a:lnTo>
                  <a:pt x="505179" y="167692"/>
                </a:lnTo>
                <a:lnTo>
                  <a:pt x="505662" y="170905"/>
                </a:lnTo>
                <a:lnTo>
                  <a:pt x="501826" y="182957"/>
                </a:lnTo>
                <a:lnTo>
                  <a:pt x="495222" y="185573"/>
                </a:lnTo>
                <a:lnTo>
                  <a:pt x="523546" y="185573"/>
                </a:lnTo>
                <a:lnTo>
                  <a:pt x="523899" y="185002"/>
                </a:lnTo>
                <a:lnTo>
                  <a:pt x="528077" y="171870"/>
                </a:lnTo>
                <a:lnTo>
                  <a:pt x="527467" y="164364"/>
                </a:lnTo>
                <a:lnTo>
                  <a:pt x="522960" y="156605"/>
                </a:lnTo>
                <a:close/>
              </a:path>
              <a:path w="934720" h="364489">
                <a:moveTo>
                  <a:pt x="455772" y="142381"/>
                </a:moveTo>
                <a:lnTo>
                  <a:pt x="432268" y="142381"/>
                </a:lnTo>
                <a:lnTo>
                  <a:pt x="453617" y="149163"/>
                </a:lnTo>
                <a:lnTo>
                  <a:pt x="455772" y="142381"/>
                </a:lnTo>
                <a:close/>
              </a:path>
              <a:path w="934720" h="364489">
                <a:moveTo>
                  <a:pt x="537450" y="154014"/>
                </a:moveTo>
                <a:lnTo>
                  <a:pt x="551356" y="213005"/>
                </a:lnTo>
                <a:lnTo>
                  <a:pt x="537513" y="256554"/>
                </a:lnTo>
                <a:lnTo>
                  <a:pt x="557376" y="262853"/>
                </a:lnTo>
                <a:lnTo>
                  <a:pt x="571206" y="219317"/>
                </a:lnTo>
                <a:lnTo>
                  <a:pt x="598244" y="195403"/>
                </a:lnTo>
                <a:lnTo>
                  <a:pt x="567688" y="195403"/>
                </a:lnTo>
                <a:lnTo>
                  <a:pt x="559687" y="161075"/>
                </a:lnTo>
                <a:lnTo>
                  <a:pt x="537450" y="154014"/>
                </a:lnTo>
                <a:close/>
              </a:path>
              <a:path w="934720" h="364489">
                <a:moveTo>
                  <a:pt x="594295" y="172073"/>
                </a:moveTo>
                <a:lnTo>
                  <a:pt x="567688" y="195403"/>
                </a:lnTo>
                <a:lnTo>
                  <a:pt x="598244" y="195403"/>
                </a:lnTo>
                <a:lnTo>
                  <a:pt x="616609" y="179160"/>
                </a:lnTo>
                <a:lnTo>
                  <a:pt x="594295" y="172073"/>
                </a:lnTo>
                <a:close/>
              </a:path>
              <a:path w="934720" h="364489">
                <a:moveTo>
                  <a:pt x="831576" y="312497"/>
                </a:moveTo>
                <a:lnTo>
                  <a:pt x="777048" y="312497"/>
                </a:lnTo>
                <a:lnTo>
                  <a:pt x="812786" y="323851"/>
                </a:lnTo>
                <a:lnTo>
                  <a:pt x="814437" y="344514"/>
                </a:lnTo>
                <a:lnTo>
                  <a:pt x="834630" y="350927"/>
                </a:lnTo>
                <a:lnTo>
                  <a:pt x="831576" y="312497"/>
                </a:lnTo>
                <a:close/>
              </a:path>
              <a:path w="934720" h="364489">
                <a:moveTo>
                  <a:pt x="810728" y="240818"/>
                </a:moveTo>
                <a:lnTo>
                  <a:pt x="743850" y="322098"/>
                </a:lnTo>
                <a:lnTo>
                  <a:pt x="763941" y="328474"/>
                </a:lnTo>
                <a:lnTo>
                  <a:pt x="777048" y="312497"/>
                </a:lnTo>
                <a:lnTo>
                  <a:pt x="831576" y="312497"/>
                </a:lnTo>
                <a:lnTo>
                  <a:pt x="830963" y="304788"/>
                </a:lnTo>
                <a:lnTo>
                  <a:pt x="811274" y="304788"/>
                </a:lnTo>
                <a:lnTo>
                  <a:pt x="789151" y="297753"/>
                </a:lnTo>
                <a:lnTo>
                  <a:pt x="808811" y="273788"/>
                </a:lnTo>
                <a:lnTo>
                  <a:pt x="828500" y="273788"/>
                </a:lnTo>
                <a:lnTo>
                  <a:pt x="826273" y="245759"/>
                </a:lnTo>
                <a:lnTo>
                  <a:pt x="810728" y="240818"/>
                </a:lnTo>
                <a:close/>
              </a:path>
              <a:path w="934720" h="364489">
                <a:moveTo>
                  <a:pt x="721263" y="247130"/>
                </a:moveTo>
                <a:lnTo>
                  <a:pt x="705712" y="247130"/>
                </a:lnTo>
                <a:lnTo>
                  <a:pt x="701229" y="308560"/>
                </a:lnTo>
                <a:lnTo>
                  <a:pt x="720101" y="314555"/>
                </a:lnTo>
                <a:lnTo>
                  <a:pt x="739951" y="281814"/>
                </a:lnTo>
                <a:lnTo>
                  <a:pt x="718818" y="281814"/>
                </a:lnTo>
                <a:lnTo>
                  <a:pt x="721263" y="247130"/>
                </a:lnTo>
                <a:close/>
              </a:path>
              <a:path w="934720" h="364489">
                <a:moveTo>
                  <a:pt x="828500" y="273788"/>
                </a:moveTo>
                <a:lnTo>
                  <a:pt x="808811" y="273788"/>
                </a:lnTo>
                <a:lnTo>
                  <a:pt x="811274" y="304788"/>
                </a:lnTo>
                <a:lnTo>
                  <a:pt x="830963" y="304788"/>
                </a:lnTo>
                <a:lnTo>
                  <a:pt x="828500" y="273788"/>
                </a:lnTo>
                <a:close/>
              </a:path>
              <a:path w="934720" h="364489">
                <a:moveTo>
                  <a:pt x="662367" y="193689"/>
                </a:moveTo>
                <a:lnTo>
                  <a:pt x="655102" y="293904"/>
                </a:lnTo>
                <a:lnTo>
                  <a:pt x="673898" y="299873"/>
                </a:lnTo>
                <a:lnTo>
                  <a:pt x="693356" y="267615"/>
                </a:lnTo>
                <a:lnTo>
                  <a:pt x="675080" y="267615"/>
                </a:lnTo>
                <a:lnTo>
                  <a:pt x="680236" y="199366"/>
                </a:lnTo>
                <a:lnTo>
                  <a:pt x="662367" y="193689"/>
                </a:lnTo>
                <a:close/>
              </a:path>
              <a:path w="934720" h="364489">
                <a:moveTo>
                  <a:pt x="754353" y="222911"/>
                </a:moveTo>
                <a:lnTo>
                  <a:pt x="718818" y="281814"/>
                </a:lnTo>
                <a:lnTo>
                  <a:pt x="739951" y="281814"/>
                </a:lnTo>
                <a:lnTo>
                  <a:pt x="772222" y="228588"/>
                </a:lnTo>
                <a:lnTo>
                  <a:pt x="754353" y="222911"/>
                </a:lnTo>
                <a:close/>
              </a:path>
              <a:path w="934720" h="364489">
                <a:moveTo>
                  <a:pt x="710881" y="209107"/>
                </a:moveTo>
                <a:lnTo>
                  <a:pt x="675080" y="267615"/>
                </a:lnTo>
                <a:lnTo>
                  <a:pt x="693356" y="267615"/>
                </a:lnTo>
                <a:lnTo>
                  <a:pt x="705712" y="247130"/>
                </a:lnTo>
                <a:lnTo>
                  <a:pt x="721263" y="247130"/>
                </a:lnTo>
                <a:lnTo>
                  <a:pt x="723657" y="213158"/>
                </a:lnTo>
                <a:lnTo>
                  <a:pt x="710881" y="209107"/>
                </a:lnTo>
                <a:close/>
              </a:path>
              <a:path w="934720" h="364489">
                <a:moveTo>
                  <a:pt x="855547" y="255055"/>
                </a:moveTo>
                <a:lnTo>
                  <a:pt x="869440" y="314047"/>
                </a:lnTo>
                <a:lnTo>
                  <a:pt x="855610" y="357595"/>
                </a:lnTo>
                <a:lnTo>
                  <a:pt x="875473" y="363907"/>
                </a:lnTo>
                <a:lnTo>
                  <a:pt x="889303" y="320359"/>
                </a:lnTo>
                <a:lnTo>
                  <a:pt x="916333" y="296444"/>
                </a:lnTo>
                <a:lnTo>
                  <a:pt x="885785" y="296444"/>
                </a:lnTo>
                <a:lnTo>
                  <a:pt x="877772" y="262116"/>
                </a:lnTo>
                <a:lnTo>
                  <a:pt x="855547" y="255055"/>
                </a:lnTo>
                <a:close/>
              </a:path>
              <a:path w="934720" h="364489">
                <a:moveTo>
                  <a:pt x="912379" y="273115"/>
                </a:moveTo>
                <a:lnTo>
                  <a:pt x="885785" y="296444"/>
                </a:lnTo>
                <a:lnTo>
                  <a:pt x="916333" y="296444"/>
                </a:lnTo>
                <a:lnTo>
                  <a:pt x="934693" y="280201"/>
                </a:lnTo>
                <a:lnTo>
                  <a:pt x="912379" y="2731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07340" y="6428191"/>
            <a:ext cx="29413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w Cen MT"/>
                <a:cs typeface="Tw Cen MT"/>
              </a:rPr>
              <a:t>(Based on previous </a:t>
            </a:r>
            <a:r>
              <a:rPr sz="1600" spc="-10" dirty="0">
                <a:latin typeface="Tw Cen MT"/>
                <a:cs typeface="Tw Cen MT"/>
              </a:rPr>
              <a:t>planning</a:t>
            </a:r>
            <a:r>
              <a:rPr sz="1600" spc="100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efforts)</a:t>
            </a:r>
            <a:endParaRPr sz="1600">
              <a:latin typeface="Tw Cen MT"/>
              <a:cs typeface="Tw Cen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5580" y="301401"/>
            <a:ext cx="55054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25" dirty="0">
                <a:solidFill>
                  <a:srgbClr val="354E60"/>
                </a:solidFill>
                <a:latin typeface="Tw Cen MT"/>
                <a:cs typeface="Tw Cen MT"/>
              </a:rPr>
              <a:t>North </a:t>
            </a:r>
            <a:r>
              <a:rPr sz="3600" spc="0" dirty="0">
                <a:solidFill>
                  <a:srgbClr val="354E60"/>
                </a:solidFill>
                <a:latin typeface="Tw Cen MT"/>
                <a:cs typeface="Tw Cen MT"/>
              </a:rPr>
              <a:t>Scituate </a:t>
            </a:r>
            <a:r>
              <a:rPr sz="3600" dirty="0">
                <a:solidFill>
                  <a:srgbClr val="354E60"/>
                </a:solidFill>
                <a:latin typeface="Tw Cen MT"/>
                <a:cs typeface="Tw Cen MT"/>
              </a:rPr>
              <a:t>Village</a:t>
            </a:r>
            <a:r>
              <a:rPr sz="3600" spc="-40" dirty="0">
                <a:solidFill>
                  <a:srgbClr val="354E60"/>
                </a:solidFill>
                <a:latin typeface="Tw Cen MT"/>
                <a:cs typeface="Tw Cen MT"/>
              </a:rPr>
              <a:t> </a:t>
            </a:r>
            <a:r>
              <a:rPr sz="3600" spc="-10" dirty="0">
                <a:solidFill>
                  <a:srgbClr val="354E60"/>
                </a:solidFill>
                <a:latin typeface="Tw Cen MT"/>
                <a:cs typeface="Tw Cen MT"/>
              </a:rPr>
              <a:t>Vision</a:t>
            </a:r>
            <a:endParaRPr sz="3600">
              <a:latin typeface="Tw Cen MT"/>
              <a:cs typeface="Tw Cen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040891"/>
            <a:ext cx="9143999" cy="46238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57169" y="2618064"/>
            <a:ext cx="934719" cy="364490"/>
          </a:xfrm>
          <a:custGeom>
            <a:avLst/>
            <a:gdLst/>
            <a:ahLst/>
            <a:cxnLst/>
            <a:rect l="l" t="t" r="r" b="b"/>
            <a:pathLst>
              <a:path w="934720" h="364489">
                <a:moveTo>
                  <a:pt x="129218" y="26935"/>
                </a:moveTo>
                <a:lnTo>
                  <a:pt x="90606" y="52419"/>
                </a:lnTo>
                <a:lnTo>
                  <a:pt x="83887" y="82016"/>
                </a:lnTo>
                <a:lnTo>
                  <a:pt x="85421" y="91428"/>
                </a:lnTo>
                <a:lnTo>
                  <a:pt x="118121" y="124575"/>
                </a:lnTo>
                <a:lnTo>
                  <a:pt x="137819" y="127098"/>
                </a:lnTo>
                <a:lnTo>
                  <a:pt x="147168" y="125406"/>
                </a:lnTo>
                <a:lnTo>
                  <a:pt x="156183" y="121743"/>
                </a:lnTo>
                <a:lnTo>
                  <a:pt x="164339" y="116402"/>
                </a:lnTo>
                <a:lnTo>
                  <a:pt x="171093" y="109658"/>
                </a:lnTo>
                <a:lnTo>
                  <a:pt x="171780" y="108611"/>
                </a:lnTo>
                <a:lnTo>
                  <a:pt x="131786" y="108611"/>
                </a:lnTo>
                <a:lnTo>
                  <a:pt x="116559" y="103773"/>
                </a:lnTo>
                <a:lnTo>
                  <a:pt x="111276" y="99099"/>
                </a:lnTo>
                <a:lnTo>
                  <a:pt x="104989" y="85129"/>
                </a:lnTo>
                <a:lnTo>
                  <a:pt x="104735" y="77509"/>
                </a:lnTo>
                <a:lnTo>
                  <a:pt x="110133" y="60478"/>
                </a:lnTo>
                <a:lnTo>
                  <a:pt x="114794" y="54103"/>
                </a:lnTo>
                <a:lnTo>
                  <a:pt x="127862" y="46077"/>
                </a:lnTo>
                <a:lnTo>
                  <a:pt x="134999" y="45378"/>
                </a:lnTo>
                <a:lnTo>
                  <a:pt x="172413" y="45378"/>
                </a:lnTo>
                <a:lnTo>
                  <a:pt x="165586" y="38504"/>
                </a:lnTo>
                <a:lnTo>
                  <a:pt x="157377" y="33111"/>
                </a:lnTo>
                <a:lnTo>
                  <a:pt x="147737" y="29122"/>
                </a:lnTo>
                <a:lnTo>
                  <a:pt x="138426" y="27089"/>
                </a:lnTo>
                <a:lnTo>
                  <a:pt x="129218" y="26935"/>
                </a:lnTo>
                <a:close/>
              </a:path>
              <a:path w="934720" h="364489">
                <a:moveTo>
                  <a:pt x="172413" y="45378"/>
                </a:moveTo>
                <a:lnTo>
                  <a:pt x="134999" y="45378"/>
                </a:lnTo>
                <a:lnTo>
                  <a:pt x="150519" y="50611"/>
                </a:lnTo>
                <a:lnTo>
                  <a:pt x="155916" y="55297"/>
                </a:lnTo>
                <a:lnTo>
                  <a:pt x="161987" y="68784"/>
                </a:lnTo>
                <a:lnTo>
                  <a:pt x="162127" y="76480"/>
                </a:lnTo>
                <a:lnTo>
                  <a:pt x="156589" y="93930"/>
                </a:lnTo>
                <a:lnTo>
                  <a:pt x="151941" y="100242"/>
                </a:lnTo>
                <a:lnTo>
                  <a:pt x="138936" y="107926"/>
                </a:lnTo>
                <a:lnTo>
                  <a:pt x="131786" y="108611"/>
                </a:lnTo>
                <a:lnTo>
                  <a:pt x="171780" y="108611"/>
                </a:lnTo>
                <a:lnTo>
                  <a:pt x="182998" y="72212"/>
                </a:lnTo>
                <a:lnTo>
                  <a:pt x="182926" y="71591"/>
                </a:lnTo>
                <a:lnTo>
                  <a:pt x="181343" y="62596"/>
                </a:lnTo>
                <a:lnTo>
                  <a:pt x="177709" y="53506"/>
                </a:lnTo>
                <a:lnTo>
                  <a:pt x="172413" y="45378"/>
                </a:lnTo>
                <a:close/>
              </a:path>
              <a:path w="934720" h="364489">
                <a:moveTo>
                  <a:pt x="44913" y="0"/>
                </a:moveTo>
                <a:lnTo>
                  <a:pt x="6448" y="26313"/>
                </a:lnTo>
                <a:lnTo>
                  <a:pt x="0" y="55297"/>
                </a:lnTo>
                <a:lnTo>
                  <a:pt x="1522" y="64491"/>
                </a:lnTo>
                <a:lnTo>
                  <a:pt x="32485" y="97524"/>
                </a:lnTo>
                <a:lnTo>
                  <a:pt x="61530" y="100737"/>
                </a:lnTo>
                <a:lnTo>
                  <a:pt x="68052" y="80198"/>
                </a:lnTo>
                <a:lnTo>
                  <a:pt x="53099" y="80198"/>
                </a:lnTo>
                <a:lnTo>
                  <a:pt x="46577" y="79872"/>
                </a:lnTo>
                <a:lnTo>
                  <a:pt x="20661" y="51169"/>
                </a:lnTo>
                <a:lnTo>
                  <a:pt x="26097" y="34050"/>
                </a:lnTo>
                <a:lnTo>
                  <a:pt x="30593" y="27776"/>
                </a:lnTo>
                <a:lnTo>
                  <a:pt x="42975" y="20258"/>
                </a:lnTo>
                <a:lnTo>
                  <a:pt x="49859" y="19572"/>
                </a:lnTo>
                <a:lnTo>
                  <a:pt x="87308" y="19572"/>
                </a:lnTo>
                <a:lnTo>
                  <a:pt x="88200" y="16765"/>
                </a:lnTo>
                <a:lnTo>
                  <a:pt x="54237" y="72"/>
                </a:lnTo>
                <a:lnTo>
                  <a:pt x="44913" y="0"/>
                </a:lnTo>
                <a:close/>
              </a:path>
              <a:path w="934720" h="364489">
                <a:moveTo>
                  <a:pt x="68693" y="78182"/>
                </a:moveTo>
                <a:lnTo>
                  <a:pt x="60470" y="79634"/>
                </a:lnTo>
                <a:lnTo>
                  <a:pt x="53099" y="80198"/>
                </a:lnTo>
                <a:lnTo>
                  <a:pt x="68052" y="80198"/>
                </a:lnTo>
                <a:lnTo>
                  <a:pt x="68693" y="78182"/>
                </a:lnTo>
                <a:close/>
              </a:path>
              <a:path w="934720" h="364489">
                <a:moveTo>
                  <a:pt x="87308" y="19572"/>
                </a:moveTo>
                <a:lnTo>
                  <a:pt x="49859" y="19572"/>
                </a:lnTo>
                <a:lnTo>
                  <a:pt x="57415" y="21972"/>
                </a:lnTo>
                <a:lnTo>
                  <a:pt x="63147" y="24422"/>
                </a:lnTo>
                <a:lnTo>
                  <a:pt x="68986" y="28154"/>
                </a:lnTo>
                <a:lnTo>
                  <a:pt x="74933" y="33166"/>
                </a:lnTo>
                <a:lnTo>
                  <a:pt x="80986" y="39460"/>
                </a:lnTo>
                <a:lnTo>
                  <a:pt x="87308" y="19572"/>
                </a:lnTo>
                <a:close/>
              </a:path>
              <a:path w="934720" h="364489">
                <a:moveTo>
                  <a:pt x="332908" y="118568"/>
                </a:moveTo>
                <a:lnTo>
                  <a:pt x="312088" y="118568"/>
                </a:lnTo>
                <a:lnTo>
                  <a:pt x="335507" y="192381"/>
                </a:lnTo>
                <a:lnTo>
                  <a:pt x="355065" y="198591"/>
                </a:lnTo>
                <a:lnTo>
                  <a:pt x="367613" y="159081"/>
                </a:lnTo>
                <a:lnTo>
                  <a:pt x="345984" y="159081"/>
                </a:lnTo>
                <a:lnTo>
                  <a:pt x="332908" y="118568"/>
                </a:lnTo>
                <a:close/>
              </a:path>
              <a:path w="934720" h="364489">
                <a:moveTo>
                  <a:pt x="302449" y="79351"/>
                </a:moveTo>
                <a:lnTo>
                  <a:pt x="272858" y="172480"/>
                </a:lnTo>
                <a:lnTo>
                  <a:pt x="292937" y="178855"/>
                </a:lnTo>
                <a:lnTo>
                  <a:pt x="312088" y="118568"/>
                </a:lnTo>
                <a:lnTo>
                  <a:pt x="332908" y="118568"/>
                </a:lnTo>
                <a:lnTo>
                  <a:pt x="322286" y="85663"/>
                </a:lnTo>
                <a:lnTo>
                  <a:pt x="302449" y="79351"/>
                </a:lnTo>
                <a:close/>
              </a:path>
              <a:path w="934720" h="364489">
                <a:moveTo>
                  <a:pt x="211923" y="50598"/>
                </a:moveTo>
                <a:lnTo>
                  <a:pt x="192467" y="111875"/>
                </a:lnTo>
                <a:lnTo>
                  <a:pt x="191169" y="117869"/>
                </a:lnTo>
                <a:lnTo>
                  <a:pt x="191025" y="124079"/>
                </a:lnTo>
                <a:lnTo>
                  <a:pt x="192035" y="130505"/>
                </a:lnTo>
                <a:lnTo>
                  <a:pt x="225868" y="158954"/>
                </a:lnTo>
                <a:lnTo>
                  <a:pt x="232713" y="159462"/>
                </a:lnTo>
                <a:lnTo>
                  <a:pt x="246035" y="157037"/>
                </a:lnTo>
                <a:lnTo>
                  <a:pt x="251636" y="154014"/>
                </a:lnTo>
                <a:lnTo>
                  <a:pt x="260742" y="144362"/>
                </a:lnTo>
                <a:lnTo>
                  <a:pt x="263866" y="139295"/>
                </a:lnTo>
                <a:lnTo>
                  <a:pt x="264201" y="138241"/>
                </a:lnTo>
                <a:lnTo>
                  <a:pt x="229475" y="138241"/>
                </a:lnTo>
                <a:lnTo>
                  <a:pt x="219226" y="134977"/>
                </a:lnTo>
                <a:lnTo>
                  <a:pt x="215873" y="132145"/>
                </a:lnTo>
                <a:lnTo>
                  <a:pt x="212063" y="123851"/>
                </a:lnTo>
                <a:lnTo>
                  <a:pt x="211949" y="119140"/>
                </a:lnTo>
                <a:lnTo>
                  <a:pt x="231723" y="56884"/>
                </a:lnTo>
                <a:lnTo>
                  <a:pt x="211923" y="50598"/>
                </a:lnTo>
                <a:close/>
              </a:path>
              <a:path w="934720" h="364489">
                <a:moveTo>
                  <a:pt x="364996" y="99226"/>
                </a:moveTo>
                <a:lnTo>
                  <a:pt x="345984" y="159081"/>
                </a:lnTo>
                <a:lnTo>
                  <a:pt x="367613" y="159081"/>
                </a:lnTo>
                <a:lnTo>
                  <a:pt x="384643" y="105462"/>
                </a:lnTo>
                <a:lnTo>
                  <a:pt x="364996" y="99226"/>
                </a:lnTo>
                <a:close/>
              </a:path>
              <a:path w="934720" h="364489">
                <a:moveTo>
                  <a:pt x="264984" y="67451"/>
                </a:moveTo>
                <a:lnTo>
                  <a:pt x="245324" y="129325"/>
                </a:lnTo>
                <a:lnTo>
                  <a:pt x="242365" y="133415"/>
                </a:lnTo>
                <a:lnTo>
                  <a:pt x="234250" y="137974"/>
                </a:lnTo>
                <a:lnTo>
                  <a:pt x="229475" y="138241"/>
                </a:lnTo>
                <a:lnTo>
                  <a:pt x="264201" y="138241"/>
                </a:lnTo>
                <a:lnTo>
                  <a:pt x="284694" y="73725"/>
                </a:lnTo>
                <a:lnTo>
                  <a:pt x="264984" y="67451"/>
                </a:lnTo>
                <a:close/>
              </a:path>
              <a:path w="934720" h="364489">
                <a:moveTo>
                  <a:pt x="514013" y="197054"/>
                </a:moveTo>
                <a:lnTo>
                  <a:pt x="475093" y="197054"/>
                </a:lnTo>
                <a:lnTo>
                  <a:pt x="477366" y="197778"/>
                </a:lnTo>
                <a:lnTo>
                  <a:pt x="490028" y="241466"/>
                </a:lnTo>
                <a:lnTo>
                  <a:pt x="513091" y="248781"/>
                </a:lnTo>
                <a:lnTo>
                  <a:pt x="499362" y="201690"/>
                </a:lnTo>
                <a:lnTo>
                  <a:pt x="506970" y="200877"/>
                </a:lnTo>
                <a:lnTo>
                  <a:pt x="512837" y="198299"/>
                </a:lnTo>
                <a:lnTo>
                  <a:pt x="514013" y="197054"/>
                </a:lnTo>
                <a:close/>
              </a:path>
              <a:path w="934720" h="364489">
                <a:moveTo>
                  <a:pt x="473162" y="133592"/>
                </a:moveTo>
                <a:lnTo>
                  <a:pt x="443584" y="226709"/>
                </a:lnTo>
                <a:lnTo>
                  <a:pt x="463650" y="233084"/>
                </a:lnTo>
                <a:lnTo>
                  <a:pt x="475093" y="197054"/>
                </a:lnTo>
                <a:lnTo>
                  <a:pt x="514013" y="197054"/>
                </a:lnTo>
                <a:lnTo>
                  <a:pt x="521079" y="189574"/>
                </a:lnTo>
                <a:lnTo>
                  <a:pt x="523546" y="185573"/>
                </a:lnTo>
                <a:lnTo>
                  <a:pt x="495222" y="185573"/>
                </a:lnTo>
                <a:lnTo>
                  <a:pt x="480401" y="180862"/>
                </a:lnTo>
                <a:lnTo>
                  <a:pt x="488097" y="156605"/>
                </a:lnTo>
                <a:lnTo>
                  <a:pt x="522960" y="156605"/>
                </a:lnTo>
                <a:lnTo>
                  <a:pt x="519759" y="151093"/>
                </a:lnTo>
                <a:lnTo>
                  <a:pt x="513167" y="146292"/>
                </a:lnTo>
                <a:lnTo>
                  <a:pt x="473162" y="133592"/>
                </a:lnTo>
                <a:close/>
              </a:path>
              <a:path w="934720" h="364489">
                <a:moveTo>
                  <a:pt x="397267" y="109475"/>
                </a:moveTo>
                <a:lnTo>
                  <a:pt x="390993" y="129274"/>
                </a:lnTo>
                <a:lnTo>
                  <a:pt x="412190" y="136005"/>
                </a:lnTo>
                <a:lnTo>
                  <a:pt x="388898" y="209335"/>
                </a:lnTo>
                <a:lnTo>
                  <a:pt x="408964" y="215711"/>
                </a:lnTo>
                <a:lnTo>
                  <a:pt x="432268" y="142381"/>
                </a:lnTo>
                <a:lnTo>
                  <a:pt x="455772" y="142381"/>
                </a:lnTo>
                <a:lnTo>
                  <a:pt x="459903" y="129376"/>
                </a:lnTo>
                <a:lnTo>
                  <a:pt x="397267" y="109475"/>
                </a:lnTo>
                <a:close/>
              </a:path>
              <a:path w="934720" h="364489">
                <a:moveTo>
                  <a:pt x="522960" y="156605"/>
                </a:moveTo>
                <a:lnTo>
                  <a:pt x="488097" y="156605"/>
                </a:lnTo>
                <a:lnTo>
                  <a:pt x="497572" y="159615"/>
                </a:lnTo>
                <a:lnTo>
                  <a:pt x="501026" y="161837"/>
                </a:lnTo>
                <a:lnTo>
                  <a:pt x="505179" y="167692"/>
                </a:lnTo>
                <a:lnTo>
                  <a:pt x="505662" y="170905"/>
                </a:lnTo>
                <a:lnTo>
                  <a:pt x="501826" y="182957"/>
                </a:lnTo>
                <a:lnTo>
                  <a:pt x="495222" y="185573"/>
                </a:lnTo>
                <a:lnTo>
                  <a:pt x="523546" y="185573"/>
                </a:lnTo>
                <a:lnTo>
                  <a:pt x="523899" y="185002"/>
                </a:lnTo>
                <a:lnTo>
                  <a:pt x="528077" y="171870"/>
                </a:lnTo>
                <a:lnTo>
                  <a:pt x="527467" y="164364"/>
                </a:lnTo>
                <a:lnTo>
                  <a:pt x="522960" y="156605"/>
                </a:lnTo>
                <a:close/>
              </a:path>
              <a:path w="934720" h="364489">
                <a:moveTo>
                  <a:pt x="455772" y="142381"/>
                </a:moveTo>
                <a:lnTo>
                  <a:pt x="432268" y="142381"/>
                </a:lnTo>
                <a:lnTo>
                  <a:pt x="453617" y="149163"/>
                </a:lnTo>
                <a:lnTo>
                  <a:pt x="455772" y="142381"/>
                </a:lnTo>
                <a:close/>
              </a:path>
              <a:path w="934720" h="364489">
                <a:moveTo>
                  <a:pt x="537450" y="154014"/>
                </a:moveTo>
                <a:lnTo>
                  <a:pt x="551356" y="213005"/>
                </a:lnTo>
                <a:lnTo>
                  <a:pt x="537513" y="256554"/>
                </a:lnTo>
                <a:lnTo>
                  <a:pt x="557376" y="262853"/>
                </a:lnTo>
                <a:lnTo>
                  <a:pt x="571206" y="219317"/>
                </a:lnTo>
                <a:lnTo>
                  <a:pt x="598244" y="195403"/>
                </a:lnTo>
                <a:lnTo>
                  <a:pt x="567688" y="195403"/>
                </a:lnTo>
                <a:lnTo>
                  <a:pt x="559687" y="161075"/>
                </a:lnTo>
                <a:lnTo>
                  <a:pt x="537450" y="154014"/>
                </a:lnTo>
                <a:close/>
              </a:path>
              <a:path w="934720" h="364489">
                <a:moveTo>
                  <a:pt x="594295" y="172073"/>
                </a:moveTo>
                <a:lnTo>
                  <a:pt x="567688" y="195403"/>
                </a:lnTo>
                <a:lnTo>
                  <a:pt x="598244" y="195403"/>
                </a:lnTo>
                <a:lnTo>
                  <a:pt x="616609" y="179160"/>
                </a:lnTo>
                <a:lnTo>
                  <a:pt x="594295" y="172073"/>
                </a:lnTo>
                <a:close/>
              </a:path>
              <a:path w="934720" h="364489">
                <a:moveTo>
                  <a:pt x="831576" y="312497"/>
                </a:moveTo>
                <a:lnTo>
                  <a:pt x="777048" y="312497"/>
                </a:lnTo>
                <a:lnTo>
                  <a:pt x="812786" y="323851"/>
                </a:lnTo>
                <a:lnTo>
                  <a:pt x="814437" y="344514"/>
                </a:lnTo>
                <a:lnTo>
                  <a:pt x="834630" y="350927"/>
                </a:lnTo>
                <a:lnTo>
                  <a:pt x="831576" y="312497"/>
                </a:lnTo>
                <a:close/>
              </a:path>
              <a:path w="934720" h="364489">
                <a:moveTo>
                  <a:pt x="810728" y="240818"/>
                </a:moveTo>
                <a:lnTo>
                  <a:pt x="743850" y="322098"/>
                </a:lnTo>
                <a:lnTo>
                  <a:pt x="763941" y="328474"/>
                </a:lnTo>
                <a:lnTo>
                  <a:pt x="777048" y="312497"/>
                </a:lnTo>
                <a:lnTo>
                  <a:pt x="831576" y="312497"/>
                </a:lnTo>
                <a:lnTo>
                  <a:pt x="830963" y="304788"/>
                </a:lnTo>
                <a:lnTo>
                  <a:pt x="811274" y="304788"/>
                </a:lnTo>
                <a:lnTo>
                  <a:pt x="789151" y="297753"/>
                </a:lnTo>
                <a:lnTo>
                  <a:pt x="808811" y="273788"/>
                </a:lnTo>
                <a:lnTo>
                  <a:pt x="828500" y="273788"/>
                </a:lnTo>
                <a:lnTo>
                  <a:pt x="826273" y="245759"/>
                </a:lnTo>
                <a:lnTo>
                  <a:pt x="810728" y="240818"/>
                </a:lnTo>
                <a:close/>
              </a:path>
              <a:path w="934720" h="364489">
                <a:moveTo>
                  <a:pt x="721263" y="247130"/>
                </a:moveTo>
                <a:lnTo>
                  <a:pt x="705712" y="247130"/>
                </a:lnTo>
                <a:lnTo>
                  <a:pt x="701229" y="308560"/>
                </a:lnTo>
                <a:lnTo>
                  <a:pt x="720101" y="314555"/>
                </a:lnTo>
                <a:lnTo>
                  <a:pt x="739951" y="281814"/>
                </a:lnTo>
                <a:lnTo>
                  <a:pt x="718818" y="281814"/>
                </a:lnTo>
                <a:lnTo>
                  <a:pt x="721263" y="247130"/>
                </a:lnTo>
                <a:close/>
              </a:path>
              <a:path w="934720" h="364489">
                <a:moveTo>
                  <a:pt x="828500" y="273788"/>
                </a:moveTo>
                <a:lnTo>
                  <a:pt x="808811" y="273788"/>
                </a:lnTo>
                <a:lnTo>
                  <a:pt x="811274" y="304788"/>
                </a:lnTo>
                <a:lnTo>
                  <a:pt x="830963" y="304788"/>
                </a:lnTo>
                <a:lnTo>
                  <a:pt x="828500" y="273788"/>
                </a:lnTo>
                <a:close/>
              </a:path>
              <a:path w="934720" h="364489">
                <a:moveTo>
                  <a:pt x="662367" y="193689"/>
                </a:moveTo>
                <a:lnTo>
                  <a:pt x="655102" y="293904"/>
                </a:lnTo>
                <a:lnTo>
                  <a:pt x="673898" y="299873"/>
                </a:lnTo>
                <a:lnTo>
                  <a:pt x="693356" y="267615"/>
                </a:lnTo>
                <a:lnTo>
                  <a:pt x="675080" y="267615"/>
                </a:lnTo>
                <a:lnTo>
                  <a:pt x="680236" y="199366"/>
                </a:lnTo>
                <a:lnTo>
                  <a:pt x="662367" y="193689"/>
                </a:lnTo>
                <a:close/>
              </a:path>
              <a:path w="934720" h="364489">
                <a:moveTo>
                  <a:pt x="754353" y="222911"/>
                </a:moveTo>
                <a:lnTo>
                  <a:pt x="718818" y="281814"/>
                </a:lnTo>
                <a:lnTo>
                  <a:pt x="739951" y="281814"/>
                </a:lnTo>
                <a:lnTo>
                  <a:pt x="772222" y="228588"/>
                </a:lnTo>
                <a:lnTo>
                  <a:pt x="754353" y="222911"/>
                </a:lnTo>
                <a:close/>
              </a:path>
              <a:path w="934720" h="364489">
                <a:moveTo>
                  <a:pt x="710881" y="209107"/>
                </a:moveTo>
                <a:lnTo>
                  <a:pt x="675080" y="267615"/>
                </a:lnTo>
                <a:lnTo>
                  <a:pt x="693356" y="267615"/>
                </a:lnTo>
                <a:lnTo>
                  <a:pt x="705712" y="247130"/>
                </a:lnTo>
                <a:lnTo>
                  <a:pt x="721263" y="247130"/>
                </a:lnTo>
                <a:lnTo>
                  <a:pt x="723657" y="213158"/>
                </a:lnTo>
                <a:lnTo>
                  <a:pt x="710881" y="209107"/>
                </a:lnTo>
                <a:close/>
              </a:path>
              <a:path w="934720" h="364489">
                <a:moveTo>
                  <a:pt x="855547" y="255055"/>
                </a:moveTo>
                <a:lnTo>
                  <a:pt x="869440" y="314047"/>
                </a:lnTo>
                <a:lnTo>
                  <a:pt x="855610" y="357595"/>
                </a:lnTo>
                <a:lnTo>
                  <a:pt x="875473" y="363907"/>
                </a:lnTo>
                <a:lnTo>
                  <a:pt x="889303" y="320359"/>
                </a:lnTo>
                <a:lnTo>
                  <a:pt x="916333" y="296444"/>
                </a:lnTo>
                <a:lnTo>
                  <a:pt x="885785" y="296444"/>
                </a:lnTo>
                <a:lnTo>
                  <a:pt x="877772" y="262116"/>
                </a:lnTo>
                <a:lnTo>
                  <a:pt x="855547" y="255055"/>
                </a:lnTo>
                <a:close/>
              </a:path>
              <a:path w="934720" h="364489">
                <a:moveTo>
                  <a:pt x="912379" y="273115"/>
                </a:moveTo>
                <a:lnTo>
                  <a:pt x="885785" y="296444"/>
                </a:lnTo>
                <a:lnTo>
                  <a:pt x="916333" y="296444"/>
                </a:lnTo>
                <a:lnTo>
                  <a:pt x="934693" y="280201"/>
                </a:lnTo>
                <a:lnTo>
                  <a:pt x="912379" y="2731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17329" y="3537187"/>
            <a:ext cx="1542415" cy="860425"/>
          </a:xfrm>
          <a:custGeom>
            <a:avLst/>
            <a:gdLst/>
            <a:ahLst/>
            <a:cxnLst/>
            <a:rect l="l" t="t" r="r" b="b"/>
            <a:pathLst>
              <a:path w="1542414" h="860425">
                <a:moveTo>
                  <a:pt x="18669" y="763669"/>
                </a:moveTo>
                <a:lnTo>
                  <a:pt x="0" y="773410"/>
                </a:lnTo>
                <a:lnTo>
                  <a:pt x="45199" y="860036"/>
                </a:lnTo>
                <a:lnTo>
                  <a:pt x="63868" y="850295"/>
                </a:lnTo>
                <a:lnTo>
                  <a:pt x="45897" y="815853"/>
                </a:lnTo>
                <a:lnTo>
                  <a:pt x="76581" y="799851"/>
                </a:lnTo>
                <a:lnTo>
                  <a:pt x="100322" y="799851"/>
                </a:lnTo>
                <a:lnTo>
                  <a:pt x="98865" y="797057"/>
                </a:lnTo>
                <a:lnTo>
                  <a:pt x="36093" y="797057"/>
                </a:lnTo>
                <a:lnTo>
                  <a:pt x="18669" y="763669"/>
                </a:lnTo>
                <a:close/>
              </a:path>
              <a:path w="1542414" h="860425">
                <a:moveTo>
                  <a:pt x="100322" y="799851"/>
                </a:moveTo>
                <a:lnTo>
                  <a:pt x="76581" y="799851"/>
                </a:lnTo>
                <a:lnTo>
                  <a:pt x="94538" y="834293"/>
                </a:lnTo>
                <a:lnTo>
                  <a:pt x="113207" y="824553"/>
                </a:lnTo>
                <a:lnTo>
                  <a:pt x="100322" y="799851"/>
                </a:lnTo>
                <a:close/>
              </a:path>
              <a:path w="1542414" h="860425">
                <a:moveTo>
                  <a:pt x="134213" y="703395"/>
                </a:moveTo>
                <a:lnTo>
                  <a:pt x="85458" y="728833"/>
                </a:lnTo>
                <a:lnTo>
                  <a:pt x="130644" y="815447"/>
                </a:lnTo>
                <a:lnTo>
                  <a:pt x="179400" y="790021"/>
                </a:lnTo>
                <a:lnTo>
                  <a:pt x="178639" y="788561"/>
                </a:lnTo>
                <a:lnTo>
                  <a:pt x="140373" y="788561"/>
                </a:lnTo>
                <a:lnTo>
                  <a:pt x="131000" y="770616"/>
                </a:lnTo>
                <a:lnTo>
                  <a:pt x="161086" y="754918"/>
                </a:lnTo>
                <a:lnTo>
                  <a:pt x="160464" y="753725"/>
                </a:lnTo>
                <a:lnTo>
                  <a:pt x="122199" y="753725"/>
                </a:lnTo>
                <a:lnTo>
                  <a:pt x="113068" y="736237"/>
                </a:lnTo>
                <a:lnTo>
                  <a:pt x="143154" y="720540"/>
                </a:lnTo>
                <a:lnTo>
                  <a:pt x="134213" y="703395"/>
                </a:lnTo>
                <a:close/>
              </a:path>
              <a:path w="1542414" h="860425">
                <a:moveTo>
                  <a:pt x="68021" y="737926"/>
                </a:moveTo>
                <a:lnTo>
                  <a:pt x="49352" y="747667"/>
                </a:lnTo>
                <a:lnTo>
                  <a:pt x="66763" y="781042"/>
                </a:lnTo>
                <a:lnTo>
                  <a:pt x="36093" y="797057"/>
                </a:lnTo>
                <a:lnTo>
                  <a:pt x="98865" y="797057"/>
                </a:lnTo>
                <a:lnTo>
                  <a:pt x="68021" y="737926"/>
                </a:lnTo>
                <a:close/>
              </a:path>
              <a:path w="1542414" h="860425">
                <a:moveTo>
                  <a:pt x="170459" y="772864"/>
                </a:moveTo>
                <a:lnTo>
                  <a:pt x="140373" y="788561"/>
                </a:lnTo>
                <a:lnTo>
                  <a:pt x="178639" y="788561"/>
                </a:lnTo>
                <a:lnTo>
                  <a:pt x="170459" y="772864"/>
                </a:lnTo>
                <a:close/>
              </a:path>
              <a:path w="1542414" h="860425">
                <a:moveTo>
                  <a:pt x="167716" y="685907"/>
                </a:moveTo>
                <a:lnTo>
                  <a:pt x="149250" y="695546"/>
                </a:lnTo>
                <a:lnTo>
                  <a:pt x="194449" y="782173"/>
                </a:lnTo>
                <a:lnTo>
                  <a:pt x="213118" y="772432"/>
                </a:lnTo>
                <a:lnTo>
                  <a:pt x="183857" y="716349"/>
                </a:lnTo>
                <a:lnTo>
                  <a:pt x="227604" y="716349"/>
                </a:lnTo>
                <a:lnTo>
                  <a:pt x="167716" y="685907"/>
                </a:lnTo>
                <a:close/>
              </a:path>
              <a:path w="1542414" h="860425">
                <a:moveTo>
                  <a:pt x="152285" y="738027"/>
                </a:moveTo>
                <a:lnTo>
                  <a:pt x="122199" y="753725"/>
                </a:lnTo>
                <a:lnTo>
                  <a:pt x="160464" y="753725"/>
                </a:lnTo>
                <a:lnTo>
                  <a:pt x="152285" y="738027"/>
                </a:lnTo>
                <a:close/>
              </a:path>
              <a:path w="1542414" h="860425">
                <a:moveTo>
                  <a:pt x="227604" y="716349"/>
                </a:moveTo>
                <a:lnTo>
                  <a:pt x="183857" y="716349"/>
                </a:lnTo>
                <a:lnTo>
                  <a:pt x="252729" y="751756"/>
                </a:lnTo>
                <a:lnTo>
                  <a:pt x="270916" y="742269"/>
                </a:lnTo>
                <a:lnTo>
                  <a:pt x="259750" y="720870"/>
                </a:lnTo>
                <a:lnTo>
                  <a:pt x="236499" y="720870"/>
                </a:lnTo>
                <a:lnTo>
                  <a:pt x="227604" y="716349"/>
                </a:lnTo>
                <a:close/>
              </a:path>
              <a:path w="1542414" h="860425">
                <a:moveTo>
                  <a:pt x="288467" y="625823"/>
                </a:moveTo>
                <a:lnTo>
                  <a:pt x="280416" y="627106"/>
                </a:lnTo>
                <a:lnTo>
                  <a:pt x="243204" y="646524"/>
                </a:lnTo>
                <a:lnTo>
                  <a:pt x="288404" y="733151"/>
                </a:lnTo>
                <a:lnTo>
                  <a:pt x="307073" y="723410"/>
                </a:lnTo>
                <a:lnTo>
                  <a:pt x="289585" y="689894"/>
                </a:lnTo>
                <a:lnTo>
                  <a:pt x="291706" y="688790"/>
                </a:lnTo>
                <a:lnTo>
                  <a:pt x="333548" y="688790"/>
                </a:lnTo>
                <a:lnTo>
                  <a:pt x="309981" y="675950"/>
                </a:lnTo>
                <a:lnTo>
                  <a:pt x="310969" y="674718"/>
                </a:lnTo>
                <a:lnTo>
                  <a:pt x="281838" y="674718"/>
                </a:lnTo>
                <a:lnTo>
                  <a:pt x="270065" y="652150"/>
                </a:lnTo>
                <a:lnTo>
                  <a:pt x="278879" y="647553"/>
                </a:lnTo>
                <a:lnTo>
                  <a:pt x="282892" y="646676"/>
                </a:lnTo>
                <a:lnTo>
                  <a:pt x="315389" y="646676"/>
                </a:lnTo>
                <a:lnTo>
                  <a:pt x="309067" y="634561"/>
                </a:lnTo>
                <a:lnTo>
                  <a:pt x="303326" y="629696"/>
                </a:lnTo>
                <a:lnTo>
                  <a:pt x="288467" y="625823"/>
                </a:lnTo>
                <a:close/>
              </a:path>
              <a:path w="1542414" h="860425">
                <a:moveTo>
                  <a:pt x="225717" y="655643"/>
                </a:moveTo>
                <a:lnTo>
                  <a:pt x="207441" y="665180"/>
                </a:lnTo>
                <a:lnTo>
                  <a:pt x="236499" y="720870"/>
                </a:lnTo>
                <a:lnTo>
                  <a:pt x="259750" y="720870"/>
                </a:lnTo>
                <a:lnTo>
                  <a:pt x="225717" y="655643"/>
                </a:lnTo>
                <a:close/>
              </a:path>
              <a:path w="1542414" h="860425">
                <a:moveTo>
                  <a:pt x="333548" y="688790"/>
                </a:moveTo>
                <a:lnTo>
                  <a:pt x="291706" y="688790"/>
                </a:lnTo>
                <a:lnTo>
                  <a:pt x="331609" y="710608"/>
                </a:lnTo>
                <a:lnTo>
                  <a:pt x="353060" y="699419"/>
                </a:lnTo>
                <a:lnTo>
                  <a:pt x="333548" y="688790"/>
                </a:lnTo>
                <a:close/>
              </a:path>
              <a:path w="1542414" h="860425">
                <a:moveTo>
                  <a:pt x="323697" y="604538"/>
                </a:moveTo>
                <a:lnTo>
                  <a:pt x="303022" y="615320"/>
                </a:lnTo>
                <a:lnTo>
                  <a:pt x="354660" y="647045"/>
                </a:lnTo>
                <a:lnTo>
                  <a:pt x="375793" y="687558"/>
                </a:lnTo>
                <a:lnTo>
                  <a:pt x="394258" y="677918"/>
                </a:lnTo>
                <a:lnTo>
                  <a:pt x="373126" y="637405"/>
                </a:lnTo>
                <a:lnTo>
                  <a:pt x="373960" y="623054"/>
                </a:lnTo>
                <a:lnTo>
                  <a:pt x="353695" y="623054"/>
                </a:lnTo>
                <a:lnTo>
                  <a:pt x="323697" y="604538"/>
                </a:lnTo>
                <a:close/>
              </a:path>
              <a:path w="1542414" h="860425">
                <a:moveTo>
                  <a:pt x="315389" y="646676"/>
                </a:moveTo>
                <a:lnTo>
                  <a:pt x="282892" y="646676"/>
                </a:lnTo>
                <a:lnTo>
                  <a:pt x="289966" y="647857"/>
                </a:lnTo>
                <a:lnTo>
                  <a:pt x="292582" y="649775"/>
                </a:lnTo>
                <a:lnTo>
                  <a:pt x="294284" y="653026"/>
                </a:lnTo>
                <a:lnTo>
                  <a:pt x="296094" y="658729"/>
                </a:lnTo>
                <a:lnTo>
                  <a:pt x="295295" y="663894"/>
                </a:lnTo>
                <a:lnTo>
                  <a:pt x="291889" y="668521"/>
                </a:lnTo>
                <a:lnTo>
                  <a:pt x="285877" y="672610"/>
                </a:lnTo>
                <a:lnTo>
                  <a:pt x="281838" y="674718"/>
                </a:lnTo>
                <a:lnTo>
                  <a:pt x="310969" y="674718"/>
                </a:lnTo>
                <a:lnTo>
                  <a:pt x="314769" y="669981"/>
                </a:lnTo>
                <a:lnTo>
                  <a:pt x="317068" y="663999"/>
                </a:lnTo>
                <a:lnTo>
                  <a:pt x="316699" y="651998"/>
                </a:lnTo>
                <a:lnTo>
                  <a:pt x="315506" y="647045"/>
                </a:lnTo>
                <a:lnTo>
                  <a:pt x="315389" y="646676"/>
                </a:lnTo>
                <a:close/>
              </a:path>
              <a:path w="1542414" h="860425">
                <a:moveTo>
                  <a:pt x="376643" y="576903"/>
                </a:moveTo>
                <a:lnTo>
                  <a:pt x="355892" y="587736"/>
                </a:lnTo>
                <a:lnTo>
                  <a:pt x="353695" y="623054"/>
                </a:lnTo>
                <a:lnTo>
                  <a:pt x="373960" y="623054"/>
                </a:lnTo>
                <a:lnTo>
                  <a:pt x="376643" y="576903"/>
                </a:lnTo>
                <a:close/>
              </a:path>
              <a:path w="1542414" h="860425">
                <a:moveTo>
                  <a:pt x="472961" y="562463"/>
                </a:moveTo>
                <a:lnTo>
                  <a:pt x="449211" y="562463"/>
                </a:lnTo>
                <a:lnTo>
                  <a:pt x="484797" y="630687"/>
                </a:lnTo>
                <a:lnTo>
                  <a:pt x="503466" y="620946"/>
                </a:lnTo>
                <a:lnTo>
                  <a:pt x="472961" y="562463"/>
                </a:lnTo>
                <a:close/>
              </a:path>
              <a:path w="1542414" h="860425">
                <a:moveTo>
                  <a:pt x="509079" y="507815"/>
                </a:moveTo>
                <a:lnTo>
                  <a:pt x="524217" y="581716"/>
                </a:lnTo>
                <a:lnTo>
                  <a:pt x="554072" y="592893"/>
                </a:lnTo>
                <a:lnTo>
                  <a:pt x="562156" y="591044"/>
                </a:lnTo>
                <a:lnTo>
                  <a:pt x="570788" y="587329"/>
                </a:lnTo>
                <a:lnTo>
                  <a:pt x="577342" y="583913"/>
                </a:lnTo>
                <a:lnTo>
                  <a:pt x="582536" y="579417"/>
                </a:lnTo>
                <a:lnTo>
                  <a:pt x="587562" y="572102"/>
                </a:lnTo>
                <a:lnTo>
                  <a:pt x="551294" y="572102"/>
                </a:lnTo>
                <a:lnTo>
                  <a:pt x="542721" y="568965"/>
                </a:lnTo>
                <a:lnTo>
                  <a:pt x="539292" y="565714"/>
                </a:lnTo>
                <a:lnTo>
                  <a:pt x="509079" y="507815"/>
                </a:lnTo>
                <a:close/>
              </a:path>
              <a:path w="1542414" h="860425">
                <a:moveTo>
                  <a:pt x="478129" y="523956"/>
                </a:moveTo>
                <a:lnTo>
                  <a:pt x="419874" y="554347"/>
                </a:lnTo>
                <a:lnTo>
                  <a:pt x="429475" y="572762"/>
                </a:lnTo>
                <a:lnTo>
                  <a:pt x="449211" y="562463"/>
                </a:lnTo>
                <a:lnTo>
                  <a:pt x="472961" y="562463"/>
                </a:lnTo>
                <a:lnTo>
                  <a:pt x="467880" y="552722"/>
                </a:lnTo>
                <a:lnTo>
                  <a:pt x="487743" y="542371"/>
                </a:lnTo>
                <a:lnTo>
                  <a:pt x="478129" y="523956"/>
                </a:lnTo>
                <a:close/>
              </a:path>
              <a:path w="1542414" h="860425">
                <a:moveTo>
                  <a:pt x="558368" y="482097"/>
                </a:moveTo>
                <a:lnTo>
                  <a:pt x="540016" y="491673"/>
                </a:lnTo>
                <a:lnTo>
                  <a:pt x="570052" y="549229"/>
                </a:lnTo>
                <a:lnTo>
                  <a:pt x="570865" y="554208"/>
                </a:lnTo>
                <a:lnTo>
                  <a:pt x="568375" y="563174"/>
                </a:lnTo>
                <a:lnTo>
                  <a:pt x="565200" y="566743"/>
                </a:lnTo>
                <a:lnTo>
                  <a:pt x="555650" y="571734"/>
                </a:lnTo>
                <a:lnTo>
                  <a:pt x="551294" y="572102"/>
                </a:lnTo>
                <a:lnTo>
                  <a:pt x="587562" y="572102"/>
                </a:lnTo>
                <a:lnTo>
                  <a:pt x="590207" y="568254"/>
                </a:lnTo>
                <a:lnTo>
                  <a:pt x="591916" y="562463"/>
                </a:lnTo>
                <a:lnTo>
                  <a:pt x="591931" y="559732"/>
                </a:lnTo>
                <a:lnTo>
                  <a:pt x="591578" y="548886"/>
                </a:lnTo>
                <a:lnTo>
                  <a:pt x="590194" y="543108"/>
                </a:lnTo>
                <a:lnTo>
                  <a:pt x="558368" y="482097"/>
                </a:lnTo>
                <a:close/>
              </a:path>
              <a:path w="1542414" h="860425">
                <a:moveTo>
                  <a:pt x="620852" y="452404"/>
                </a:moveTo>
                <a:lnTo>
                  <a:pt x="612813" y="453700"/>
                </a:lnTo>
                <a:lnTo>
                  <a:pt x="575602" y="473105"/>
                </a:lnTo>
                <a:lnTo>
                  <a:pt x="620788" y="559732"/>
                </a:lnTo>
                <a:lnTo>
                  <a:pt x="639457" y="549991"/>
                </a:lnTo>
                <a:lnTo>
                  <a:pt x="621982" y="516476"/>
                </a:lnTo>
                <a:lnTo>
                  <a:pt x="624090" y="515384"/>
                </a:lnTo>
                <a:lnTo>
                  <a:pt x="665946" y="515384"/>
                </a:lnTo>
                <a:lnTo>
                  <a:pt x="642366" y="502544"/>
                </a:lnTo>
                <a:lnTo>
                  <a:pt x="643364" y="501299"/>
                </a:lnTo>
                <a:lnTo>
                  <a:pt x="614222" y="501299"/>
                </a:lnTo>
                <a:lnTo>
                  <a:pt x="602449" y="478744"/>
                </a:lnTo>
                <a:lnTo>
                  <a:pt x="611263" y="474147"/>
                </a:lnTo>
                <a:lnTo>
                  <a:pt x="615276" y="473271"/>
                </a:lnTo>
                <a:lnTo>
                  <a:pt x="647773" y="473271"/>
                </a:lnTo>
                <a:lnTo>
                  <a:pt x="641451" y="461155"/>
                </a:lnTo>
                <a:lnTo>
                  <a:pt x="635711" y="456291"/>
                </a:lnTo>
                <a:lnTo>
                  <a:pt x="620852" y="452404"/>
                </a:lnTo>
                <a:close/>
              </a:path>
              <a:path w="1542414" h="860425">
                <a:moveTo>
                  <a:pt x="665946" y="515384"/>
                </a:moveTo>
                <a:lnTo>
                  <a:pt x="624090" y="515384"/>
                </a:lnTo>
                <a:lnTo>
                  <a:pt x="663994" y="537202"/>
                </a:lnTo>
                <a:lnTo>
                  <a:pt x="685444" y="526001"/>
                </a:lnTo>
                <a:lnTo>
                  <a:pt x="665946" y="515384"/>
                </a:lnTo>
                <a:close/>
              </a:path>
              <a:path w="1542414" h="860425">
                <a:moveTo>
                  <a:pt x="671703" y="422966"/>
                </a:moveTo>
                <a:lnTo>
                  <a:pt x="653237" y="432605"/>
                </a:lnTo>
                <a:lnTo>
                  <a:pt x="698436" y="519232"/>
                </a:lnTo>
                <a:lnTo>
                  <a:pt x="717105" y="509491"/>
                </a:lnTo>
                <a:lnTo>
                  <a:pt x="687844" y="453408"/>
                </a:lnTo>
                <a:lnTo>
                  <a:pt x="731591" y="453408"/>
                </a:lnTo>
                <a:lnTo>
                  <a:pt x="671703" y="422966"/>
                </a:lnTo>
                <a:close/>
              </a:path>
              <a:path w="1542414" h="860425">
                <a:moveTo>
                  <a:pt x="647773" y="473271"/>
                </a:moveTo>
                <a:lnTo>
                  <a:pt x="615276" y="473271"/>
                </a:lnTo>
                <a:lnTo>
                  <a:pt x="622350" y="474439"/>
                </a:lnTo>
                <a:lnTo>
                  <a:pt x="624967" y="476369"/>
                </a:lnTo>
                <a:lnTo>
                  <a:pt x="626668" y="479621"/>
                </a:lnTo>
                <a:lnTo>
                  <a:pt x="628478" y="485323"/>
                </a:lnTo>
                <a:lnTo>
                  <a:pt x="627680" y="490487"/>
                </a:lnTo>
                <a:lnTo>
                  <a:pt x="624273" y="495110"/>
                </a:lnTo>
                <a:lnTo>
                  <a:pt x="618261" y="499191"/>
                </a:lnTo>
                <a:lnTo>
                  <a:pt x="614222" y="501299"/>
                </a:lnTo>
                <a:lnTo>
                  <a:pt x="643364" y="501299"/>
                </a:lnTo>
                <a:lnTo>
                  <a:pt x="647153" y="496575"/>
                </a:lnTo>
                <a:lnTo>
                  <a:pt x="649452" y="490593"/>
                </a:lnTo>
                <a:lnTo>
                  <a:pt x="649084" y="478592"/>
                </a:lnTo>
                <a:lnTo>
                  <a:pt x="647827" y="473372"/>
                </a:lnTo>
                <a:close/>
              </a:path>
              <a:path w="1542414" h="860425">
                <a:moveTo>
                  <a:pt x="731591" y="453408"/>
                </a:moveTo>
                <a:lnTo>
                  <a:pt x="687844" y="453408"/>
                </a:lnTo>
                <a:lnTo>
                  <a:pt x="756716" y="488828"/>
                </a:lnTo>
                <a:lnTo>
                  <a:pt x="774903" y="479341"/>
                </a:lnTo>
                <a:lnTo>
                  <a:pt x="763730" y="457929"/>
                </a:lnTo>
                <a:lnTo>
                  <a:pt x="740486" y="457929"/>
                </a:lnTo>
                <a:lnTo>
                  <a:pt x="731591" y="453408"/>
                </a:lnTo>
                <a:close/>
              </a:path>
              <a:path w="1542414" h="860425">
                <a:moveTo>
                  <a:pt x="796277" y="357980"/>
                </a:moveTo>
                <a:lnTo>
                  <a:pt x="747522" y="383418"/>
                </a:lnTo>
                <a:lnTo>
                  <a:pt x="792721" y="470032"/>
                </a:lnTo>
                <a:lnTo>
                  <a:pt x="841476" y="444607"/>
                </a:lnTo>
                <a:lnTo>
                  <a:pt x="840714" y="443146"/>
                </a:lnTo>
                <a:lnTo>
                  <a:pt x="802436" y="443146"/>
                </a:lnTo>
                <a:lnTo>
                  <a:pt x="793076" y="425201"/>
                </a:lnTo>
                <a:lnTo>
                  <a:pt x="823163" y="409504"/>
                </a:lnTo>
                <a:lnTo>
                  <a:pt x="822540" y="408310"/>
                </a:lnTo>
                <a:lnTo>
                  <a:pt x="784263" y="408310"/>
                </a:lnTo>
                <a:lnTo>
                  <a:pt x="775144" y="390822"/>
                </a:lnTo>
                <a:lnTo>
                  <a:pt x="805230" y="375125"/>
                </a:lnTo>
                <a:lnTo>
                  <a:pt x="796277" y="357980"/>
                </a:lnTo>
                <a:close/>
              </a:path>
              <a:path w="1542414" h="860425">
                <a:moveTo>
                  <a:pt x="729703" y="392714"/>
                </a:moveTo>
                <a:lnTo>
                  <a:pt x="711428" y="402239"/>
                </a:lnTo>
                <a:lnTo>
                  <a:pt x="740486" y="457929"/>
                </a:lnTo>
                <a:lnTo>
                  <a:pt x="763730" y="457929"/>
                </a:lnTo>
                <a:lnTo>
                  <a:pt x="729703" y="392714"/>
                </a:lnTo>
                <a:close/>
              </a:path>
              <a:path w="1542414" h="860425">
                <a:moveTo>
                  <a:pt x="832523" y="427449"/>
                </a:moveTo>
                <a:lnTo>
                  <a:pt x="802436" y="443146"/>
                </a:lnTo>
                <a:lnTo>
                  <a:pt x="840714" y="443146"/>
                </a:lnTo>
                <a:lnTo>
                  <a:pt x="832523" y="427449"/>
                </a:lnTo>
                <a:close/>
              </a:path>
              <a:path w="1542414" h="860425">
                <a:moveTo>
                  <a:pt x="857313" y="329049"/>
                </a:moveTo>
                <a:lnTo>
                  <a:pt x="849261" y="330332"/>
                </a:lnTo>
                <a:lnTo>
                  <a:pt x="812050" y="349750"/>
                </a:lnTo>
                <a:lnTo>
                  <a:pt x="857250" y="436377"/>
                </a:lnTo>
                <a:lnTo>
                  <a:pt x="875919" y="426636"/>
                </a:lnTo>
                <a:lnTo>
                  <a:pt x="858431" y="393121"/>
                </a:lnTo>
                <a:lnTo>
                  <a:pt x="860539" y="392016"/>
                </a:lnTo>
                <a:lnTo>
                  <a:pt x="902388" y="392016"/>
                </a:lnTo>
                <a:lnTo>
                  <a:pt x="878814" y="379176"/>
                </a:lnTo>
                <a:lnTo>
                  <a:pt x="879805" y="377944"/>
                </a:lnTo>
                <a:lnTo>
                  <a:pt x="850684" y="377944"/>
                </a:lnTo>
                <a:lnTo>
                  <a:pt x="838911" y="355376"/>
                </a:lnTo>
                <a:lnTo>
                  <a:pt x="847712" y="350779"/>
                </a:lnTo>
                <a:lnTo>
                  <a:pt x="851738" y="349903"/>
                </a:lnTo>
                <a:lnTo>
                  <a:pt x="884235" y="349903"/>
                </a:lnTo>
                <a:lnTo>
                  <a:pt x="877912" y="337787"/>
                </a:lnTo>
                <a:lnTo>
                  <a:pt x="872172" y="332923"/>
                </a:lnTo>
                <a:lnTo>
                  <a:pt x="857313" y="329049"/>
                </a:lnTo>
                <a:close/>
              </a:path>
              <a:path w="1542414" h="860425">
                <a:moveTo>
                  <a:pt x="902388" y="392016"/>
                </a:moveTo>
                <a:lnTo>
                  <a:pt x="860539" y="392016"/>
                </a:lnTo>
                <a:lnTo>
                  <a:pt x="900442" y="413835"/>
                </a:lnTo>
                <a:lnTo>
                  <a:pt x="921905" y="402646"/>
                </a:lnTo>
                <a:lnTo>
                  <a:pt x="902388" y="392016"/>
                </a:lnTo>
                <a:close/>
              </a:path>
              <a:path w="1542414" h="860425">
                <a:moveTo>
                  <a:pt x="814349" y="392613"/>
                </a:moveTo>
                <a:lnTo>
                  <a:pt x="784263" y="408310"/>
                </a:lnTo>
                <a:lnTo>
                  <a:pt x="822540" y="408310"/>
                </a:lnTo>
                <a:lnTo>
                  <a:pt x="814349" y="392613"/>
                </a:lnTo>
                <a:close/>
              </a:path>
              <a:path w="1542414" h="860425">
                <a:moveTo>
                  <a:pt x="884235" y="349903"/>
                </a:moveTo>
                <a:lnTo>
                  <a:pt x="851738" y="349903"/>
                </a:lnTo>
                <a:lnTo>
                  <a:pt x="858812" y="351084"/>
                </a:lnTo>
                <a:lnTo>
                  <a:pt x="861428" y="353002"/>
                </a:lnTo>
                <a:lnTo>
                  <a:pt x="863117" y="356253"/>
                </a:lnTo>
                <a:lnTo>
                  <a:pt x="864929" y="361956"/>
                </a:lnTo>
                <a:lnTo>
                  <a:pt x="864134" y="367121"/>
                </a:lnTo>
                <a:lnTo>
                  <a:pt x="860733" y="371748"/>
                </a:lnTo>
                <a:lnTo>
                  <a:pt x="854722" y="375836"/>
                </a:lnTo>
                <a:lnTo>
                  <a:pt x="850684" y="377944"/>
                </a:lnTo>
                <a:lnTo>
                  <a:pt x="879805" y="377944"/>
                </a:lnTo>
                <a:lnTo>
                  <a:pt x="883615" y="373207"/>
                </a:lnTo>
                <a:lnTo>
                  <a:pt x="885913" y="367226"/>
                </a:lnTo>
                <a:lnTo>
                  <a:pt x="885532" y="355224"/>
                </a:lnTo>
                <a:lnTo>
                  <a:pt x="884288" y="350004"/>
                </a:lnTo>
                <a:close/>
              </a:path>
              <a:path w="1542414" h="860425">
                <a:moveTo>
                  <a:pt x="973510" y="270234"/>
                </a:moveTo>
                <a:lnTo>
                  <a:pt x="967660" y="270667"/>
                </a:lnTo>
                <a:lnTo>
                  <a:pt x="960986" y="272577"/>
                </a:lnTo>
                <a:lnTo>
                  <a:pt x="953490" y="275963"/>
                </a:lnTo>
                <a:lnTo>
                  <a:pt x="928255" y="289121"/>
                </a:lnTo>
                <a:lnTo>
                  <a:pt x="973442" y="375747"/>
                </a:lnTo>
                <a:lnTo>
                  <a:pt x="1002449" y="360622"/>
                </a:lnTo>
                <a:lnTo>
                  <a:pt x="1009226" y="356554"/>
                </a:lnTo>
                <a:lnTo>
                  <a:pt x="1014737" y="352087"/>
                </a:lnTo>
                <a:lnTo>
                  <a:pt x="1015258" y="351490"/>
                </a:lnTo>
                <a:lnTo>
                  <a:pt x="984542" y="351490"/>
                </a:lnTo>
                <a:lnTo>
                  <a:pt x="972083" y="327614"/>
                </a:lnTo>
                <a:lnTo>
                  <a:pt x="984326" y="321226"/>
                </a:lnTo>
                <a:lnTo>
                  <a:pt x="988453" y="320451"/>
                </a:lnTo>
                <a:lnTo>
                  <a:pt x="1021142" y="320451"/>
                </a:lnTo>
                <a:lnTo>
                  <a:pt x="1018032" y="314495"/>
                </a:lnTo>
                <a:lnTo>
                  <a:pt x="1016509" y="312895"/>
                </a:lnTo>
                <a:lnTo>
                  <a:pt x="964412" y="312895"/>
                </a:lnTo>
                <a:lnTo>
                  <a:pt x="954493" y="293896"/>
                </a:lnTo>
                <a:lnTo>
                  <a:pt x="962050" y="289959"/>
                </a:lnTo>
                <a:lnTo>
                  <a:pt x="965111" y="289413"/>
                </a:lnTo>
                <a:lnTo>
                  <a:pt x="994867" y="289413"/>
                </a:lnTo>
                <a:lnTo>
                  <a:pt x="994333" y="287406"/>
                </a:lnTo>
                <a:lnTo>
                  <a:pt x="989317" y="277779"/>
                </a:lnTo>
                <a:lnTo>
                  <a:pt x="984694" y="273652"/>
                </a:lnTo>
                <a:lnTo>
                  <a:pt x="978535" y="271277"/>
                </a:lnTo>
                <a:lnTo>
                  <a:pt x="973510" y="270234"/>
                </a:lnTo>
                <a:close/>
              </a:path>
              <a:path w="1542414" h="860425">
                <a:moveTo>
                  <a:pt x="1021142" y="320451"/>
                </a:moveTo>
                <a:lnTo>
                  <a:pt x="988453" y="320451"/>
                </a:lnTo>
                <a:lnTo>
                  <a:pt x="995718" y="322229"/>
                </a:lnTo>
                <a:lnTo>
                  <a:pt x="998601" y="324693"/>
                </a:lnTo>
                <a:lnTo>
                  <a:pt x="1000709" y="328757"/>
                </a:lnTo>
                <a:lnTo>
                  <a:pt x="1002316" y="334175"/>
                </a:lnTo>
                <a:lnTo>
                  <a:pt x="1001272" y="339189"/>
                </a:lnTo>
                <a:lnTo>
                  <a:pt x="997578" y="343800"/>
                </a:lnTo>
                <a:lnTo>
                  <a:pt x="991235" y="348010"/>
                </a:lnTo>
                <a:lnTo>
                  <a:pt x="984542" y="351490"/>
                </a:lnTo>
                <a:lnTo>
                  <a:pt x="1015258" y="351490"/>
                </a:lnTo>
                <a:lnTo>
                  <a:pt x="1018985" y="347220"/>
                </a:lnTo>
                <a:lnTo>
                  <a:pt x="1021969" y="341953"/>
                </a:lnTo>
                <a:lnTo>
                  <a:pt x="1025093" y="334663"/>
                </a:lnTo>
                <a:lnTo>
                  <a:pt x="1024585" y="327043"/>
                </a:lnTo>
                <a:lnTo>
                  <a:pt x="1021142" y="320451"/>
                </a:lnTo>
                <a:close/>
              </a:path>
              <a:path w="1542414" h="860425">
                <a:moveTo>
                  <a:pt x="994867" y="289413"/>
                </a:moveTo>
                <a:lnTo>
                  <a:pt x="965111" y="289413"/>
                </a:lnTo>
                <a:lnTo>
                  <a:pt x="971041" y="290530"/>
                </a:lnTo>
                <a:lnTo>
                  <a:pt x="973150" y="292003"/>
                </a:lnTo>
                <a:lnTo>
                  <a:pt x="975931" y="297337"/>
                </a:lnTo>
                <a:lnTo>
                  <a:pt x="976160" y="300385"/>
                </a:lnTo>
                <a:lnTo>
                  <a:pt x="973963" y="306634"/>
                </a:lnTo>
                <a:lnTo>
                  <a:pt x="971829" y="309021"/>
                </a:lnTo>
                <a:lnTo>
                  <a:pt x="964412" y="312895"/>
                </a:lnTo>
                <a:lnTo>
                  <a:pt x="1016509" y="312895"/>
                </a:lnTo>
                <a:lnTo>
                  <a:pt x="1014552" y="310838"/>
                </a:lnTo>
                <a:lnTo>
                  <a:pt x="1005733" y="305592"/>
                </a:lnTo>
                <a:lnTo>
                  <a:pt x="992492" y="305592"/>
                </a:lnTo>
                <a:lnTo>
                  <a:pt x="994232" y="301325"/>
                </a:lnTo>
                <a:lnTo>
                  <a:pt x="995146" y="297541"/>
                </a:lnTo>
                <a:lnTo>
                  <a:pt x="995165" y="290530"/>
                </a:lnTo>
                <a:lnTo>
                  <a:pt x="994867" y="289413"/>
                </a:lnTo>
                <a:close/>
              </a:path>
              <a:path w="1542414" h="860425">
                <a:moveTo>
                  <a:pt x="999553" y="304538"/>
                </a:moveTo>
                <a:lnTo>
                  <a:pt x="992492" y="305592"/>
                </a:lnTo>
                <a:lnTo>
                  <a:pt x="1005733" y="305592"/>
                </a:lnTo>
                <a:lnTo>
                  <a:pt x="1005370" y="305377"/>
                </a:lnTo>
                <a:lnTo>
                  <a:pt x="999553" y="304538"/>
                </a:lnTo>
                <a:close/>
              </a:path>
              <a:path w="1542414" h="860425">
                <a:moveTo>
                  <a:pt x="1041895" y="229837"/>
                </a:moveTo>
                <a:lnTo>
                  <a:pt x="1027430" y="237381"/>
                </a:lnTo>
                <a:lnTo>
                  <a:pt x="1037932" y="342105"/>
                </a:lnTo>
                <a:lnTo>
                  <a:pt x="1056627" y="332351"/>
                </a:lnTo>
                <a:lnTo>
                  <a:pt x="1054531" y="311790"/>
                </a:lnTo>
                <a:lnTo>
                  <a:pt x="1087780" y="294442"/>
                </a:lnTo>
                <a:lnTo>
                  <a:pt x="1118131" y="294442"/>
                </a:lnTo>
                <a:lnTo>
                  <a:pt x="1116213" y="292816"/>
                </a:lnTo>
                <a:lnTo>
                  <a:pt x="1052601" y="292816"/>
                </a:lnTo>
                <a:lnTo>
                  <a:pt x="1049464" y="261981"/>
                </a:lnTo>
                <a:lnTo>
                  <a:pt x="1079826" y="261981"/>
                </a:lnTo>
                <a:lnTo>
                  <a:pt x="1041895" y="229837"/>
                </a:lnTo>
                <a:close/>
              </a:path>
              <a:path w="1542414" h="860425">
                <a:moveTo>
                  <a:pt x="1118131" y="294442"/>
                </a:moveTo>
                <a:lnTo>
                  <a:pt x="1087780" y="294442"/>
                </a:lnTo>
                <a:lnTo>
                  <a:pt x="1103591" y="307853"/>
                </a:lnTo>
                <a:lnTo>
                  <a:pt x="1122387" y="298049"/>
                </a:lnTo>
                <a:lnTo>
                  <a:pt x="1118131" y="294442"/>
                </a:lnTo>
                <a:close/>
              </a:path>
              <a:path w="1542414" h="860425">
                <a:moveTo>
                  <a:pt x="1079826" y="261981"/>
                </a:moveTo>
                <a:lnTo>
                  <a:pt x="1049464" y="261981"/>
                </a:lnTo>
                <a:lnTo>
                  <a:pt x="1073188" y="282085"/>
                </a:lnTo>
                <a:lnTo>
                  <a:pt x="1052601" y="292816"/>
                </a:lnTo>
                <a:lnTo>
                  <a:pt x="1116213" y="292816"/>
                </a:lnTo>
                <a:lnTo>
                  <a:pt x="1079826" y="261981"/>
                </a:lnTo>
                <a:close/>
              </a:path>
              <a:path w="1542414" h="860425">
                <a:moveTo>
                  <a:pt x="1108341" y="195166"/>
                </a:moveTo>
                <a:lnTo>
                  <a:pt x="1089672" y="204907"/>
                </a:lnTo>
                <a:lnTo>
                  <a:pt x="1134859" y="291534"/>
                </a:lnTo>
                <a:lnTo>
                  <a:pt x="1153528" y="281793"/>
                </a:lnTo>
                <a:lnTo>
                  <a:pt x="1108341" y="195166"/>
                </a:lnTo>
                <a:close/>
              </a:path>
              <a:path w="1542414" h="860425">
                <a:moveTo>
                  <a:pt x="1144651" y="176218"/>
                </a:moveTo>
                <a:lnTo>
                  <a:pt x="1126121" y="185895"/>
                </a:lnTo>
                <a:lnTo>
                  <a:pt x="1171308" y="272522"/>
                </a:lnTo>
                <a:lnTo>
                  <a:pt x="1215377" y="249522"/>
                </a:lnTo>
                <a:lnTo>
                  <a:pt x="1212587" y="244175"/>
                </a:lnTo>
                <a:lnTo>
                  <a:pt x="1180109" y="244175"/>
                </a:lnTo>
                <a:lnTo>
                  <a:pt x="1144651" y="176218"/>
                </a:lnTo>
                <a:close/>
              </a:path>
              <a:path w="1542414" h="860425">
                <a:moveTo>
                  <a:pt x="1205636" y="230853"/>
                </a:moveTo>
                <a:lnTo>
                  <a:pt x="1180109" y="244175"/>
                </a:lnTo>
                <a:lnTo>
                  <a:pt x="1212587" y="244175"/>
                </a:lnTo>
                <a:lnTo>
                  <a:pt x="1205636" y="230853"/>
                </a:lnTo>
                <a:close/>
              </a:path>
              <a:path w="1542414" h="860425">
                <a:moveTo>
                  <a:pt x="1232712" y="130282"/>
                </a:moveTo>
                <a:lnTo>
                  <a:pt x="1183957" y="155720"/>
                </a:lnTo>
                <a:lnTo>
                  <a:pt x="1229144" y="242346"/>
                </a:lnTo>
                <a:lnTo>
                  <a:pt x="1277899" y="216908"/>
                </a:lnTo>
                <a:lnTo>
                  <a:pt x="1277138" y="215448"/>
                </a:lnTo>
                <a:lnTo>
                  <a:pt x="1238872" y="215448"/>
                </a:lnTo>
                <a:lnTo>
                  <a:pt x="1229499" y="197503"/>
                </a:lnTo>
                <a:lnTo>
                  <a:pt x="1259586" y="181806"/>
                </a:lnTo>
                <a:lnTo>
                  <a:pt x="1258963" y="180612"/>
                </a:lnTo>
                <a:lnTo>
                  <a:pt x="1220698" y="180612"/>
                </a:lnTo>
                <a:lnTo>
                  <a:pt x="1211567" y="163137"/>
                </a:lnTo>
                <a:lnTo>
                  <a:pt x="1241653" y="147439"/>
                </a:lnTo>
                <a:lnTo>
                  <a:pt x="1232712" y="130282"/>
                </a:lnTo>
                <a:close/>
              </a:path>
              <a:path w="1542414" h="860425">
                <a:moveTo>
                  <a:pt x="1268958" y="199751"/>
                </a:moveTo>
                <a:lnTo>
                  <a:pt x="1238872" y="215448"/>
                </a:lnTo>
                <a:lnTo>
                  <a:pt x="1277138" y="215448"/>
                </a:lnTo>
                <a:lnTo>
                  <a:pt x="1268958" y="199751"/>
                </a:lnTo>
                <a:close/>
              </a:path>
              <a:path w="1542414" h="860425">
                <a:moveTo>
                  <a:pt x="1262761" y="114610"/>
                </a:moveTo>
                <a:lnTo>
                  <a:pt x="1242085" y="125392"/>
                </a:lnTo>
                <a:lnTo>
                  <a:pt x="1293710" y="157129"/>
                </a:lnTo>
                <a:lnTo>
                  <a:pt x="1314856" y="197630"/>
                </a:lnTo>
                <a:lnTo>
                  <a:pt x="1333322" y="187990"/>
                </a:lnTo>
                <a:lnTo>
                  <a:pt x="1312189" y="147490"/>
                </a:lnTo>
                <a:lnTo>
                  <a:pt x="1313024" y="133126"/>
                </a:lnTo>
                <a:lnTo>
                  <a:pt x="1292745" y="133126"/>
                </a:lnTo>
                <a:lnTo>
                  <a:pt x="1262761" y="114610"/>
                </a:lnTo>
                <a:close/>
              </a:path>
              <a:path w="1542414" h="860425">
                <a:moveTo>
                  <a:pt x="1250784" y="164927"/>
                </a:moveTo>
                <a:lnTo>
                  <a:pt x="1220698" y="180612"/>
                </a:lnTo>
                <a:lnTo>
                  <a:pt x="1258963" y="180612"/>
                </a:lnTo>
                <a:lnTo>
                  <a:pt x="1250784" y="164927"/>
                </a:lnTo>
                <a:close/>
              </a:path>
              <a:path w="1542414" h="860425">
                <a:moveTo>
                  <a:pt x="1315707" y="86987"/>
                </a:moveTo>
                <a:lnTo>
                  <a:pt x="1294955" y="97808"/>
                </a:lnTo>
                <a:lnTo>
                  <a:pt x="1292745" y="133126"/>
                </a:lnTo>
                <a:lnTo>
                  <a:pt x="1313024" y="133126"/>
                </a:lnTo>
                <a:lnTo>
                  <a:pt x="1315707" y="86987"/>
                </a:lnTo>
                <a:close/>
              </a:path>
              <a:path w="1542414" h="860425">
                <a:moveTo>
                  <a:pt x="1408582" y="41432"/>
                </a:moveTo>
                <a:lnTo>
                  <a:pt x="1400543" y="42728"/>
                </a:lnTo>
                <a:lnTo>
                  <a:pt x="1363332" y="62133"/>
                </a:lnTo>
                <a:lnTo>
                  <a:pt x="1408518" y="148760"/>
                </a:lnTo>
                <a:lnTo>
                  <a:pt x="1427187" y="139019"/>
                </a:lnTo>
                <a:lnTo>
                  <a:pt x="1409712" y="105504"/>
                </a:lnTo>
                <a:lnTo>
                  <a:pt x="1411820" y="104412"/>
                </a:lnTo>
                <a:lnTo>
                  <a:pt x="1453676" y="104412"/>
                </a:lnTo>
                <a:lnTo>
                  <a:pt x="1430096" y="91572"/>
                </a:lnTo>
                <a:lnTo>
                  <a:pt x="1431094" y="90327"/>
                </a:lnTo>
                <a:lnTo>
                  <a:pt x="1401953" y="90327"/>
                </a:lnTo>
                <a:lnTo>
                  <a:pt x="1390180" y="67772"/>
                </a:lnTo>
                <a:lnTo>
                  <a:pt x="1398993" y="63175"/>
                </a:lnTo>
                <a:lnTo>
                  <a:pt x="1403007" y="62299"/>
                </a:lnTo>
                <a:lnTo>
                  <a:pt x="1435504" y="62299"/>
                </a:lnTo>
                <a:lnTo>
                  <a:pt x="1429181" y="50183"/>
                </a:lnTo>
                <a:lnTo>
                  <a:pt x="1423441" y="45319"/>
                </a:lnTo>
                <a:lnTo>
                  <a:pt x="1408582" y="41432"/>
                </a:lnTo>
                <a:close/>
              </a:path>
              <a:path w="1542414" h="860425">
                <a:moveTo>
                  <a:pt x="1453676" y="104412"/>
                </a:moveTo>
                <a:lnTo>
                  <a:pt x="1411820" y="104412"/>
                </a:lnTo>
                <a:lnTo>
                  <a:pt x="1451724" y="126230"/>
                </a:lnTo>
                <a:lnTo>
                  <a:pt x="1473174" y="115029"/>
                </a:lnTo>
                <a:lnTo>
                  <a:pt x="1453676" y="104412"/>
                </a:lnTo>
                <a:close/>
              </a:path>
              <a:path w="1542414" h="860425">
                <a:moveTo>
                  <a:pt x="1498808" y="0"/>
                </a:moveTo>
                <a:lnTo>
                  <a:pt x="1489702" y="2"/>
                </a:lnTo>
                <a:lnTo>
                  <a:pt x="1480449" y="1981"/>
                </a:lnTo>
                <a:lnTo>
                  <a:pt x="1471053" y="5936"/>
                </a:lnTo>
                <a:lnTo>
                  <a:pt x="1441500" y="21354"/>
                </a:lnTo>
                <a:lnTo>
                  <a:pt x="1486687" y="107980"/>
                </a:lnTo>
                <a:lnTo>
                  <a:pt x="1514665" y="93388"/>
                </a:lnTo>
                <a:lnTo>
                  <a:pt x="1523683" y="87745"/>
                </a:lnTo>
                <a:lnTo>
                  <a:pt x="1530645" y="81412"/>
                </a:lnTo>
                <a:lnTo>
                  <a:pt x="1496745" y="81412"/>
                </a:lnTo>
                <a:lnTo>
                  <a:pt x="1468831" y="27907"/>
                </a:lnTo>
                <a:lnTo>
                  <a:pt x="1479791" y="22192"/>
                </a:lnTo>
                <a:lnTo>
                  <a:pt x="1484490" y="20731"/>
                </a:lnTo>
                <a:lnTo>
                  <a:pt x="1495145" y="19144"/>
                </a:lnTo>
                <a:lnTo>
                  <a:pt x="1530560" y="19144"/>
                </a:lnTo>
                <a:lnTo>
                  <a:pt x="1530165" y="18511"/>
                </a:lnTo>
                <a:lnTo>
                  <a:pt x="1523647" y="11299"/>
                </a:lnTo>
                <a:lnTo>
                  <a:pt x="1516182" y="5786"/>
                </a:lnTo>
                <a:lnTo>
                  <a:pt x="1507769" y="1974"/>
                </a:lnTo>
                <a:lnTo>
                  <a:pt x="1498808" y="0"/>
                </a:lnTo>
                <a:close/>
              </a:path>
              <a:path w="1542414" h="860425">
                <a:moveTo>
                  <a:pt x="1435504" y="62299"/>
                </a:moveTo>
                <a:lnTo>
                  <a:pt x="1403007" y="62299"/>
                </a:lnTo>
                <a:lnTo>
                  <a:pt x="1410081" y="63467"/>
                </a:lnTo>
                <a:lnTo>
                  <a:pt x="1412697" y="65397"/>
                </a:lnTo>
                <a:lnTo>
                  <a:pt x="1414399" y="68649"/>
                </a:lnTo>
                <a:lnTo>
                  <a:pt x="1416208" y="74351"/>
                </a:lnTo>
                <a:lnTo>
                  <a:pt x="1415410" y="79515"/>
                </a:lnTo>
                <a:lnTo>
                  <a:pt x="1412004" y="84138"/>
                </a:lnTo>
                <a:lnTo>
                  <a:pt x="1405991" y="88219"/>
                </a:lnTo>
                <a:lnTo>
                  <a:pt x="1401953" y="90327"/>
                </a:lnTo>
                <a:lnTo>
                  <a:pt x="1431094" y="90327"/>
                </a:lnTo>
                <a:lnTo>
                  <a:pt x="1434884" y="85603"/>
                </a:lnTo>
                <a:lnTo>
                  <a:pt x="1437182" y="79621"/>
                </a:lnTo>
                <a:lnTo>
                  <a:pt x="1436814" y="67620"/>
                </a:lnTo>
                <a:lnTo>
                  <a:pt x="1435557" y="62400"/>
                </a:lnTo>
                <a:close/>
              </a:path>
              <a:path w="1542414" h="860425">
                <a:moveTo>
                  <a:pt x="1530560" y="19144"/>
                </a:moveTo>
                <a:lnTo>
                  <a:pt x="1495145" y="19144"/>
                </a:lnTo>
                <a:lnTo>
                  <a:pt x="1500136" y="20325"/>
                </a:lnTo>
                <a:lnTo>
                  <a:pt x="1509445" y="26599"/>
                </a:lnTo>
                <a:lnTo>
                  <a:pt x="1521067" y="56105"/>
                </a:lnTo>
                <a:lnTo>
                  <a:pt x="1519745" y="61448"/>
                </a:lnTo>
                <a:lnTo>
                  <a:pt x="1516989" y="68191"/>
                </a:lnTo>
                <a:lnTo>
                  <a:pt x="1511780" y="73571"/>
                </a:lnTo>
                <a:lnTo>
                  <a:pt x="1496745" y="81412"/>
                </a:lnTo>
                <a:lnTo>
                  <a:pt x="1530645" y="81412"/>
                </a:lnTo>
                <a:lnTo>
                  <a:pt x="1530945" y="81139"/>
                </a:lnTo>
                <a:lnTo>
                  <a:pt x="1536455" y="73563"/>
                </a:lnTo>
                <a:lnTo>
                  <a:pt x="1540205" y="65042"/>
                </a:lnTo>
                <a:lnTo>
                  <a:pt x="1542046" y="56105"/>
                </a:lnTo>
                <a:lnTo>
                  <a:pt x="1541960" y="46624"/>
                </a:lnTo>
                <a:lnTo>
                  <a:pt x="1539844" y="37120"/>
                </a:lnTo>
                <a:lnTo>
                  <a:pt x="1535734" y="27424"/>
                </a:lnTo>
                <a:lnTo>
                  <a:pt x="1530560" y="1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88883" y="1899367"/>
            <a:ext cx="717550" cy="536575"/>
          </a:xfrm>
          <a:custGeom>
            <a:avLst/>
            <a:gdLst/>
            <a:ahLst/>
            <a:cxnLst/>
            <a:rect l="l" t="t" r="r" b="b"/>
            <a:pathLst>
              <a:path w="717550" h="536575">
                <a:moveTo>
                  <a:pt x="42383" y="436802"/>
                </a:moveTo>
                <a:lnTo>
                  <a:pt x="7341" y="459081"/>
                </a:lnTo>
                <a:lnTo>
                  <a:pt x="0" y="486920"/>
                </a:lnTo>
                <a:lnTo>
                  <a:pt x="1169" y="496338"/>
                </a:lnTo>
                <a:lnTo>
                  <a:pt x="23467" y="528118"/>
                </a:lnTo>
                <a:lnTo>
                  <a:pt x="51153" y="536486"/>
                </a:lnTo>
                <a:lnTo>
                  <a:pt x="60449" y="535533"/>
                </a:lnTo>
                <a:lnTo>
                  <a:pt x="90094" y="515721"/>
                </a:lnTo>
                <a:lnTo>
                  <a:pt x="54201" y="515721"/>
                </a:lnTo>
                <a:lnTo>
                  <a:pt x="38275" y="512699"/>
                </a:lnTo>
                <a:lnTo>
                  <a:pt x="31874" y="508508"/>
                </a:lnTo>
                <a:lnTo>
                  <a:pt x="22502" y="495224"/>
                </a:lnTo>
                <a:lnTo>
                  <a:pt x="20851" y="487997"/>
                </a:lnTo>
                <a:lnTo>
                  <a:pt x="23352" y="472021"/>
                </a:lnTo>
                <a:lnTo>
                  <a:pt x="27099" y="465823"/>
                </a:lnTo>
                <a:lnTo>
                  <a:pt x="37195" y="458698"/>
                </a:lnTo>
                <a:lnTo>
                  <a:pt x="41602" y="457124"/>
                </a:lnTo>
                <a:lnTo>
                  <a:pt x="51546" y="456235"/>
                </a:lnTo>
                <a:lnTo>
                  <a:pt x="62711" y="456235"/>
                </a:lnTo>
                <a:lnTo>
                  <a:pt x="65872" y="440918"/>
                </a:lnTo>
                <a:lnTo>
                  <a:pt x="53923" y="437280"/>
                </a:lnTo>
                <a:lnTo>
                  <a:pt x="42383" y="436802"/>
                </a:lnTo>
                <a:close/>
              </a:path>
              <a:path w="717550" h="536575">
                <a:moveTo>
                  <a:pt x="97616" y="484162"/>
                </a:moveTo>
                <a:lnTo>
                  <a:pt x="76997" y="484162"/>
                </a:lnTo>
                <a:lnTo>
                  <a:pt x="78470" y="490474"/>
                </a:lnTo>
                <a:lnTo>
                  <a:pt x="78204" y="495668"/>
                </a:lnTo>
                <a:lnTo>
                  <a:pt x="74203" y="503834"/>
                </a:lnTo>
                <a:lnTo>
                  <a:pt x="71435" y="507124"/>
                </a:lnTo>
                <a:lnTo>
                  <a:pt x="61427" y="514197"/>
                </a:lnTo>
                <a:lnTo>
                  <a:pt x="54201" y="515721"/>
                </a:lnTo>
                <a:lnTo>
                  <a:pt x="90094" y="515721"/>
                </a:lnTo>
                <a:lnTo>
                  <a:pt x="96847" y="503771"/>
                </a:lnTo>
                <a:lnTo>
                  <a:pt x="98423" y="496338"/>
                </a:lnTo>
                <a:lnTo>
                  <a:pt x="98458" y="495224"/>
                </a:lnTo>
                <a:lnTo>
                  <a:pt x="97616" y="484162"/>
                </a:lnTo>
                <a:close/>
              </a:path>
              <a:path w="717550" h="536575">
                <a:moveTo>
                  <a:pt x="83944" y="455943"/>
                </a:moveTo>
                <a:lnTo>
                  <a:pt x="47101" y="481952"/>
                </a:lnTo>
                <a:lnTo>
                  <a:pt x="58087" y="497510"/>
                </a:lnTo>
                <a:lnTo>
                  <a:pt x="76997" y="484162"/>
                </a:lnTo>
                <a:lnTo>
                  <a:pt x="97616" y="484162"/>
                </a:lnTo>
                <a:lnTo>
                  <a:pt x="97190" y="478574"/>
                </a:lnTo>
                <a:lnTo>
                  <a:pt x="94993" y="471589"/>
                </a:lnTo>
                <a:lnTo>
                  <a:pt x="83944" y="455943"/>
                </a:lnTo>
                <a:close/>
              </a:path>
              <a:path w="717550" h="536575">
                <a:moveTo>
                  <a:pt x="62711" y="456235"/>
                </a:moveTo>
                <a:lnTo>
                  <a:pt x="51546" y="456235"/>
                </a:lnTo>
                <a:lnTo>
                  <a:pt x="56690" y="457238"/>
                </a:lnTo>
                <a:lnTo>
                  <a:pt x="61999" y="459689"/>
                </a:lnTo>
                <a:lnTo>
                  <a:pt x="62711" y="456235"/>
                </a:lnTo>
                <a:close/>
              </a:path>
              <a:path w="717550" h="536575">
                <a:moveTo>
                  <a:pt x="112748" y="381876"/>
                </a:moveTo>
                <a:lnTo>
                  <a:pt x="99413" y="391274"/>
                </a:lnTo>
                <a:lnTo>
                  <a:pt x="123797" y="493674"/>
                </a:lnTo>
                <a:lnTo>
                  <a:pt x="141018" y="481508"/>
                </a:lnTo>
                <a:lnTo>
                  <a:pt x="136205" y="461416"/>
                </a:lnTo>
                <a:lnTo>
                  <a:pt x="162466" y="442874"/>
                </a:lnTo>
                <a:lnTo>
                  <a:pt x="131760" y="442874"/>
                </a:lnTo>
                <a:lnTo>
                  <a:pt x="124533" y="412712"/>
                </a:lnTo>
                <a:lnTo>
                  <a:pt x="160929" y="412712"/>
                </a:lnTo>
                <a:lnTo>
                  <a:pt x="112748" y="381876"/>
                </a:lnTo>
                <a:close/>
              </a:path>
              <a:path w="717550" h="536575">
                <a:moveTo>
                  <a:pt x="200134" y="439788"/>
                </a:moveTo>
                <a:lnTo>
                  <a:pt x="166837" y="439788"/>
                </a:lnTo>
                <a:lnTo>
                  <a:pt x="184300" y="450964"/>
                </a:lnTo>
                <a:lnTo>
                  <a:pt x="200134" y="439788"/>
                </a:lnTo>
                <a:close/>
              </a:path>
              <a:path w="717550" h="536575">
                <a:moveTo>
                  <a:pt x="160929" y="412712"/>
                </a:moveTo>
                <a:lnTo>
                  <a:pt x="124533" y="412712"/>
                </a:lnTo>
                <a:lnTo>
                  <a:pt x="150733" y="429476"/>
                </a:lnTo>
                <a:lnTo>
                  <a:pt x="131760" y="442874"/>
                </a:lnTo>
                <a:lnTo>
                  <a:pt x="162466" y="442874"/>
                </a:lnTo>
                <a:lnTo>
                  <a:pt x="166837" y="439788"/>
                </a:lnTo>
                <a:lnTo>
                  <a:pt x="200134" y="439788"/>
                </a:lnTo>
                <a:lnTo>
                  <a:pt x="201610" y="438747"/>
                </a:lnTo>
                <a:lnTo>
                  <a:pt x="160929" y="412712"/>
                </a:lnTo>
                <a:close/>
              </a:path>
              <a:path w="717550" h="536575">
                <a:moveTo>
                  <a:pt x="173771" y="338798"/>
                </a:moveTo>
                <a:lnTo>
                  <a:pt x="156766" y="350799"/>
                </a:lnTo>
                <a:lnTo>
                  <a:pt x="213103" y="430631"/>
                </a:lnTo>
                <a:lnTo>
                  <a:pt x="230312" y="418478"/>
                </a:lnTo>
                <a:lnTo>
                  <a:pt x="193837" y="366801"/>
                </a:lnTo>
                <a:lnTo>
                  <a:pt x="273622" y="366801"/>
                </a:lnTo>
                <a:lnTo>
                  <a:pt x="271829" y="364261"/>
                </a:lnTo>
                <a:lnTo>
                  <a:pt x="246606" y="364261"/>
                </a:lnTo>
                <a:lnTo>
                  <a:pt x="173771" y="338798"/>
                </a:lnTo>
                <a:close/>
              </a:path>
              <a:path w="717550" h="536575">
                <a:moveTo>
                  <a:pt x="273622" y="366801"/>
                </a:moveTo>
                <a:lnTo>
                  <a:pt x="193837" y="366801"/>
                </a:lnTo>
                <a:lnTo>
                  <a:pt x="266811" y="392722"/>
                </a:lnTo>
                <a:lnTo>
                  <a:pt x="283563" y="380886"/>
                </a:lnTo>
                <a:lnTo>
                  <a:pt x="273622" y="366801"/>
                </a:lnTo>
                <a:close/>
              </a:path>
              <a:path w="717550" h="536575">
                <a:moveTo>
                  <a:pt x="259687" y="278155"/>
                </a:moveTo>
                <a:lnTo>
                  <a:pt x="242669" y="290157"/>
                </a:lnTo>
                <a:lnTo>
                  <a:pt x="299019" y="369989"/>
                </a:lnTo>
                <a:lnTo>
                  <a:pt x="316227" y="357848"/>
                </a:lnTo>
                <a:lnTo>
                  <a:pt x="279753" y="306171"/>
                </a:lnTo>
                <a:lnTo>
                  <a:pt x="359539" y="306171"/>
                </a:lnTo>
                <a:lnTo>
                  <a:pt x="357738" y="303619"/>
                </a:lnTo>
                <a:lnTo>
                  <a:pt x="332509" y="303619"/>
                </a:lnTo>
                <a:lnTo>
                  <a:pt x="259687" y="278155"/>
                </a:lnTo>
                <a:close/>
              </a:path>
              <a:path w="717550" h="536575">
                <a:moveTo>
                  <a:pt x="227226" y="301066"/>
                </a:moveTo>
                <a:lnTo>
                  <a:pt x="210385" y="312953"/>
                </a:lnTo>
                <a:lnTo>
                  <a:pt x="246606" y="364261"/>
                </a:lnTo>
                <a:lnTo>
                  <a:pt x="271829" y="364261"/>
                </a:lnTo>
                <a:lnTo>
                  <a:pt x="227226" y="301066"/>
                </a:lnTo>
                <a:close/>
              </a:path>
              <a:path w="717550" h="536575">
                <a:moveTo>
                  <a:pt x="359539" y="306171"/>
                </a:moveTo>
                <a:lnTo>
                  <a:pt x="279753" y="306171"/>
                </a:lnTo>
                <a:lnTo>
                  <a:pt x="352714" y="332079"/>
                </a:lnTo>
                <a:lnTo>
                  <a:pt x="369478" y="320256"/>
                </a:lnTo>
                <a:lnTo>
                  <a:pt x="359539" y="306171"/>
                </a:lnTo>
                <a:close/>
              </a:path>
              <a:path w="717550" h="536575">
                <a:moveTo>
                  <a:pt x="374482" y="197129"/>
                </a:moveTo>
                <a:lnTo>
                  <a:pt x="329562" y="228841"/>
                </a:lnTo>
                <a:lnTo>
                  <a:pt x="385899" y="308661"/>
                </a:lnTo>
                <a:lnTo>
                  <a:pt x="425506" y="280708"/>
                </a:lnTo>
                <a:lnTo>
                  <a:pt x="391945" y="280708"/>
                </a:lnTo>
                <a:lnTo>
                  <a:pt x="380273" y="264173"/>
                </a:lnTo>
                <a:lnTo>
                  <a:pt x="402312" y="248615"/>
                </a:lnTo>
                <a:lnTo>
                  <a:pt x="369288" y="248615"/>
                </a:lnTo>
                <a:lnTo>
                  <a:pt x="357921" y="232499"/>
                </a:lnTo>
                <a:lnTo>
                  <a:pt x="385645" y="212928"/>
                </a:lnTo>
                <a:lnTo>
                  <a:pt x="374482" y="197129"/>
                </a:lnTo>
                <a:close/>
              </a:path>
              <a:path w="717550" h="536575">
                <a:moveTo>
                  <a:pt x="313141" y="240424"/>
                </a:moveTo>
                <a:lnTo>
                  <a:pt x="296301" y="252311"/>
                </a:lnTo>
                <a:lnTo>
                  <a:pt x="332509" y="303619"/>
                </a:lnTo>
                <a:lnTo>
                  <a:pt x="357738" y="303619"/>
                </a:lnTo>
                <a:lnTo>
                  <a:pt x="313141" y="240424"/>
                </a:lnTo>
                <a:close/>
              </a:path>
              <a:path w="717550" h="536575">
                <a:moveTo>
                  <a:pt x="419669" y="261137"/>
                </a:moveTo>
                <a:lnTo>
                  <a:pt x="391945" y="280708"/>
                </a:lnTo>
                <a:lnTo>
                  <a:pt x="425506" y="280708"/>
                </a:lnTo>
                <a:lnTo>
                  <a:pt x="430832" y="276949"/>
                </a:lnTo>
                <a:lnTo>
                  <a:pt x="419669" y="261137"/>
                </a:lnTo>
                <a:close/>
              </a:path>
              <a:path w="717550" h="536575">
                <a:moveTo>
                  <a:pt x="439656" y="194729"/>
                </a:moveTo>
                <a:lnTo>
                  <a:pt x="413877" y="194729"/>
                </a:lnTo>
                <a:lnTo>
                  <a:pt x="458251" y="257594"/>
                </a:lnTo>
                <a:lnTo>
                  <a:pt x="475460" y="245453"/>
                </a:lnTo>
                <a:lnTo>
                  <a:pt x="439656" y="194729"/>
                </a:lnTo>
                <a:close/>
              </a:path>
              <a:path w="717550" h="536575">
                <a:moveTo>
                  <a:pt x="397012" y="229044"/>
                </a:moveTo>
                <a:lnTo>
                  <a:pt x="369288" y="248615"/>
                </a:lnTo>
                <a:lnTo>
                  <a:pt x="402312" y="248615"/>
                </a:lnTo>
                <a:lnTo>
                  <a:pt x="407997" y="244602"/>
                </a:lnTo>
                <a:lnTo>
                  <a:pt x="397012" y="229044"/>
                </a:lnTo>
                <a:close/>
              </a:path>
              <a:path w="717550" h="536575">
                <a:moveTo>
                  <a:pt x="499429" y="152552"/>
                </a:moveTo>
                <a:lnTo>
                  <a:pt x="473644" y="152552"/>
                </a:lnTo>
                <a:lnTo>
                  <a:pt x="518017" y="215405"/>
                </a:lnTo>
                <a:lnTo>
                  <a:pt x="535213" y="203263"/>
                </a:lnTo>
                <a:lnTo>
                  <a:pt x="499429" y="152552"/>
                </a:lnTo>
                <a:close/>
              </a:path>
              <a:path w="717550" h="536575">
                <a:moveTo>
                  <a:pt x="437411" y="152705"/>
                </a:moveTo>
                <a:lnTo>
                  <a:pt x="383728" y="190601"/>
                </a:lnTo>
                <a:lnTo>
                  <a:pt x="395704" y="207556"/>
                </a:lnTo>
                <a:lnTo>
                  <a:pt x="413877" y="194729"/>
                </a:lnTo>
                <a:lnTo>
                  <a:pt x="439656" y="194729"/>
                </a:lnTo>
                <a:lnTo>
                  <a:pt x="431086" y="182588"/>
                </a:lnTo>
                <a:lnTo>
                  <a:pt x="449387" y="169672"/>
                </a:lnTo>
                <a:lnTo>
                  <a:pt x="437411" y="152705"/>
                </a:lnTo>
                <a:close/>
              </a:path>
              <a:path w="717550" h="536575">
                <a:moveTo>
                  <a:pt x="497177" y="110528"/>
                </a:moveTo>
                <a:lnTo>
                  <a:pt x="443494" y="148412"/>
                </a:lnTo>
                <a:lnTo>
                  <a:pt x="455470" y="165379"/>
                </a:lnTo>
                <a:lnTo>
                  <a:pt x="473644" y="152552"/>
                </a:lnTo>
                <a:lnTo>
                  <a:pt x="499429" y="152552"/>
                </a:lnTo>
                <a:lnTo>
                  <a:pt x="490852" y="140398"/>
                </a:lnTo>
                <a:lnTo>
                  <a:pt x="509140" y="127482"/>
                </a:lnTo>
                <a:lnTo>
                  <a:pt x="497177" y="110528"/>
                </a:lnTo>
                <a:close/>
              </a:path>
              <a:path w="717550" h="536575">
                <a:moveTo>
                  <a:pt x="583016" y="53086"/>
                </a:moveTo>
                <a:lnTo>
                  <a:pt x="575206" y="55448"/>
                </a:lnTo>
                <a:lnTo>
                  <a:pt x="540916" y="79642"/>
                </a:lnTo>
                <a:lnTo>
                  <a:pt x="597265" y="159474"/>
                </a:lnTo>
                <a:lnTo>
                  <a:pt x="614461" y="147333"/>
                </a:lnTo>
                <a:lnTo>
                  <a:pt x="592668" y="116446"/>
                </a:lnTo>
                <a:lnTo>
                  <a:pt x="594611" y="115075"/>
                </a:lnTo>
                <a:lnTo>
                  <a:pt x="650721" y="115075"/>
                </a:lnTo>
                <a:lnTo>
                  <a:pt x="617626" y="102438"/>
                </a:lnTo>
                <a:lnTo>
                  <a:pt x="582965" y="102438"/>
                </a:lnTo>
                <a:lnTo>
                  <a:pt x="568284" y="81648"/>
                </a:lnTo>
                <a:lnTo>
                  <a:pt x="576399" y="75920"/>
                </a:lnTo>
                <a:lnTo>
                  <a:pt x="580260" y="74511"/>
                </a:lnTo>
                <a:lnTo>
                  <a:pt x="614180" y="74511"/>
                </a:lnTo>
                <a:lnTo>
                  <a:pt x="612544" y="70269"/>
                </a:lnTo>
                <a:lnTo>
                  <a:pt x="604593" y="59004"/>
                </a:lnTo>
                <a:lnTo>
                  <a:pt x="598256" y="54953"/>
                </a:lnTo>
                <a:lnTo>
                  <a:pt x="583016" y="53086"/>
                </a:lnTo>
                <a:close/>
              </a:path>
              <a:path w="717550" h="536575">
                <a:moveTo>
                  <a:pt x="650721" y="115075"/>
                </a:moveTo>
                <a:lnTo>
                  <a:pt x="594611" y="115075"/>
                </a:lnTo>
                <a:lnTo>
                  <a:pt x="637067" y="131369"/>
                </a:lnTo>
                <a:lnTo>
                  <a:pt x="656841" y="117411"/>
                </a:lnTo>
                <a:lnTo>
                  <a:pt x="650721" y="115075"/>
                </a:lnTo>
                <a:close/>
              </a:path>
              <a:path w="717550" h="536575">
                <a:moveTo>
                  <a:pt x="666895" y="0"/>
                </a:moveTo>
                <a:lnTo>
                  <a:pt x="657868" y="1216"/>
                </a:lnTo>
                <a:lnTo>
                  <a:pt x="648963" y="4409"/>
                </a:lnTo>
                <a:lnTo>
                  <a:pt x="640179" y="9576"/>
                </a:lnTo>
                <a:lnTo>
                  <a:pt x="612950" y="28803"/>
                </a:lnTo>
                <a:lnTo>
                  <a:pt x="669287" y="108623"/>
                </a:lnTo>
                <a:lnTo>
                  <a:pt x="695068" y="90437"/>
                </a:lnTo>
                <a:lnTo>
                  <a:pt x="703252" y="83638"/>
                </a:lnTo>
                <a:lnTo>
                  <a:pt x="705511" y="80950"/>
                </a:lnTo>
                <a:lnTo>
                  <a:pt x="675713" y="80950"/>
                </a:lnTo>
                <a:lnTo>
                  <a:pt x="640915" y="31648"/>
                </a:lnTo>
                <a:lnTo>
                  <a:pt x="651012" y="24524"/>
                </a:lnTo>
                <a:lnTo>
                  <a:pt x="655482" y="22453"/>
                </a:lnTo>
                <a:lnTo>
                  <a:pt x="665820" y="19469"/>
                </a:lnTo>
                <a:lnTo>
                  <a:pt x="704841" y="19469"/>
                </a:lnTo>
                <a:lnTo>
                  <a:pt x="700438" y="14156"/>
                </a:lnTo>
                <a:lnTo>
                  <a:pt x="693019" y="7877"/>
                </a:lnTo>
                <a:lnTo>
                  <a:pt x="684888" y="3412"/>
                </a:lnTo>
                <a:lnTo>
                  <a:pt x="676044" y="762"/>
                </a:lnTo>
                <a:lnTo>
                  <a:pt x="666895" y="0"/>
                </a:lnTo>
                <a:close/>
              </a:path>
              <a:path w="717550" h="536575">
                <a:moveTo>
                  <a:pt x="614180" y="74511"/>
                </a:moveTo>
                <a:lnTo>
                  <a:pt x="580260" y="74511"/>
                </a:lnTo>
                <a:lnTo>
                  <a:pt x="587436" y="74727"/>
                </a:lnTo>
                <a:lnTo>
                  <a:pt x="590280" y="76289"/>
                </a:lnTo>
                <a:lnTo>
                  <a:pt x="592401" y="79286"/>
                </a:lnTo>
                <a:lnTo>
                  <a:pt x="594952" y="84697"/>
                </a:lnTo>
                <a:lnTo>
                  <a:pt x="594849" y="89919"/>
                </a:lnTo>
                <a:lnTo>
                  <a:pt x="592094" y="94956"/>
                </a:lnTo>
                <a:lnTo>
                  <a:pt x="586686" y="99809"/>
                </a:lnTo>
                <a:lnTo>
                  <a:pt x="582965" y="102438"/>
                </a:lnTo>
                <a:lnTo>
                  <a:pt x="617626" y="102438"/>
                </a:lnTo>
                <a:lnTo>
                  <a:pt x="611007" y="99911"/>
                </a:lnTo>
                <a:lnTo>
                  <a:pt x="614969" y="93358"/>
                </a:lnTo>
                <a:lnTo>
                  <a:pt x="616442" y="87122"/>
                </a:lnTo>
                <a:lnTo>
                  <a:pt x="614474" y="75273"/>
                </a:lnTo>
                <a:lnTo>
                  <a:pt x="614180" y="74511"/>
                </a:lnTo>
                <a:close/>
              </a:path>
              <a:path w="717550" h="536575">
                <a:moveTo>
                  <a:pt x="704841" y="19469"/>
                </a:moveTo>
                <a:lnTo>
                  <a:pt x="665820" y="19469"/>
                </a:lnTo>
                <a:lnTo>
                  <a:pt x="670925" y="19964"/>
                </a:lnTo>
                <a:lnTo>
                  <a:pt x="680997" y="24930"/>
                </a:lnTo>
                <a:lnTo>
                  <a:pt x="696440" y="52626"/>
                </a:lnTo>
                <a:lnTo>
                  <a:pt x="695843" y="58102"/>
                </a:lnTo>
                <a:lnTo>
                  <a:pt x="694014" y="65151"/>
                </a:lnTo>
                <a:lnTo>
                  <a:pt x="689582" y="71171"/>
                </a:lnTo>
                <a:lnTo>
                  <a:pt x="675713" y="80950"/>
                </a:lnTo>
                <a:lnTo>
                  <a:pt x="705511" y="80950"/>
                </a:lnTo>
                <a:lnTo>
                  <a:pt x="709570" y="76121"/>
                </a:lnTo>
                <a:lnTo>
                  <a:pt x="714019" y="67884"/>
                </a:lnTo>
                <a:lnTo>
                  <a:pt x="716573" y="59004"/>
                </a:lnTo>
                <a:lnTo>
                  <a:pt x="717240" y="49650"/>
                </a:lnTo>
                <a:lnTo>
                  <a:pt x="715880" y="40446"/>
                </a:lnTo>
                <a:lnTo>
                  <a:pt x="712516" y="31314"/>
                </a:lnTo>
                <a:lnTo>
                  <a:pt x="707146" y="22250"/>
                </a:lnTo>
                <a:lnTo>
                  <a:pt x="704841" y="194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25317" y="3050285"/>
            <a:ext cx="260985" cy="260985"/>
          </a:xfrm>
          <a:custGeom>
            <a:avLst/>
            <a:gdLst/>
            <a:ahLst/>
            <a:cxnLst/>
            <a:rect l="l" t="t" r="r" b="b"/>
            <a:pathLst>
              <a:path w="260985" h="260985">
                <a:moveTo>
                  <a:pt x="130302" y="0"/>
                </a:moveTo>
                <a:lnTo>
                  <a:pt x="79584" y="10240"/>
                </a:lnTo>
                <a:lnTo>
                  <a:pt x="38166" y="38166"/>
                </a:lnTo>
                <a:lnTo>
                  <a:pt x="10240" y="79584"/>
                </a:lnTo>
                <a:lnTo>
                  <a:pt x="0" y="130301"/>
                </a:lnTo>
                <a:lnTo>
                  <a:pt x="10240" y="181019"/>
                </a:lnTo>
                <a:lnTo>
                  <a:pt x="38166" y="222437"/>
                </a:lnTo>
                <a:lnTo>
                  <a:pt x="79584" y="250363"/>
                </a:lnTo>
                <a:lnTo>
                  <a:pt x="130302" y="260603"/>
                </a:lnTo>
                <a:lnTo>
                  <a:pt x="181019" y="250363"/>
                </a:lnTo>
                <a:lnTo>
                  <a:pt x="222437" y="222437"/>
                </a:lnTo>
                <a:lnTo>
                  <a:pt x="250363" y="181019"/>
                </a:lnTo>
                <a:lnTo>
                  <a:pt x="260604" y="130301"/>
                </a:lnTo>
                <a:lnTo>
                  <a:pt x="250363" y="79584"/>
                </a:lnTo>
                <a:lnTo>
                  <a:pt x="222437" y="38166"/>
                </a:lnTo>
                <a:lnTo>
                  <a:pt x="181019" y="10240"/>
                </a:lnTo>
                <a:lnTo>
                  <a:pt x="1303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25317" y="3050285"/>
            <a:ext cx="260985" cy="260985"/>
          </a:xfrm>
          <a:custGeom>
            <a:avLst/>
            <a:gdLst/>
            <a:ahLst/>
            <a:cxnLst/>
            <a:rect l="l" t="t" r="r" b="b"/>
            <a:pathLst>
              <a:path w="260985" h="260985">
                <a:moveTo>
                  <a:pt x="0" y="130301"/>
                </a:moveTo>
                <a:lnTo>
                  <a:pt x="10240" y="79584"/>
                </a:lnTo>
                <a:lnTo>
                  <a:pt x="38166" y="38166"/>
                </a:lnTo>
                <a:lnTo>
                  <a:pt x="79584" y="10240"/>
                </a:lnTo>
                <a:lnTo>
                  <a:pt x="130302" y="0"/>
                </a:lnTo>
                <a:lnTo>
                  <a:pt x="181019" y="10240"/>
                </a:lnTo>
                <a:lnTo>
                  <a:pt x="222437" y="38166"/>
                </a:lnTo>
                <a:lnTo>
                  <a:pt x="250363" y="79584"/>
                </a:lnTo>
                <a:lnTo>
                  <a:pt x="260604" y="130301"/>
                </a:lnTo>
                <a:lnTo>
                  <a:pt x="250363" y="181019"/>
                </a:lnTo>
                <a:lnTo>
                  <a:pt x="222437" y="222437"/>
                </a:lnTo>
                <a:lnTo>
                  <a:pt x="181019" y="250363"/>
                </a:lnTo>
                <a:lnTo>
                  <a:pt x="130302" y="260603"/>
                </a:lnTo>
                <a:lnTo>
                  <a:pt x="79584" y="250363"/>
                </a:lnTo>
                <a:lnTo>
                  <a:pt x="38166" y="222437"/>
                </a:lnTo>
                <a:lnTo>
                  <a:pt x="10240" y="181019"/>
                </a:lnTo>
                <a:lnTo>
                  <a:pt x="0" y="130301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980300" y="3043218"/>
            <a:ext cx="1492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Arial"/>
                <a:cs typeface="Arial"/>
              </a:rPr>
              <a:t>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7400" y="6428174"/>
            <a:ext cx="29413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w Cen MT"/>
                <a:cs typeface="Tw Cen MT"/>
              </a:rPr>
              <a:t>(Based on previous </a:t>
            </a:r>
            <a:r>
              <a:rPr sz="1600" spc="-10" dirty="0">
                <a:latin typeface="Tw Cen MT"/>
                <a:cs typeface="Tw Cen MT"/>
              </a:rPr>
              <a:t>planning</a:t>
            </a:r>
            <a:r>
              <a:rPr sz="1600" spc="100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efforts)</a:t>
            </a:r>
            <a:endParaRPr sz="1600">
              <a:latin typeface="Tw Cen MT"/>
              <a:cs typeface="Tw Cen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43532" y="0"/>
            <a:ext cx="57886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Economic Development</a:t>
            </a:r>
            <a:r>
              <a:rPr sz="3000" spc="-20" dirty="0"/>
              <a:t> </a:t>
            </a:r>
            <a:r>
              <a:rPr sz="3000" spc="-5" dirty="0"/>
              <a:t>Commission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5031740" y="935228"/>
            <a:ext cx="3643629" cy="21907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30" dirty="0">
                <a:latin typeface="Calibri"/>
                <a:cs typeface="Calibri"/>
              </a:rPr>
              <a:t>SCITUATE </a:t>
            </a:r>
            <a:r>
              <a:rPr sz="1600" b="1" spc="-10" dirty="0">
                <a:latin typeface="Calibri"/>
                <a:cs typeface="Calibri"/>
              </a:rPr>
              <a:t>ECONOMIC DEVELOPMENT</a:t>
            </a:r>
            <a:r>
              <a:rPr sz="1600" b="1" spc="8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PLAN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450">
              <a:latin typeface="Times New Roman"/>
              <a:cs typeface="Times New Roman"/>
            </a:endParaRPr>
          </a:p>
          <a:p>
            <a:pPr marL="12700" marR="36830">
              <a:lnSpc>
                <a:spcPct val="100000"/>
              </a:lnSpc>
            </a:pPr>
            <a:r>
              <a:rPr sz="1400" spc="-5" dirty="0">
                <a:latin typeface="Calibri"/>
                <a:cs typeface="Calibri"/>
              </a:rPr>
              <a:t>The 2014 </a:t>
            </a:r>
            <a:r>
              <a:rPr sz="1400" spc="-10" dirty="0">
                <a:latin typeface="Calibri"/>
                <a:cs typeface="Calibri"/>
              </a:rPr>
              <a:t>Scituate Economic Development </a:t>
            </a:r>
            <a:r>
              <a:rPr sz="1400" spc="-5" dirty="0">
                <a:latin typeface="Calibri"/>
                <a:cs typeface="Calibri"/>
              </a:rPr>
              <a:t>Plan  and </a:t>
            </a:r>
            <a:r>
              <a:rPr sz="1400" spc="-15" dirty="0">
                <a:latin typeface="Calibri"/>
                <a:cs typeface="Calibri"/>
              </a:rPr>
              <a:t>Market </a:t>
            </a:r>
            <a:r>
              <a:rPr sz="1400" spc="-5" dirty="0">
                <a:latin typeface="Calibri"/>
                <a:cs typeface="Calibri"/>
              </a:rPr>
              <a:t>Analysis identified </a:t>
            </a:r>
            <a:r>
              <a:rPr sz="1400" spc="-10" dirty="0">
                <a:latin typeface="Calibri"/>
                <a:cs typeface="Calibri"/>
              </a:rPr>
              <a:t>several </a:t>
            </a:r>
            <a:r>
              <a:rPr sz="1400" spc="-25" dirty="0">
                <a:latin typeface="Calibri"/>
                <a:cs typeface="Calibri"/>
              </a:rPr>
              <a:t>key </a:t>
            </a:r>
            <a:r>
              <a:rPr sz="1400" spc="-5" dirty="0">
                <a:latin typeface="Calibri"/>
                <a:cs typeface="Calibri"/>
              </a:rPr>
              <a:t>socio-  economic </a:t>
            </a:r>
            <a:r>
              <a:rPr sz="1400" spc="-10" dirty="0">
                <a:latin typeface="Calibri"/>
                <a:cs typeface="Calibri"/>
              </a:rPr>
              <a:t>trends </a:t>
            </a:r>
            <a:r>
              <a:rPr sz="1400" spc="-5" dirty="0">
                <a:latin typeface="Calibri"/>
                <a:cs typeface="Calibri"/>
              </a:rPr>
              <a:t>and </a:t>
            </a:r>
            <a:r>
              <a:rPr sz="1400" spc="-10" dirty="0">
                <a:latin typeface="Calibri"/>
                <a:cs typeface="Calibri"/>
              </a:rPr>
              <a:t>indicators </a:t>
            </a:r>
            <a:r>
              <a:rPr sz="1400" spc="-5" dirty="0">
                <a:latin typeface="Calibri"/>
                <a:cs typeface="Calibri"/>
              </a:rPr>
              <a:t>as well as </a:t>
            </a:r>
            <a:r>
              <a:rPr sz="1400" spc="-10" dirty="0">
                <a:latin typeface="Calibri"/>
                <a:cs typeface="Calibri"/>
              </a:rPr>
              <a:t>unique  advantages to </a:t>
            </a:r>
            <a:r>
              <a:rPr sz="1400" spc="-5" dirty="0">
                <a:latin typeface="Calibri"/>
                <a:cs typeface="Calibri"/>
              </a:rPr>
              <a:t>opening </a:t>
            </a:r>
            <a:r>
              <a:rPr sz="1400" dirty="0">
                <a:latin typeface="Calibri"/>
                <a:cs typeface="Calibri"/>
              </a:rPr>
              <a:t>or </a:t>
            </a:r>
            <a:r>
              <a:rPr sz="1400" spc="-10" dirty="0">
                <a:latin typeface="Calibri"/>
                <a:cs typeface="Calibri"/>
              </a:rPr>
              <a:t>expanding </a:t>
            </a:r>
            <a:r>
              <a:rPr sz="1400" dirty="0">
                <a:latin typeface="Calibri"/>
                <a:cs typeface="Calibri"/>
              </a:rPr>
              <a:t>a </a:t>
            </a:r>
            <a:r>
              <a:rPr sz="1400" spc="-5" dirty="0">
                <a:latin typeface="Calibri"/>
                <a:cs typeface="Calibri"/>
              </a:rPr>
              <a:t>business </a:t>
            </a:r>
            <a:r>
              <a:rPr sz="1400" dirty="0">
                <a:latin typeface="Calibri"/>
                <a:cs typeface="Calibri"/>
              </a:rPr>
              <a:t>in  </a:t>
            </a:r>
            <a:r>
              <a:rPr sz="1400" spc="-10" dirty="0">
                <a:latin typeface="Calibri"/>
                <a:cs typeface="Calibri"/>
              </a:rPr>
              <a:t>Scituate. </a:t>
            </a:r>
            <a:r>
              <a:rPr sz="1400" spc="-5" dirty="0">
                <a:latin typeface="Calibri"/>
                <a:cs typeface="Calibri"/>
              </a:rPr>
              <a:t>This analysis </a:t>
            </a:r>
            <a:r>
              <a:rPr sz="1400" dirty="0">
                <a:latin typeface="Calibri"/>
                <a:cs typeface="Calibri"/>
              </a:rPr>
              <a:t>is </a:t>
            </a:r>
            <a:r>
              <a:rPr sz="1400" spc="-5" dirty="0">
                <a:latin typeface="Calibri"/>
                <a:cs typeface="Calibri"/>
              </a:rPr>
              <a:t>coupled </a:t>
            </a:r>
            <a:r>
              <a:rPr sz="1400" dirty="0">
                <a:latin typeface="Calibri"/>
                <a:cs typeface="Calibri"/>
              </a:rPr>
              <a:t>with </a:t>
            </a:r>
            <a:r>
              <a:rPr sz="1400" spc="-10" dirty="0">
                <a:latin typeface="Calibri"/>
                <a:cs typeface="Calibri"/>
              </a:rPr>
              <a:t>strategic  area </a:t>
            </a:r>
            <a:r>
              <a:rPr sz="1400" dirty="0">
                <a:latin typeface="Calibri"/>
                <a:cs typeface="Calibri"/>
              </a:rPr>
              <a:t>(“vision </a:t>
            </a:r>
            <a:r>
              <a:rPr sz="1400" spc="-5" dirty="0">
                <a:latin typeface="Calibri"/>
                <a:cs typeface="Calibri"/>
              </a:rPr>
              <a:t>plans”) </a:t>
            </a:r>
            <a:r>
              <a:rPr sz="1400" spc="-10" dirty="0">
                <a:latin typeface="Calibri"/>
                <a:cs typeface="Calibri"/>
              </a:rPr>
              <a:t>for Scituate </a:t>
            </a:r>
            <a:r>
              <a:rPr sz="1400" spc="-20" dirty="0">
                <a:latin typeface="Calibri"/>
                <a:cs typeface="Calibri"/>
              </a:rPr>
              <a:t>Harbor,  </a:t>
            </a:r>
            <a:r>
              <a:rPr sz="1400" spc="-10" dirty="0">
                <a:latin typeface="Calibri"/>
                <a:cs typeface="Calibri"/>
              </a:rPr>
              <a:t>Greenbush-Driftway, Humarock, </a:t>
            </a:r>
            <a:r>
              <a:rPr sz="1400" spc="-5" dirty="0">
                <a:latin typeface="Calibri"/>
                <a:cs typeface="Calibri"/>
              </a:rPr>
              <a:t>and </a:t>
            </a:r>
            <a:r>
              <a:rPr sz="1400" dirty="0">
                <a:latin typeface="Calibri"/>
                <a:cs typeface="Calibri"/>
              </a:rPr>
              <a:t>North  </a:t>
            </a:r>
            <a:r>
              <a:rPr sz="1400" spc="-10" dirty="0">
                <a:latin typeface="Calibri"/>
                <a:cs typeface="Calibri"/>
              </a:rPr>
              <a:t>Scituate.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31740" y="4044183"/>
            <a:ext cx="3700145" cy="17640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Calibri"/>
                <a:cs typeface="Calibri"/>
              </a:rPr>
              <a:t>NORTH </a:t>
            </a:r>
            <a:r>
              <a:rPr sz="1600" b="1" spc="-30" dirty="0">
                <a:latin typeface="Calibri"/>
                <a:cs typeface="Calibri"/>
              </a:rPr>
              <a:t>SCITUATE </a:t>
            </a:r>
            <a:r>
              <a:rPr sz="1600" b="1" spc="-10" dirty="0">
                <a:latin typeface="Calibri"/>
                <a:cs typeface="Calibri"/>
              </a:rPr>
              <a:t>VISION</a:t>
            </a:r>
            <a:r>
              <a:rPr sz="1600" b="1" spc="7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PLAN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45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400" spc="-5" dirty="0">
                <a:latin typeface="Calibri"/>
                <a:cs typeface="Calibri"/>
              </a:rPr>
              <a:t>In 2016, the </a:t>
            </a:r>
            <a:r>
              <a:rPr sz="1400" spc="-10" dirty="0">
                <a:latin typeface="Calibri"/>
                <a:cs typeface="Calibri"/>
              </a:rPr>
              <a:t>Scituate Economic Development  </a:t>
            </a:r>
            <a:r>
              <a:rPr sz="1400" spc="-5" dirty="0">
                <a:latin typeface="Calibri"/>
                <a:cs typeface="Calibri"/>
              </a:rPr>
              <a:t>Commission (EDC) </a:t>
            </a:r>
            <a:r>
              <a:rPr sz="1400" spc="-10" dirty="0">
                <a:latin typeface="Calibri"/>
                <a:cs typeface="Calibri"/>
              </a:rPr>
              <a:t>prepared </a:t>
            </a:r>
            <a:r>
              <a:rPr sz="1400" dirty="0">
                <a:latin typeface="Calibri"/>
                <a:cs typeface="Calibri"/>
              </a:rPr>
              <a:t>a vision </a:t>
            </a:r>
            <a:r>
              <a:rPr sz="1400" spc="-5" dirty="0">
                <a:latin typeface="Calibri"/>
                <a:cs typeface="Calibri"/>
              </a:rPr>
              <a:t>plan </a:t>
            </a:r>
            <a:r>
              <a:rPr sz="1400" spc="-10" dirty="0">
                <a:latin typeface="Calibri"/>
                <a:cs typeface="Calibri"/>
              </a:rPr>
              <a:t>for </a:t>
            </a:r>
            <a:r>
              <a:rPr sz="1400" dirty="0">
                <a:latin typeface="Calibri"/>
                <a:cs typeface="Calibri"/>
              </a:rPr>
              <a:t>North  </a:t>
            </a:r>
            <a:r>
              <a:rPr sz="1400" spc="-10" dirty="0">
                <a:latin typeface="Calibri"/>
                <a:cs typeface="Calibri"/>
              </a:rPr>
              <a:t>Scituate </a:t>
            </a:r>
            <a:r>
              <a:rPr sz="1400" spc="-5" dirty="0">
                <a:latin typeface="Calibri"/>
                <a:cs typeface="Calibri"/>
              </a:rPr>
              <a:t>Village </a:t>
            </a:r>
            <a:r>
              <a:rPr sz="1400" spc="-10" dirty="0">
                <a:latin typeface="Calibri"/>
                <a:cs typeface="Calibri"/>
              </a:rPr>
              <a:t>Center creating </a:t>
            </a:r>
            <a:r>
              <a:rPr sz="1400" spc="-5" dirty="0">
                <a:latin typeface="Calibri"/>
                <a:cs typeface="Calibri"/>
              </a:rPr>
              <a:t>an </a:t>
            </a:r>
            <a:r>
              <a:rPr sz="1400" spc="-10" dirty="0">
                <a:latin typeface="Calibri"/>
                <a:cs typeface="Calibri"/>
              </a:rPr>
              <a:t>overall  conceptual </a:t>
            </a:r>
            <a:r>
              <a:rPr sz="1400" spc="-5" dirty="0">
                <a:latin typeface="Calibri"/>
                <a:cs typeface="Calibri"/>
              </a:rPr>
              <a:t>plan and </a:t>
            </a:r>
            <a:r>
              <a:rPr sz="1400" spc="-10" dirty="0">
                <a:latin typeface="Calibri"/>
                <a:cs typeface="Calibri"/>
              </a:rPr>
              <a:t>strategic </a:t>
            </a:r>
            <a:r>
              <a:rPr sz="1400" spc="-5" dirty="0">
                <a:latin typeface="Calibri"/>
                <a:cs typeface="Calibri"/>
              </a:rPr>
              <a:t>plan </a:t>
            </a:r>
            <a:r>
              <a:rPr sz="1400" spc="-10" dirty="0">
                <a:latin typeface="Calibri"/>
                <a:cs typeface="Calibri"/>
              </a:rPr>
              <a:t>to </a:t>
            </a:r>
            <a:r>
              <a:rPr sz="1400" spc="-5" dirty="0">
                <a:latin typeface="Calibri"/>
                <a:cs typeface="Calibri"/>
              </a:rPr>
              <a:t>guide </a:t>
            </a:r>
            <a:r>
              <a:rPr sz="1400" spc="-10" dirty="0">
                <a:latin typeface="Calibri"/>
                <a:cs typeface="Calibri"/>
              </a:rPr>
              <a:t>future  </a:t>
            </a:r>
            <a:r>
              <a:rPr sz="1400" spc="-5" dirty="0">
                <a:latin typeface="Calibri"/>
                <a:cs typeface="Calibri"/>
              </a:rPr>
              <a:t>growth, conservation, and </a:t>
            </a:r>
            <a:r>
              <a:rPr sz="1400" spc="-10" dirty="0">
                <a:latin typeface="Calibri"/>
                <a:cs typeface="Calibri"/>
              </a:rPr>
              <a:t>infrastructure  enhancements.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52148" y="3943350"/>
            <a:ext cx="3134947" cy="23831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1037" y="3938587"/>
            <a:ext cx="3209925" cy="2390775"/>
          </a:xfrm>
          <a:custGeom>
            <a:avLst/>
            <a:gdLst/>
            <a:ahLst/>
            <a:cxnLst/>
            <a:rect l="l" t="t" r="r" b="b"/>
            <a:pathLst>
              <a:path w="3209925" h="2390775">
                <a:moveTo>
                  <a:pt x="0" y="0"/>
                </a:moveTo>
                <a:lnTo>
                  <a:pt x="3209925" y="0"/>
                </a:lnTo>
                <a:lnTo>
                  <a:pt x="3209925" y="2390775"/>
                </a:lnTo>
                <a:lnTo>
                  <a:pt x="0" y="2390775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9200" y="762000"/>
            <a:ext cx="2257244" cy="28688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5580" y="301401"/>
            <a:ext cx="55054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25" dirty="0">
                <a:solidFill>
                  <a:srgbClr val="354E60"/>
                </a:solidFill>
                <a:latin typeface="Tw Cen MT"/>
                <a:cs typeface="Tw Cen MT"/>
              </a:rPr>
              <a:t>North </a:t>
            </a:r>
            <a:r>
              <a:rPr sz="3600" spc="0" dirty="0">
                <a:solidFill>
                  <a:srgbClr val="354E60"/>
                </a:solidFill>
                <a:latin typeface="Tw Cen MT"/>
                <a:cs typeface="Tw Cen MT"/>
              </a:rPr>
              <a:t>Scituate </a:t>
            </a:r>
            <a:r>
              <a:rPr sz="3600" dirty="0">
                <a:solidFill>
                  <a:srgbClr val="354E60"/>
                </a:solidFill>
                <a:latin typeface="Tw Cen MT"/>
                <a:cs typeface="Tw Cen MT"/>
              </a:rPr>
              <a:t>Village</a:t>
            </a:r>
            <a:r>
              <a:rPr sz="3600" spc="-40" dirty="0">
                <a:solidFill>
                  <a:srgbClr val="354E60"/>
                </a:solidFill>
                <a:latin typeface="Tw Cen MT"/>
                <a:cs typeface="Tw Cen MT"/>
              </a:rPr>
              <a:t> </a:t>
            </a:r>
            <a:r>
              <a:rPr sz="3600" spc="-10" dirty="0">
                <a:solidFill>
                  <a:srgbClr val="354E60"/>
                </a:solidFill>
                <a:latin typeface="Tw Cen MT"/>
                <a:cs typeface="Tw Cen MT"/>
              </a:rPr>
              <a:t>Vision</a:t>
            </a:r>
            <a:endParaRPr sz="3600">
              <a:latin typeface="Tw Cen MT"/>
              <a:cs typeface="Tw Cen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040891"/>
            <a:ext cx="9143999" cy="46238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74748" y="1670837"/>
            <a:ext cx="753110" cy="686435"/>
          </a:xfrm>
          <a:custGeom>
            <a:avLst/>
            <a:gdLst/>
            <a:ahLst/>
            <a:cxnLst/>
            <a:rect l="l" t="t" r="r" b="b"/>
            <a:pathLst>
              <a:path w="753110" h="686435">
                <a:moveTo>
                  <a:pt x="691870" y="579031"/>
                </a:moveTo>
                <a:lnTo>
                  <a:pt x="679272" y="638314"/>
                </a:lnTo>
                <a:lnTo>
                  <a:pt x="648182" y="671791"/>
                </a:lnTo>
                <a:lnTo>
                  <a:pt x="663447" y="685965"/>
                </a:lnTo>
                <a:lnTo>
                  <a:pt x="694537" y="652487"/>
                </a:lnTo>
                <a:lnTo>
                  <a:pt x="752728" y="635533"/>
                </a:lnTo>
                <a:lnTo>
                  <a:pt x="746079" y="629361"/>
                </a:lnTo>
                <a:lnTo>
                  <a:pt x="701560" y="629361"/>
                </a:lnTo>
                <a:lnTo>
                  <a:pt x="708964" y="594893"/>
                </a:lnTo>
                <a:lnTo>
                  <a:pt x="691870" y="579031"/>
                </a:lnTo>
                <a:close/>
              </a:path>
              <a:path w="753110" h="686435">
                <a:moveTo>
                  <a:pt x="622396" y="597484"/>
                </a:moveTo>
                <a:lnTo>
                  <a:pt x="596379" y="597484"/>
                </a:lnTo>
                <a:lnTo>
                  <a:pt x="623849" y="622998"/>
                </a:lnTo>
                <a:lnTo>
                  <a:pt x="616521" y="642391"/>
                </a:lnTo>
                <a:lnTo>
                  <a:pt x="632053" y="656805"/>
                </a:lnTo>
                <a:lnTo>
                  <a:pt x="651598" y="605116"/>
                </a:lnTo>
                <a:lnTo>
                  <a:pt x="630618" y="605116"/>
                </a:lnTo>
                <a:lnTo>
                  <a:pt x="622396" y="597484"/>
                </a:lnTo>
                <a:close/>
              </a:path>
              <a:path w="753110" h="686435">
                <a:moveTo>
                  <a:pt x="735571" y="619607"/>
                </a:moveTo>
                <a:lnTo>
                  <a:pt x="701560" y="629361"/>
                </a:lnTo>
                <a:lnTo>
                  <a:pt x="746079" y="629361"/>
                </a:lnTo>
                <a:lnTo>
                  <a:pt x="735571" y="619607"/>
                </a:lnTo>
                <a:close/>
              </a:path>
              <a:path w="753110" h="686435">
                <a:moveTo>
                  <a:pt x="657402" y="547027"/>
                </a:moveTo>
                <a:lnTo>
                  <a:pt x="562254" y="591997"/>
                </a:lnTo>
                <a:lnTo>
                  <a:pt x="577697" y="606348"/>
                </a:lnTo>
                <a:lnTo>
                  <a:pt x="596379" y="597484"/>
                </a:lnTo>
                <a:lnTo>
                  <a:pt x="622396" y="597484"/>
                </a:lnTo>
                <a:lnTo>
                  <a:pt x="613600" y="589318"/>
                </a:lnTo>
                <a:lnTo>
                  <a:pt x="641616" y="576033"/>
                </a:lnTo>
                <a:lnTo>
                  <a:pt x="662595" y="576033"/>
                </a:lnTo>
                <a:lnTo>
                  <a:pt x="669366" y="558126"/>
                </a:lnTo>
                <a:lnTo>
                  <a:pt x="657402" y="547027"/>
                </a:lnTo>
                <a:close/>
              </a:path>
              <a:path w="753110" h="686435">
                <a:moveTo>
                  <a:pt x="662595" y="576033"/>
                </a:moveTo>
                <a:lnTo>
                  <a:pt x="641616" y="576033"/>
                </a:lnTo>
                <a:lnTo>
                  <a:pt x="630618" y="605116"/>
                </a:lnTo>
                <a:lnTo>
                  <a:pt x="651598" y="605116"/>
                </a:lnTo>
                <a:lnTo>
                  <a:pt x="662595" y="576033"/>
                </a:lnTo>
                <a:close/>
              </a:path>
              <a:path w="753110" h="686435">
                <a:moveTo>
                  <a:pt x="577526" y="507923"/>
                </a:moveTo>
                <a:lnTo>
                  <a:pt x="559739" y="507923"/>
                </a:lnTo>
                <a:lnTo>
                  <a:pt x="529475" y="561568"/>
                </a:lnTo>
                <a:lnTo>
                  <a:pt x="543991" y="575043"/>
                </a:lnTo>
                <a:lnTo>
                  <a:pt x="589526" y="544893"/>
                </a:lnTo>
                <a:lnTo>
                  <a:pt x="556793" y="544893"/>
                </a:lnTo>
                <a:lnTo>
                  <a:pt x="577526" y="507923"/>
                </a:lnTo>
                <a:close/>
              </a:path>
              <a:path w="753110" h="686435">
                <a:moveTo>
                  <a:pt x="614070" y="506780"/>
                </a:moveTo>
                <a:lnTo>
                  <a:pt x="556793" y="544893"/>
                </a:lnTo>
                <a:lnTo>
                  <a:pt x="589526" y="544893"/>
                </a:lnTo>
                <a:lnTo>
                  <a:pt x="627811" y="519544"/>
                </a:lnTo>
                <a:lnTo>
                  <a:pt x="614070" y="506780"/>
                </a:lnTo>
                <a:close/>
              </a:path>
              <a:path w="753110" h="686435">
                <a:moveTo>
                  <a:pt x="543331" y="441109"/>
                </a:moveTo>
                <a:lnTo>
                  <a:pt x="494004" y="528637"/>
                </a:lnTo>
                <a:lnTo>
                  <a:pt x="508469" y="542061"/>
                </a:lnTo>
                <a:lnTo>
                  <a:pt x="551538" y="513384"/>
                </a:lnTo>
                <a:lnTo>
                  <a:pt x="523290" y="513384"/>
                </a:lnTo>
                <a:lnTo>
                  <a:pt x="557072" y="453859"/>
                </a:lnTo>
                <a:lnTo>
                  <a:pt x="543331" y="441109"/>
                </a:lnTo>
                <a:close/>
              </a:path>
              <a:path w="753110" h="686435">
                <a:moveTo>
                  <a:pt x="580643" y="475742"/>
                </a:moveTo>
                <a:lnTo>
                  <a:pt x="523290" y="513384"/>
                </a:lnTo>
                <a:lnTo>
                  <a:pt x="551538" y="513384"/>
                </a:lnTo>
                <a:lnTo>
                  <a:pt x="559739" y="507923"/>
                </a:lnTo>
                <a:lnTo>
                  <a:pt x="577526" y="507923"/>
                </a:lnTo>
                <a:lnTo>
                  <a:pt x="590461" y="484860"/>
                </a:lnTo>
                <a:lnTo>
                  <a:pt x="580643" y="475742"/>
                </a:lnTo>
                <a:close/>
              </a:path>
              <a:path w="753110" h="686435">
                <a:moveTo>
                  <a:pt x="447293" y="351929"/>
                </a:moveTo>
                <a:lnTo>
                  <a:pt x="434695" y="411213"/>
                </a:lnTo>
                <a:lnTo>
                  <a:pt x="403605" y="444690"/>
                </a:lnTo>
                <a:lnTo>
                  <a:pt x="418871" y="458876"/>
                </a:lnTo>
                <a:lnTo>
                  <a:pt x="449960" y="425386"/>
                </a:lnTo>
                <a:lnTo>
                  <a:pt x="508152" y="408432"/>
                </a:lnTo>
                <a:lnTo>
                  <a:pt x="501502" y="402259"/>
                </a:lnTo>
                <a:lnTo>
                  <a:pt x="456984" y="402259"/>
                </a:lnTo>
                <a:lnTo>
                  <a:pt x="464388" y="367804"/>
                </a:lnTo>
                <a:lnTo>
                  <a:pt x="447293" y="351929"/>
                </a:lnTo>
                <a:close/>
              </a:path>
              <a:path w="753110" h="686435">
                <a:moveTo>
                  <a:pt x="431013" y="364261"/>
                </a:moveTo>
                <a:lnTo>
                  <a:pt x="372529" y="364261"/>
                </a:lnTo>
                <a:lnTo>
                  <a:pt x="374268" y="365874"/>
                </a:lnTo>
                <a:lnTo>
                  <a:pt x="367080" y="410781"/>
                </a:lnTo>
                <a:lnTo>
                  <a:pt x="384822" y="427253"/>
                </a:lnTo>
                <a:lnTo>
                  <a:pt x="392493" y="378790"/>
                </a:lnTo>
                <a:lnTo>
                  <a:pt x="412988" y="378790"/>
                </a:lnTo>
                <a:lnTo>
                  <a:pt x="417309" y="377101"/>
                </a:lnTo>
                <a:lnTo>
                  <a:pt x="421805" y="374180"/>
                </a:lnTo>
                <a:lnTo>
                  <a:pt x="431013" y="364261"/>
                </a:lnTo>
                <a:close/>
              </a:path>
              <a:path w="753110" h="686435">
                <a:moveTo>
                  <a:pt x="490994" y="392506"/>
                </a:moveTo>
                <a:lnTo>
                  <a:pt x="456984" y="402259"/>
                </a:lnTo>
                <a:lnTo>
                  <a:pt x="501502" y="402259"/>
                </a:lnTo>
                <a:lnTo>
                  <a:pt x="490994" y="392506"/>
                </a:lnTo>
                <a:close/>
              </a:path>
              <a:path w="753110" h="686435">
                <a:moveTo>
                  <a:pt x="397852" y="306031"/>
                </a:moveTo>
                <a:lnTo>
                  <a:pt x="331381" y="377621"/>
                </a:lnTo>
                <a:lnTo>
                  <a:pt x="346811" y="391960"/>
                </a:lnTo>
                <a:lnTo>
                  <a:pt x="372529" y="364261"/>
                </a:lnTo>
                <a:lnTo>
                  <a:pt x="431013" y="364261"/>
                </a:lnTo>
                <a:lnTo>
                  <a:pt x="431190" y="364070"/>
                </a:lnTo>
                <a:lnTo>
                  <a:pt x="432378" y="360921"/>
                </a:lnTo>
                <a:lnTo>
                  <a:pt x="398930" y="360921"/>
                </a:lnTo>
                <a:lnTo>
                  <a:pt x="393436" y="359263"/>
                </a:lnTo>
                <a:lnTo>
                  <a:pt x="387578" y="354965"/>
                </a:lnTo>
                <a:lnTo>
                  <a:pt x="384238" y="351866"/>
                </a:lnTo>
                <a:lnTo>
                  <a:pt x="401548" y="333222"/>
                </a:lnTo>
                <a:lnTo>
                  <a:pt x="427148" y="333222"/>
                </a:lnTo>
                <a:lnTo>
                  <a:pt x="397852" y="306031"/>
                </a:lnTo>
                <a:close/>
              </a:path>
              <a:path w="753110" h="686435">
                <a:moveTo>
                  <a:pt x="412988" y="378790"/>
                </a:moveTo>
                <a:lnTo>
                  <a:pt x="392493" y="378790"/>
                </a:lnTo>
                <a:lnTo>
                  <a:pt x="399719" y="381304"/>
                </a:lnTo>
                <a:lnTo>
                  <a:pt x="406133" y="381469"/>
                </a:lnTo>
                <a:lnTo>
                  <a:pt x="412988" y="378790"/>
                </a:lnTo>
                <a:close/>
              </a:path>
              <a:path w="753110" h="686435">
                <a:moveTo>
                  <a:pt x="427148" y="333222"/>
                </a:moveTo>
                <a:lnTo>
                  <a:pt x="401548" y="333222"/>
                </a:lnTo>
                <a:lnTo>
                  <a:pt x="408825" y="339979"/>
                </a:lnTo>
                <a:lnTo>
                  <a:pt x="411010" y="343471"/>
                </a:lnTo>
                <a:lnTo>
                  <a:pt x="412267" y="350532"/>
                </a:lnTo>
                <a:lnTo>
                  <a:pt x="411327" y="353631"/>
                </a:lnTo>
                <a:lnTo>
                  <a:pt x="408825" y="356323"/>
                </a:lnTo>
                <a:lnTo>
                  <a:pt x="404061" y="359940"/>
                </a:lnTo>
                <a:lnTo>
                  <a:pt x="398930" y="360921"/>
                </a:lnTo>
                <a:lnTo>
                  <a:pt x="432378" y="360921"/>
                </a:lnTo>
                <a:lnTo>
                  <a:pt x="433844" y="357035"/>
                </a:lnTo>
                <a:lnTo>
                  <a:pt x="432523" y="341744"/>
                </a:lnTo>
                <a:lnTo>
                  <a:pt x="428612" y="334581"/>
                </a:lnTo>
                <a:lnTo>
                  <a:pt x="427148" y="333222"/>
                </a:lnTo>
                <a:close/>
              </a:path>
              <a:path w="753110" h="686435">
                <a:moveTo>
                  <a:pt x="339509" y="251853"/>
                </a:moveTo>
                <a:lnTo>
                  <a:pt x="325386" y="267068"/>
                </a:lnTo>
                <a:lnTo>
                  <a:pt x="341680" y="282206"/>
                </a:lnTo>
                <a:lnTo>
                  <a:pt x="289331" y="338582"/>
                </a:lnTo>
                <a:lnTo>
                  <a:pt x="304761" y="352920"/>
                </a:lnTo>
                <a:lnTo>
                  <a:pt x="357123" y="296532"/>
                </a:lnTo>
                <a:lnTo>
                  <a:pt x="387627" y="296532"/>
                </a:lnTo>
                <a:lnTo>
                  <a:pt x="339509" y="251853"/>
                </a:lnTo>
                <a:close/>
              </a:path>
              <a:path w="753110" h="686435">
                <a:moveTo>
                  <a:pt x="278565" y="223723"/>
                </a:moveTo>
                <a:lnTo>
                  <a:pt x="258584" y="223723"/>
                </a:lnTo>
                <a:lnTo>
                  <a:pt x="248284" y="300469"/>
                </a:lnTo>
                <a:lnTo>
                  <a:pt x="263309" y="314426"/>
                </a:lnTo>
                <a:lnTo>
                  <a:pt x="300077" y="274828"/>
                </a:lnTo>
                <a:lnTo>
                  <a:pt x="271957" y="274828"/>
                </a:lnTo>
                <a:lnTo>
                  <a:pt x="278565" y="223723"/>
                </a:lnTo>
                <a:close/>
              </a:path>
              <a:path w="753110" h="686435">
                <a:moveTo>
                  <a:pt x="387627" y="296532"/>
                </a:moveTo>
                <a:lnTo>
                  <a:pt x="357123" y="296532"/>
                </a:lnTo>
                <a:lnTo>
                  <a:pt x="373532" y="311772"/>
                </a:lnTo>
                <a:lnTo>
                  <a:pt x="387654" y="296557"/>
                </a:lnTo>
                <a:close/>
              </a:path>
              <a:path w="753110" h="686435">
                <a:moveTo>
                  <a:pt x="314693" y="228803"/>
                </a:moveTo>
                <a:lnTo>
                  <a:pt x="271957" y="274828"/>
                </a:lnTo>
                <a:lnTo>
                  <a:pt x="300077" y="274828"/>
                </a:lnTo>
                <a:lnTo>
                  <a:pt x="329793" y="242824"/>
                </a:lnTo>
                <a:lnTo>
                  <a:pt x="314693" y="228803"/>
                </a:lnTo>
                <a:close/>
              </a:path>
              <a:path w="753110" h="686435">
                <a:moveTo>
                  <a:pt x="266598" y="184150"/>
                </a:moveTo>
                <a:lnTo>
                  <a:pt x="200113" y="255739"/>
                </a:lnTo>
                <a:lnTo>
                  <a:pt x="215544" y="270078"/>
                </a:lnTo>
                <a:lnTo>
                  <a:pt x="258584" y="223723"/>
                </a:lnTo>
                <a:lnTo>
                  <a:pt x="278565" y="223723"/>
                </a:lnTo>
                <a:lnTo>
                  <a:pt x="281851" y="198310"/>
                </a:lnTo>
                <a:lnTo>
                  <a:pt x="266598" y="184150"/>
                </a:lnTo>
                <a:close/>
              </a:path>
              <a:path w="753110" h="686435">
                <a:moveTo>
                  <a:pt x="197002" y="119519"/>
                </a:moveTo>
                <a:lnTo>
                  <a:pt x="147650" y="172669"/>
                </a:lnTo>
                <a:lnTo>
                  <a:pt x="144576" y="180530"/>
                </a:lnTo>
                <a:lnTo>
                  <a:pt x="144043" y="190233"/>
                </a:lnTo>
                <a:lnTo>
                  <a:pt x="144612" y="197446"/>
                </a:lnTo>
                <a:lnTo>
                  <a:pt x="169354" y="226847"/>
                </a:lnTo>
                <a:lnTo>
                  <a:pt x="182435" y="230327"/>
                </a:lnTo>
                <a:lnTo>
                  <a:pt x="188798" y="229984"/>
                </a:lnTo>
                <a:lnTo>
                  <a:pt x="201142" y="225145"/>
                </a:lnTo>
                <a:lnTo>
                  <a:pt x="206120" y="221894"/>
                </a:lnTo>
                <a:lnTo>
                  <a:pt x="218965" y="208064"/>
                </a:lnTo>
                <a:lnTo>
                  <a:pt x="179908" y="208064"/>
                </a:lnTo>
                <a:lnTo>
                  <a:pt x="175475" y="206273"/>
                </a:lnTo>
                <a:lnTo>
                  <a:pt x="167589" y="198945"/>
                </a:lnTo>
                <a:lnTo>
                  <a:pt x="165773" y="194957"/>
                </a:lnTo>
                <a:lnTo>
                  <a:pt x="165861" y="185826"/>
                </a:lnTo>
                <a:lnTo>
                  <a:pt x="167766" y="181508"/>
                </a:lnTo>
                <a:lnTo>
                  <a:pt x="212216" y="133654"/>
                </a:lnTo>
                <a:lnTo>
                  <a:pt x="197002" y="119519"/>
                </a:lnTo>
                <a:close/>
              </a:path>
              <a:path w="753110" h="686435">
                <a:moveTo>
                  <a:pt x="237782" y="157403"/>
                </a:moveTo>
                <a:lnTo>
                  <a:pt x="193611" y="204965"/>
                </a:lnTo>
                <a:lnTo>
                  <a:pt x="189191" y="207403"/>
                </a:lnTo>
                <a:lnTo>
                  <a:pt x="179908" y="208064"/>
                </a:lnTo>
                <a:lnTo>
                  <a:pt x="218965" y="208064"/>
                </a:lnTo>
                <a:lnTo>
                  <a:pt x="252945" y="171475"/>
                </a:lnTo>
                <a:lnTo>
                  <a:pt x="237782" y="157403"/>
                </a:lnTo>
                <a:close/>
              </a:path>
              <a:path w="753110" h="686435">
                <a:moveTo>
                  <a:pt x="113614" y="59931"/>
                </a:moveTo>
                <a:lnTo>
                  <a:pt x="78790" y="76377"/>
                </a:lnTo>
                <a:lnTo>
                  <a:pt x="64452" y="112115"/>
                </a:lnTo>
                <a:lnTo>
                  <a:pt x="65651" y="121678"/>
                </a:lnTo>
                <a:lnTo>
                  <a:pt x="88693" y="152700"/>
                </a:lnTo>
                <a:lnTo>
                  <a:pt x="116230" y="160083"/>
                </a:lnTo>
                <a:lnTo>
                  <a:pt x="125881" y="158731"/>
                </a:lnTo>
                <a:lnTo>
                  <a:pt x="134867" y="155513"/>
                </a:lnTo>
                <a:lnTo>
                  <a:pt x="143187" y="150430"/>
                </a:lnTo>
                <a:lnTo>
                  <a:pt x="150837" y="143484"/>
                </a:lnTo>
                <a:lnTo>
                  <a:pt x="153384" y="140220"/>
                </a:lnTo>
                <a:lnTo>
                  <a:pt x="106527" y="140220"/>
                </a:lnTo>
                <a:lnTo>
                  <a:pt x="99758" y="137795"/>
                </a:lnTo>
                <a:lnTo>
                  <a:pt x="88049" y="126923"/>
                </a:lnTo>
                <a:lnTo>
                  <a:pt x="85267" y="120446"/>
                </a:lnTo>
                <a:lnTo>
                  <a:pt x="85547" y="105130"/>
                </a:lnTo>
                <a:lnTo>
                  <a:pt x="88569" y="98120"/>
                </a:lnTo>
                <a:lnTo>
                  <a:pt x="100723" y="85026"/>
                </a:lnTo>
                <a:lnTo>
                  <a:pt x="107657" y="81241"/>
                </a:lnTo>
                <a:lnTo>
                  <a:pt x="122897" y="79552"/>
                </a:lnTo>
                <a:lnTo>
                  <a:pt x="154325" y="79552"/>
                </a:lnTo>
                <a:lnTo>
                  <a:pt x="148107" y="72707"/>
                </a:lnTo>
                <a:lnTo>
                  <a:pt x="140551" y="66894"/>
                </a:lnTo>
                <a:lnTo>
                  <a:pt x="132284" y="62828"/>
                </a:lnTo>
                <a:lnTo>
                  <a:pt x="123306" y="60507"/>
                </a:lnTo>
                <a:lnTo>
                  <a:pt x="113614" y="59931"/>
                </a:lnTo>
                <a:close/>
              </a:path>
              <a:path w="753110" h="686435">
                <a:moveTo>
                  <a:pt x="154325" y="79552"/>
                </a:moveTo>
                <a:lnTo>
                  <a:pt x="122897" y="79552"/>
                </a:lnTo>
                <a:lnTo>
                  <a:pt x="129654" y="81978"/>
                </a:lnTo>
                <a:lnTo>
                  <a:pt x="141452" y="93332"/>
                </a:lnTo>
                <a:lnTo>
                  <a:pt x="144335" y="99872"/>
                </a:lnTo>
                <a:lnTo>
                  <a:pt x="144068" y="114655"/>
                </a:lnTo>
                <a:lnTo>
                  <a:pt x="140919" y="121678"/>
                </a:lnTo>
                <a:lnTo>
                  <a:pt x="128460" y="135089"/>
                </a:lnTo>
                <a:lnTo>
                  <a:pt x="121564" y="138823"/>
                </a:lnTo>
                <a:lnTo>
                  <a:pt x="106527" y="140220"/>
                </a:lnTo>
                <a:lnTo>
                  <a:pt x="153384" y="140220"/>
                </a:lnTo>
                <a:lnTo>
                  <a:pt x="157233" y="135288"/>
                </a:lnTo>
                <a:lnTo>
                  <a:pt x="161693" y="126568"/>
                </a:lnTo>
                <a:lnTo>
                  <a:pt x="164214" y="117324"/>
                </a:lnTo>
                <a:lnTo>
                  <a:pt x="164795" y="107556"/>
                </a:lnTo>
                <a:lnTo>
                  <a:pt x="163466" y="97855"/>
                </a:lnTo>
                <a:lnTo>
                  <a:pt x="160242" y="88812"/>
                </a:lnTo>
                <a:lnTo>
                  <a:pt x="155122" y="80429"/>
                </a:lnTo>
                <a:lnTo>
                  <a:pt x="154325" y="79552"/>
                </a:lnTo>
                <a:close/>
              </a:path>
              <a:path w="753110" h="686435">
                <a:moveTo>
                  <a:pt x="48640" y="0"/>
                </a:moveTo>
                <a:lnTo>
                  <a:pt x="13931" y="16764"/>
                </a:lnTo>
                <a:lnTo>
                  <a:pt x="0" y="52006"/>
                </a:lnTo>
                <a:lnTo>
                  <a:pt x="1004" y="61586"/>
                </a:lnTo>
                <a:lnTo>
                  <a:pt x="25109" y="93124"/>
                </a:lnTo>
                <a:lnTo>
                  <a:pt x="39585" y="100698"/>
                </a:lnTo>
                <a:lnTo>
                  <a:pt x="55676" y="83350"/>
                </a:lnTo>
                <a:lnTo>
                  <a:pt x="47623" y="81162"/>
                </a:lnTo>
                <a:lnTo>
                  <a:pt x="40719" y="78525"/>
                </a:lnTo>
                <a:lnTo>
                  <a:pt x="20853" y="45250"/>
                </a:lnTo>
                <a:lnTo>
                  <a:pt x="23774" y="38430"/>
                </a:lnTo>
                <a:lnTo>
                  <a:pt x="35991" y="25273"/>
                </a:lnTo>
                <a:lnTo>
                  <a:pt x="42735" y="21513"/>
                </a:lnTo>
                <a:lnTo>
                  <a:pt x="57137" y="19989"/>
                </a:lnTo>
                <a:lnTo>
                  <a:pt x="90264" y="19989"/>
                </a:lnTo>
                <a:lnTo>
                  <a:pt x="88192" y="17232"/>
                </a:lnTo>
                <a:lnTo>
                  <a:pt x="83642" y="12446"/>
                </a:lnTo>
                <a:lnTo>
                  <a:pt x="75933" y="6540"/>
                </a:lnTo>
                <a:lnTo>
                  <a:pt x="67532" y="2498"/>
                </a:lnTo>
                <a:lnTo>
                  <a:pt x="58435" y="319"/>
                </a:lnTo>
                <a:lnTo>
                  <a:pt x="48640" y="0"/>
                </a:lnTo>
                <a:close/>
              </a:path>
              <a:path w="753110" h="686435">
                <a:moveTo>
                  <a:pt x="90264" y="19989"/>
                </a:moveTo>
                <a:lnTo>
                  <a:pt x="57137" y="19989"/>
                </a:lnTo>
                <a:lnTo>
                  <a:pt x="63652" y="22313"/>
                </a:lnTo>
                <a:lnTo>
                  <a:pt x="69468" y="27711"/>
                </a:lnTo>
                <a:lnTo>
                  <a:pt x="73607" y="32369"/>
                </a:lnTo>
                <a:lnTo>
                  <a:pt x="77296" y="38231"/>
                </a:lnTo>
                <a:lnTo>
                  <a:pt x="80536" y="45301"/>
                </a:lnTo>
                <a:lnTo>
                  <a:pt x="83324" y="53581"/>
                </a:lnTo>
                <a:lnTo>
                  <a:pt x="99529" y="36131"/>
                </a:lnTo>
                <a:lnTo>
                  <a:pt x="96136" y="29073"/>
                </a:lnTo>
                <a:lnTo>
                  <a:pt x="92357" y="22774"/>
                </a:lnTo>
                <a:lnTo>
                  <a:pt x="90264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17329" y="3537187"/>
            <a:ext cx="1542415" cy="860425"/>
          </a:xfrm>
          <a:custGeom>
            <a:avLst/>
            <a:gdLst/>
            <a:ahLst/>
            <a:cxnLst/>
            <a:rect l="l" t="t" r="r" b="b"/>
            <a:pathLst>
              <a:path w="1542414" h="860425">
                <a:moveTo>
                  <a:pt x="18669" y="763669"/>
                </a:moveTo>
                <a:lnTo>
                  <a:pt x="0" y="773410"/>
                </a:lnTo>
                <a:lnTo>
                  <a:pt x="45199" y="860036"/>
                </a:lnTo>
                <a:lnTo>
                  <a:pt x="63868" y="850295"/>
                </a:lnTo>
                <a:lnTo>
                  <a:pt x="45897" y="815853"/>
                </a:lnTo>
                <a:lnTo>
                  <a:pt x="76581" y="799851"/>
                </a:lnTo>
                <a:lnTo>
                  <a:pt x="100322" y="799851"/>
                </a:lnTo>
                <a:lnTo>
                  <a:pt x="98865" y="797057"/>
                </a:lnTo>
                <a:lnTo>
                  <a:pt x="36093" y="797057"/>
                </a:lnTo>
                <a:lnTo>
                  <a:pt x="18669" y="763669"/>
                </a:lnTo>
                <a:close/>
              </a:path>
              <a:path w="1542414" h="860425">
                <a:moveTo>
                  <a:pt x="100322" y="799851"/>
                </a:moveTo>
                <a:lnTo>
                  <a:pt x="76581" y="799851"/>
                </a:lnTo>
                <a:lnTo>
                  <a:pt x="94538" y="834293"/>
                </a:lnTo>
                <a:lnTo>
                  <a:pt x="113207" y="824553"/>
                </a:lnTo>
                <a:lnTo>
                  <a:pt x="100322" y="799851"/>
                </a:lnTo>
                <a:close/>
              </a:path>
              <a:path w="1542414" h="860425">
                <a:moveTo>
                  <a:pt x="134213" y="703395"/>
                </a:moveTo>
                <a:lnTo>
                  <a:pt x="85458" y="728833"/>
                </a:lnTo>
                <a:lnTo>
                  <a:pt x="130644" y="815447"/>
                </a:lnTo>
                <a:lnTo>
                  <a:pt x="179400" y="790021"/>
                </a:lnTo>
                <a:lnTo>
                  <a:pt x="178639" y="788561"/>
                </a:lnTo>
                <a:lnTo>
                  <a:pt x="140373" y="788561"/>
                </a:lnTo>
                <a:lnTo>
                  <a:pt x="131000" y="770616"/>
                </a:lnTo>
                <a:lnTo>
                  <a:pt x="161086" y="754918"/>
                </a:lnTo>
                <a:lnTo>
                  <a:pt x="160464" y="753725"/>
                </a:lnTo>
                <a:lnTo>
                  <a:pt x="122199" y="753725"/>
                </a:lnTo>
                <a:lnTo>
                  <a:pt x="113068" y="736237"/>
                </a:lnTo>
                <a:lnTo>
                  <a:pt x="143154" y="720540"/>
                </a:lnTo>
                <a:lnTo>
                  <a:pt x="134213" y="703395"/>
                </a:lnTo>
                <a:close/>
              </a:path>
              <a:path w="1542414" h="860425">
                <a:moveTo>
                  <a:pt x="68021" y="737926"/>
                </a:moveTo>
                <a:lnTo>
                  <a:pt x="49352" y="747667"/>
                </a:lnTo>
                <a:lnTo>
                  <a:pt x="66763" y="781042"/>
                </a:lnTo>
                <a:lnTo>
                  <a:pt x="36093" y="797057"/>
                </a:lnTo>
                <a:lnTo>
                  <a:pt x="98865" y="797057"/>
                </a:lnTo>
                <a:lnTo>
                  <a:pt x="68021" y="737926"/>
                </a:lnTo>
                <a:close/>
              </a:path>
              <a:path w="1542414" h="860425">
                <a:moveTo>
                  <a:pt x="170459" y="772864"/>
                </a:moveTo>
                <a:lnTo>
                  <a:pt x="140373" y="788561"/>
                </a:lnTo>
                <a:lnTo>
                  <a:pt x="178639" y="788561"/>
                </a:lnTo>
                <a:lnTo>
                  <a:pt x="170459" y="772864"/>
                </a:lnTo>
                <a:close/>
              </a:path>
              <a:path w="1542414" h="860425">
                <a:moveTo>
                  <a:pt x="167716" y="685907"/>
                </a:moveTo>
                <a:lnTo>
                  <a:pt x="149250" y="695546"/>
                </a:lnTo>
                <a:lnTo>
                  <a:pt x="194449" y="782173"/>
                </a:lnTo>
                <a:lnTo>
                  <a:pt x="213118" y="772432"/>
                </a:lnTo>
                <a:lnTo>
                  <a:pt x="183857" y="716349"/>
                </a:lnTo>
                <a:lnTo>
                  <a:pt x="227604" y="716349"/>
                </a:lnTo>
                <a:lnTo>
                  <a:pt x="167716" y="685907"/>
                </a:lnTo>
                <a:close/>
              </a:path>
              <a:path w="1542414" h="860425">
                <a:moveTo>
                  <a:pt x="152285" y="738027"/>
                </a:moveTo>
                <a:lnTo>
                  <a:pt x="122199" y="753725"/>
                </a:lnTo>
                <a:lnTo>
                  <a:pt x="160464" y="753725"/>
                </a:lnTo>
                <a:lnTo>
                  <a:pt x="152285" y="738027"/>
                </a:lnTo>
                <a:close/>
              </a:path>
              <a:path w="1542414" h="860425">
                <a:moveTo>
                  <a:pt x="227604" y="716349"/>
                </a:moveTo>
                <a:lnTo>
                  <a:pt x="183857" y="716349"/>
                </a:lnTo>
                <a:lnTo>
                  <a:pt x="252729" y="751756"/>
                </a:lnTo>
                <a:lnTo>
                  <a:pt x="270916" y="742269"/>
                </a:lnTo>
                <a:lnTo>
                  <a:pt x="259750" y="720870"/>
                </a:lnTo>
                <a:lnTo>
                  <a:pt x="236499" y="720870"/>
                </a:lnTo>
                <a:lnTo>
                  <a:pt x="227604" y="716349"/>
                </a:lnTo>
                <a:close/>
              </a:path>
              <a:path w="1542414" h="860425">
                <a:moveTo>
                  <a:pt x="288467" y="625823"/>
                </a:moveTo>
                <a:lnTo>
                  <a:pt x="280416" y="627106"/>
                </a:lnTo>
                <a:lnTo>
                  <a:pt x="243204" y="646524"/>
                </a:lnTo>
                <a:lnTo>
                  <a:pt x="288404" y="733151"/>
                </a:lnTo>
                <a:lnTo>
                  <a:pt x="307073" y="723410"/>
                </a:lnTo>
                <a:lnTo>
                  <a:pt x="289585" y="689894"/>
                </a:lnTo>
                <a:lnTo>
                  <a:pt x="291706" y="688790"/>
                </a:lnTo>
                <a:lnTo>
                  <a:pt x="333548" y="688790"/>
                </a:lnTo>
                <a:lnTo>
                  <a:pt x="309981" y="675950"/>
                </a:lnTo>
                <a:lnTo>
                  <a:pt x="310969" y="674718"/>
                </a:lnTo>
                <a:lnTo>
                  <a:pt x="281838" y="674718"/>
                </a:lnTo>
                <a:lnTo>
                  <a:pt x="270065" y="652150"/>
                </a:lnTo>
                <a:lnTo>
                  <a:pt x="278879" y="647553"/>
                </a:lnTo>
                <a:lnTo>
                  <a:pt x="282892" y="646676"/>
                </a:lnTo>
                <a:lnTo>
                  <a:pt x="315389" y="646676"/>
                </a:lnTo>
                <a:lnTo>
                  <a:pt x="309067" y="634561"/>
                </a:lnTo>
                <a:lnTo>
                  <a:pt x="303326" y="629696"/>
                </a:lnTo>
                <a:lnTo>
                  <a:pt x="288467" y="625823"/>
                </a:lnTo>
                <a:close/>
              </a:path>
              <a:path w="1542414" h="860425">
                <a:moveTo>
                  <a:pt x="225717" y="655643"/>
                </a:moveTo>
                <a:lnTo>
                  <a:pt x="207441" y="665180"/>
                </a:lnTo>
                <a:lnTo>
                  <a:pt x="236499" y="720870"/>
                </a:lnTo>
                <a:lnTo>
                  <a:pt x="259750" y="720870"/>
                </a:lnTo>
                <a:lnTo>
                  <a:pt x="225717" y="655643"/>
                </a:lnTo>
                <a:close/>
              </a:path>
              <a:path w="1542414" h="860425">
                <a:moveTo>
                  <a:pt x="333548" y="688790"/>
                </a:moveTo>
                <a:lnTo>
                  <a:pt x="291706" y="688790"/>
                </a:lnTo>
                <a:lnTo>
                  <a:pt x="331609" y="710608"/>
                </a:lnTo>
                <a:lnTo>
                  <a:pt x="353060" y="699419"/>
                </a:lnTo>
                <a:lnTo>
                  <a:pt x="333548" y="688790"/>
                </a:lnTo>
                <a:close/>
              </a:path>
              <a:path w="1542414" h="860425">
                <a:moveTo>
                  <a:pt x="323697" y="604538"/>
                </a:moveTo>
                <a:lnTo>
                  <a:pt x="303022" y="615320"/>
                </a:lnTo>
                <a:lnTo>
                  <a:pt x="354660" y="647045"/>
                </a:lnTo>
                <a:lnTo>
                  <a:pt x="375793" y="687558"/>
                </a:lnTo>
                <a:lnTo>
                  <a:pt x="394258" y="677918"/>
                </a:lnTo>
                <a:lnTo>
                  <a:pt x="373126" y="637405"/>
                </a:lnTo>
                <a:lnTo>
                  <a:pt x="373960" y="623054"/>
                </a:lnTo>
                <a:lnTo>
                  <a:pt x="353695" y="623054"/>
                </a:lnTo>
                <a:lnTo>
                  <a:pt x="323697" y="604538"/>
                </a:lnTo>
                <a:close/>
              </a:path>
              <a:path w="1542414" h="860425">
                <a:moveTo>
                  <a:pt x="315389" y="646676"/>
                </a:moveTo>
                <a:lnTo>
                  <a:pt x="282892" y="646676"/>
                </a:lnTo>
                <a:lnTo>
                  <a:pt x="289966" y="647857"/>
                </a:lnTo>
                <a:lnTo>
                  <a:pt x="292582" y="649775"/>
                </a:lnTo>
                <a:lnTo>
                  <a:pt x="294284" y="653026"/>
                </a:lnTo>
                <a:lnTo>
                  <a:pt x="296094" y="658729"/>
                </a:lnTo>
                <a:lnTo>
                  <a:pt x="295295" y="663894"/>
                </a:lnTo>
                <a:lnTo>
                  <a:pt x="291889" y="668521"/>
                </a:lnTo>
                <a:lnTo>
                  <a:pt x="285877" y="672610"/>
                </a:lnTo>
                <a:lnTo>
                  <a:pt x="281838" y="674718"/>
                </a:lnTo>
                <a:lnTo>
                  <a:pt x="310969" y="674718"/>
                </a:lnTo>
                <a:lnTo>
                  <a:pt x="314769" y="669981"/>
                </a:lnTo>
                <a:lnTo>
                  <a:pt x="317068" y="663999"/>
                </a:lnTo>
                <a:lnTo>
                  <a:pt x="316699" y="651998"/>
                </a:lnTo>
                <a:lnTo>
                  <a:pt x="315506" y="647045"/>
                </a:lnTo>
                <a:lnTo>
                  <a:pt x="315389" y="646676"/>
                </a:lnTo>
                <a:close/>
              </a:path>
              <a:path w="1542414" h="860425">
                <a:moveTo>
                  <a:pt x="376643" y="576903"/>
                </a:moveTo>
                <a:lnTo>
                  <a:pt x="355892" y="587736"/>
                </a:lnTo>
                <a:lnTo>
                  <a:pt x="353695" y="623054"/>
                </a:lnTo>
                <a:lnTo>
                  <a:pt x="373960" y="623054"/>
                </a:lnTo>
                <a:lnTo>
                  <a:pt x="376643" y="576903"/>
                </a:lnTo>
                <a:close/>
              </a:path>
              <a:path w="1542414" h="860425">
                <a:moveTo>
                  <a:pt x="472961" y="562463"/>
                </a:moveTo>
                <a:lnTo>
                  <a:pt x="449211" y="562463"/>
                </a:lnTo>
                <a:lnTo>
                  <a:pt x="484797" y="630687"/>
                </a:lnTo>
                <a:lnTo>
                  <a:pt x="503466" y="620946"/>
                </a:lnTo>
                <a:lnTo>
                  <a:pt x="472961" y="562463"/>
                </a:lnTo>
                <a:close/>
              </a:path>
              <a:path w="1542414" h="860425">
                <a:moveTo>
                  <a:pt x="509079" y="507815"/>
                </a:moveTo>
                <a:lnTo>
                  <a:pt x="524217" y="581716"/>
                </a:lnTo>
                <a:lnTo>
                  <a:pt x="554072" y="592893"/>
                </a:lnTo>
                <a:lnTo>
                  <a:pt x="562156" y="591044"/>
                </a:lnTo>
                <a:lnTo>
                  <a:pt x="570788" y="587329"/>
                </a:lnTo>
                <a:lnTo>
                  <a:pt x="577342" y="583913"/>
                </a:lnTo>
                <a:lnTo>
                  <a:pt x="582536" y="579417"/>
                </a:lnTo>
                <a:lnTo>
                  <a:pt x="587562" y="572102"/>
                </a:lnTo>
                <a:lnTo>
                  <a:pt x="551294" y="572102"/>
                </a:lnTo>
                <a:lnTo>
                  <a:pt x="542721" y="568965"/>
                </a:lnTo>
                <a:lnTo>
                  <a:pt x="539292" y="565714"/>
                </a:lnTo>
                <a:lnTo>
                  <a:pt x="509079" y="507815"/>
                </a:lnTo>
                <a:close/>
              </a:path>
              <a:path w="1542414" h="860425">
                <a:moveTo>
                  <a:pt x="478129" y="523956"/>
                </a:moveTo>
                <a:lnTo>
                  <a:pt x="419874" y="554347"/>
                </a:lnTo>
                <a:lnTo>
                  <a:pt x="429475" y="572762"/>
                </a:lnTo>
                <a:lnTo>
                  <a:pt x="449211" y="562463"/>
                </a:lnTo>
                <a:lnTo>
                  <a:pt x="472961" y="562463"/>
                </a:lnTo>
                <a:lnTo>
                  <a:pt x="467880" y="552722"/>
                </a:lnTo>
                <a:lnTo>
                  <a:pt x="487743" y="542371"/>
                </a:lnTo>
                <a:lnTo>
                  <a:pt x="478129" y="523956"/>
                </a:lnTo>
                <a:close/>
              </a:path>
              <a:path w="1542414" h="860425">
                <a:moveTo>
                  <a:pt x="558368" y="482097"/>
                </a:moveTo>
                <a:lnTo>
                  <a:pt x="540016" y="491673"/>
                </a:lnTo>
                <a:lnTo>
                  <a:pt x="570052" y="549229"/>
                </a:lnTo>
                <a:lnTo>
                  <a:pt x="570865" y="554208"/>
                </a:lnTo>
                <a:lnTo>
                  <a:pt x="568375" y="563174"/>
                </a:lnTo>
                <a:lnTo>
                  <a:pt x="565200" y="566743"/>
                </a:lnTo>
                <a:lnTo>
                  <a:pt x="555650" y="571734"/>
                </a:lnTo>
                <a:lnTo>
                  <a:pt x="551294" y="572102"/>
                </a:lnTo>
                <a:lnTo>
                  <a:pt x="587562" y="572102"/>
                </a:lnTo>
                <a:lnTo>
                  <a:pt x="590207" y="568254"/>
                </a:lnTo>
                <a:lnTo>
                  <a:pt x="591916" y="562463"/>
                </a:lnTo>
                <a:lnTo>
                  <a:pt x="591931" y="559732"/>
                </a:lnTo>
                <a:lnTo>
                  <a:pt x="591578" y="548886"/>
                </a:lnTo>
                <a:lnTo>
                  <a:pt x="590194" y="543108"/>
                </a:lnTo>
                <a:lnTo>
                  <a:pt x="558368" y="482097"/>
                </a:lnTo>
                <a:close/>
              </a:path>
              <a:path w="1542414" h="860425">
                <a:moveTo>
                  <a:pt x="620852" y="452404"/>
                </a:moveTo>
                <a:lnTo>
                  <a:pt x="612813" y="453700"/>
                </a:lnTo>
                <a:lnTo>
                  <a:pt x="575602" y="473105"/>
                </a:lnTo>
                <a:lnTo>
                  <a:pt x="620788" y="559732"/>
                </a:lnTo>
                <a:lnTo>
                  <a:pt x="639457" y="549991"/>
                </a:lnTo>
                <a:lnTo>
                  <a:pt x="621982" y="516476"/>
                </a:lnTo>
                <a:lnTo>
                  <a:pt x="624090" y="515384"/>
                </a:lnTo>
                <a:lnTo>
                  <a:pt x="665946" y="515384"/>
                </a:lnTo>
                <a:lnTo>
                  <a:pt x="642366" y="502544"/>
                </a:lnTo>
                <a:lnTo>
                  <a:pt x="643364" y="501299"/>
                </a:lnTo>
                <a:lnTo>
                  <a:pt x="614222" y="501299"/>
                </a:lnTo>
                <a:lnTo>
                  <a:pt x="602449" y="478744"/>
                </a:lnTo>
                <a:lnTo>
                  <a:pt x="611263" y="474147"/>
                </a:lnTo>
                <a:lnTo>
                  <a:pt x="615276" y="473271"/>
                </a:lnTo>
                <a:lnTo>
                  <a:pt x="647773" y="473271"/>
                </a:lnTo>
                <a:lnTo>
                  <a:pt x="641451" y="461155"/>
                </a:lnTo>
                <a:lnTo>
                  <a:pt x="635711" y="456291"/>
                </a:lnTo>
                <a:lnTo>
                  <a:pt x="620852" y="452404"/>
                </a:lnTo>
                <a:close/>
              </a:path>
              <a:path w="1542414" h="860425">
                <a:moveTo>
                  <a:pt x="665946" y="515384"/>
                </a:moveTo>
                <a:lnTo>
                  <a:pt x="624090" y="515384"/>
                </a:lnTo>
                <a:lnTo>
                  <a:pt x="663994" y="537202"/>
                </a:lnTo>
                <a:lnTo>
                  <a:pt x="685444" y="526001"/>
                </a:lnTo>
                <a:lnTo>
                  <a:pt x="665946" y="515384"/>
                </a:lnTo>
                <a:close/>
              </a:path>
              <a:path w="1542414" h="860425">
                <a:moveTo>
                  <a:pt x="671703" y="422966"/>
                </a:moveTo>
                <a:lnTo>
                  <a:pt x="653237" y="432605"/>
                </a:lnTo>
                <a:lnTo>
                  <a:pt x="698436" y="519232"/>
                </a:lnTo>
                <a:lnTo>
                  <a:pt x="717105" y="509491"/>
                </a:lnTo>
                <a:lnTo>
                  <a:pt x="687844" y="453408"/>
                </a:lnTo>
                <a:lnTo>
                  <a:pt x="731591" y="453408"/>
                </a:lnTo>
                <a:lnTo>
                  <a:pt x="671703" y="422966"/>
                </a:lnTo>
                <a:close/>
              </a:path>
              <a:path w="1542414" h="860425">
                <a:moveTo>
                  <a:pt x="647773" y="473271"/>
                </a:moveTo>
                <a:lnTo>
                  <a:pt x="615276" y="473271"/>
                </a:lnTo>
                <a:lnTo>
                  <a:pt x="622350" y="474439"/>
                </a:lnTo>
                <a:lnTo>
                  <a:pt x="624967" y="476369"/>
                </a:lnTo>
                <a:lnTo>
                  <a:pt x="626668" y="479621"/>
                </a:lnTo>
                <a:lnTo>
                  <a:pt x="628478" y="485323"/>
                </a:lnTo>
                <a:lnTo>
                  <a:pt x="627680" y="490487"/>
                </a:lnTo>
                <a:lnTo>
                  <a:pt x="624273" y="495110"/>
                </a:lnTo>
                <a:lnTo>
                  <a:pt x="618261" y="499191"/>
                </a:lnTo>
                <a:lnTo>
                  <a:pt x="614222" y="501299"/>
                </a:lnTo>
                <a:lnTo>
                  <a:pt x="643364" y="501299"/>
                </a:lnTo>
                <a:lnTo>
                  <a:pt x="647153" y="496575"/>
                </a:lnTo>
                <a:lnTo>
                  <a:pt x="649452" y="490593"/>
                </a:lnTo>
                <a:lnTo>
                  <a:pt x="649084" y="478592"/>
                </a:lnTo>
                <a:lnTo>
                  <a:pt x="647827" y="473372"/>
                </a:lnTo>
                <a:close/>
              </a:path>
              <a:path w="1542414" h="860425">
                <a:moveTo>
                  <a:pt x="731591" y="453408"/>
                </a:moveTo>
                <a:lnTo>
                  <a:pt x="687844" y="453408"/>
                </a:lnTo>
                <a:lnTo>
                  <a:pt x="756716" y="488828"/>
                </a:lnTo>
                <a:lnTo>
                  <a:pt x="774903" y="479341"/>
                </a:lnTo>
                <a:lnTo>
                  <a:pt x="763730" y="457929"/>
                </a:lnTo>
                <a:lnTo>
                  <a:pt x="740486" y="457929"/>
                </a:lnTo>
                <a:lnTo>
                  <a:pt x="731591" y="453408"/>
                </a:lnTo>
                <a:close/>
              </a:path>
              <a:path w="1542414" h="860425">
                <a:moveTo>
                  <a:pt x="796277" y="357980"/>
                </a:moveTo>
                <a:lnTo>
                  <a:pt x="747522" y="383418"/>
                </a:lnTo>
                <a:lnTo>
                  <a:pt x="792721" y="470032"/>
                </a:lnTo>
                <a:lnTo>
                  <a:pt x="841476" y="444607"/>
                </a:lnTo>
                <a:lnTo>
                  <a:pt x="840714" y="443146"/>
                </a:lnTo>
                <a:lnTo>
                  <a:pt x="802436" y="443146"/>
                </a:lnTo>
                <a:lnTo>
                  <a:pt x="793076" y="425201"/>
                </a:lnTo>
                <a:lnTo>
                  <a:pt x="823163" y="409504"/>
                </a:lnTo>
                <a:lnTo>
                  <a:pt x="822540" y="408310"/>
                </a:lnTo>
                <a:lnTo>
                  <a:pt x="784263" y="408310"/>
                </a:lnTo>
                <a:lnTo>
                  <a:pt x="775144" y="390822"/>
                </a:lnTo>
                <a:lnTo>
                  <a:pt x="805230" y="375125"/>
                </a:lnTo>
                <a:lnTo>
                  <a:pt x="796277" y="357980"/>
                </a:lnTo>
                <a:close/>
              </a:path>
              <a:path w="1542414" h="860425">
                <a:moveTo>
                  <a:pt x="729703" y="392714"/>
                </a:moveTo>
                <a:lnTo>
                  <a:pt x="711428" y="402239"/>
                </a:lnTo>
                <a:lnTo>
                  <a:pt x="740486" y="457929"/>
                </a:lnTo>
                <a:lnTo>
                  <a:pt x="763730" y="457929"/>
                </a:lnTo>
                <a:lnTo>
                  <a:pt x="729703" y="392714"/>
                </a:lnTo>
                <a:close/>
              </a:path>
              <a:path w="1542414" h="860425">
                <a:moveTo>
                  <a:pt x="832523" y="427449"/>
                </a:moveTo>
                <a:lnTo>
                  <a:pt x="802436" y="443146"/>
                </a:lnTo>
                <a:lnTo>
                  <a:pt x="840714" y="443146"/>
                </a:lnTo>
                <a:lnTo>
                  <a:pt x="832523" y="427449"/>
                </a:lnTo>
                <a:close/>
              </a:path>
              <a:path w="1542414" h="860425">
                <a:moveTo>
                  <a:pt x="857313" y="329049"/>
                </a:moveTo>
                <a:lnTo>
                  <a:pt x="849261" y="330332"/>
                </a:lnTo>
                <a:lnTo>
                  <a:pt x="812050" y="349750"/>
                </a:lnTo>
                <a:lnTo>
                  <a:pt x="857250" y="436377"/>
                </a:lnTo>
                <a:lnTo>
                  <a:pt x="875919" y="426636"/>
                </a:lnTo>
                <a:lnTo>
                  <a:pt x="858431" y="393121"/>
                </a:lnTo>
                <a:lnTo>
                  <a:pt x="860539" y="392016"/>
                </a:lnTo>
                <a:lnTo>
                  <a:pt x="902388" y="392016"/>
                </a:lnTo>
                <a:lnTo>
                  <a:pt x="878814" y="379176"/>
                </a:lnTo>
                <a:lnTo>
                  <a:pt x="879805" y="377944"/>
                </a:lnTo>
                <a:lnTo>
                  <a:pt x="850684" y="377944"/>
                </a:lnTo>
                <a:lnTo>
                  <a:pt x="838911" y="355376"/>
                </a:lnTo>
                <a:lnTo>
                  <a:pt x="847712" y="350779"/>
                </a:lnTo>
                <a:lnTo>
                  <a:pt x="851738" y="349903"/>
                </a:lnTo>
                <a:lnTo>
                  <a:pt x="884235" y="349903"/>
                </a:lnTo>
                <a:lnTo>
                  <a:pt x="877912" y="337787"/>
                </a:lnTo>
                <a:lnTo>
                  <a:pt x="872172" y="332923"/>
                </a:lnTo>
                <a:lnTo>
                  <a:pt x="857313" y="329049"/>
                </a:lnTo>
                <a:close/>
              </a:path>
              <a:path w="1542414" h="860425">
                <a:moveTo>
                  <a:pt x="902388" y="392016"/>
                </a:moveTo>
                <a:lnTo>
                  <a:pt x="860539" y="392016"/>
                </a:lnTo>
                <a:lnTo>
                  <a:pt x="900442" y="413835"/>
                </a:lnTo>
                <a:lnTo>
                  <a:pt x="921905" y="402646"/>
                </a:lnTo>
                <a:lnTo>
                  <a:pt x="902388" y="392016"/>
                </a:lnTo>
                <a:close/>
              </a:path>
              <a:path w="1542414" h="860425">
                <a:moveTo>
                  <a:pt x="814349" y="392613"/>
                </a:moveTo>
                <a:lnTo>
                  <a:pt x="784263" y="408310"/>
                </a:lnTo>
                <a:lnTo>
                  <a:pt x="822540" y="408310"/>
                </a:lnTo>
                <a:lnTo>
                  <a:pt x="814349" y="392613"/>
                </a:lnTo>
                <a:close/>
              </a:path>
              <a:path w="1542414" h="860425">
                <a:moveTo>
                  <a:pt x="884235" y="349903"/>
                </a:moveTo>
                <a:lnTo>
                  <a:pt x="851738" y="349903"/>
                </a:lnTo>
                <a:lnTo>
                  <a:pt x="858812" y="351084"/>
                </a:lnTo>
                <a:lnTo>
                  <a:pt x="861428" y="353002"/>
                </a:lnTo>
                <a:lnTo>
                  <a:pt x="863117" y="356253"/>
                </a:lnTo>
                <a:lnTo>
                  <a:pt x="864929" y="361956"/>
                </a:lnTo>
                <a:lnTo>
                  <a:pt x="864134" y="367121"/>
                </a:lnTo>
                <a:lnTo>
                  <a:pt x="860733" y="371748"/>
                </a:lnTo>
                <a:lnTo>
                  <a:pt x="854722" y="375836"/>
                </a:lnTo>
                <a:lnTo>
                  <a:pt x="850684" y="377944"/>
                </a:lnTo>
                <a:lnTo>
                  <a:pt x="879805" y="377944"/>
                </a:lnTo>
                <a:lnTo>
                  <a:pt x="883615" y="373207"/>
                </a:lnTo>
                <a:lnTo>
                  <a:pt x="885913" y="367226"/>
                </a:lnTo>
                <a:lnTo>
                  <a:pt x="885532" y="355224"/>
                </a:lnTo>
                <a:lnTo>
                  <a:pt x="884288" y="350004"/>
                </a:lnTo>
                <a:close/>
              </a:path>
              <a:path w="1542414" h="860425">
                <a:moveTo>
                  <a:pt x="973510" y="270234"/>
                </a:moveTo>
                <a:lnTo>
                  <a:pt x="967660" y="270667"/>
                </a:lnTo>
                <a:lnTo>
                  <a:pt x="960986" y="272577"/>
                </a:lnTo>
                <a:lnTo>
                  <a:pt x="953490" y="275963"/>
                </a:lnTo>
                <a:lnTo>
                  <a:pt x="928255" y="289121"/>
                </a:lnTo>
                <a:lnTo>
                  <a:pt x="973442" y="375747"/>
                </a:lnTo>
                <a:lnTo>
                  <a:pt x="1002449" y="360622"/>
                </a:lnTo>
                <a:lnTo>
                  <a:pt x="1009226" y="356554"/>
                </a:lnTo>
                <a:lnTo>
                  <a:pt x="1014737" y="352087"/>
                </a:lnTo>
                <a:lnTo>
                  <a:pt x="1015258" y="351490"/>
                </a:lnTo>
                <a:lnTo>
                  <a:pt x="984542" y="351490"/>
                </a:lnTo>
                <a:lnTo>
                  <a:pt x="972083" y="327614"/>
                </a:lnTo>
                <a:lnTo>
                  <a:pt x="984326" y="321226"/>
                </a:lnTo>
                <a:lnTo>
                  <a:pt x="988453" y="320451"/>
                </a:lnTo>
                <a:lnTo>
                  <a:pt x="1021142" y="320451"/>
                </a:lnTo>
                <a:lnTo>
                  <a:pt x="1018032" y="314495"/>
                </a:lnTo>
                <a:lnTo>
                  <a:pt x="1016509" y="312895"/>
                </a:lnTo>
                <a:lnTo>
                  <a:pt x="964412" y="312895"/>
                </a:lnTo>
                <a:lnTo>
                  <a:pt x="954493" y="293896"/>
                </a:lnTo>
                <a:lnTo>
                  <a:pt x="962050" y="289959"/>
                </a:lnTo>
                <a:lnTo>
                  <a:pt x="965111" y="289413"/>
                </a:lnTo>
                <a:lnTo>
                  <a:pt x="994867" y="289413"/>
                </a:lnTo>
                <a:lnTo>
                  <a:pt x="994333" y="287406"/>
                </a:lnTo>
                <a:lnTo>
                  <a:pt x="989317" y="277779"/>
                </a:lnTo>
                <a:lnTo>
                  <a:pt x="984694" y="273652"/>
                </a:lnTo>
                <a:lnTo>
                  <a:pt x="978535" y="271277"/>
                </a:lnTo>
                <a:lnTo>
                  <a:pt x="973510" y="270234"/>
                </a:lnTo>
                <a:close/>
              </a:path>
              <a:path w="1542414" h="860425">
                <a:moveTo>
                  <a:pt x="1021142" y="320451"/>
                </a:moveTo>
                <a:lnTo>
                  <a:pt x="988453" y="320451"/>
                </a:lnTo>
                <a:lnTo>
                  <a:pt x="995718" y="322229"/>
                </a:lnTo>
                <a:lnTo>
                  <a:pt x="998601" y="324693"/>
                </a:lnTo>
                <a:lnTo>
                  <a:pt x="1000709" y="328757"/>
                </a:lnTo>
                <a:lnTo>
                  <a:pt x="1002316" y="334175"/>
                </a:lnTo>
                <a:lnTo>
                  <a:pt x="1001272" y="339189"/>
                </a:lnTo>
                <a:lnTo>
                  <a:pt x="997578" y="343800"/>
                </a:lnTo>
                <a:lnTo>
                  <a:pt x="991235" y="348010"/>
                </a:lnTo>
                <a:lnTo>
                  <a:pt x="984542" y="351490"/>
                </a:lnTo>
                <a:lnTo>
                  <a:pt x="1015258" y="351490"/>
                </a:lnTo>
                <a:lnTo>
                  <a:pt x="1018985" y="347220"/>
                </a:lnTo>
                <a:lnTo>
                  <a:pt x="1021969" y="341953"/>
                </a:lnTo>
                <a:lnTo>
                  <a:pt x="1025093" y="334663"/>
                </a:lnTo>
                <a:lnTo>
                  <a:pt x="1024585" y="327043"/>
                </a:lnTo>
                <a:lnTo>
                  <a:pt x="1021142" y="320451"/>
                </a:lnTo>
                <a:close/>
              </a:path>
              <a:path w="1542414" h="860425">
                <a:moveTo>
                  <a:pt x="994867" y="289413"/>
                </a:moveTo>
                <a:lnTo>
                  <a:pt x="965111" y="289413"/>
                </a:lnTo>
                <a:lnTo>
                  <a:pt x="971041" y="290530"/>
                </a:lnTo>
                <a:lnTo>
                  <a:pt x="973150" y="292003"/>
                </a:lnTo>
                <a:lnTo>
                  <a:pt x="975931" y="297337"/>
                </a:lnTo>
                <a:lnTo>
                  <a:pt x="976160" y="300385"/>
                </a:lnTo>
                <a:lnTo>
                  <a:pt x="973963" y="306634"/>
                </a:lnTo>
                <a:lnTo>
                  <a:pt x="971829" y="309021"/>
                </a:lnTo>
                <a:lnTo>
                  <a:pt x="964412" y="312895"/>
                </a:lnTo>
                <a:lnTo>
                  <a:pt x="1016509" y="312895"/>
                </a:lnTo>
                <a:lnTo>
                  <a:pt x="1014552" y="310838"/>
                </a:lnTo>
                <a:lnTo>
                  <a:pt x="1005733" y="305592"/>
                </a:lnTo>
                <a:lnTo>
                  <a:pt x="992492" y="305592"/>
                </a:lnTo>
                <a:lnTo>
                  <a:pt x="994232" y="301325"/>
                </a:lnTo>
                <a:lnTo>
                  <a:pt x="995146" y="297541"/>
                </a:lnTo>
                <a:lnTo>
                  <a:pt x="995165" y="290530"/>
                </a:lnTo>
                <a:lnTo>
                  <a:pt x="994867" y="289413"/>
                </a:lnTo>
                <a:close/>
              </a:path>
              <a:path w="1542414" h="860425">
                <a:moveTo>
                  <a:pt x="999553" y="304538"/>
                </a:moveTo>
                <a:lnTo>
                  <a:pt x="992492" y="305592"/>
                </a:lnTo>
                <a:lnTo>
                  <a:pt x="1005733" y="305592"/>
                </a:lnTo>
                <a:lnTo>
                  <a:pt x="1005370" y="305377"/>
                </a:lnTo>
                <a:lnTo>
                  <a:pt x="999553" y="304538"/>
                </a:lnTo>
                <a:close/>
              </a:path>
              <a:path w="1542414" h="860425">
                <a:moveTo>
                  <a:pt x="1041895" y="229837"/>
                </a:moveTo>
                <a:lnTo>
                  <a:pt x="1027430" y="237381"/>
                </a:lnTo>
                <a:lnTo>
                  <a:pt x="1037932" y="342105"/>
                </a:lnTo>
                <a:lnTo>
                  <a:pt x="1056627" y="332351"/>
                </a:lnTo>
                <a:lnTo>
                  <a:pt x="1054531" y="311790"/>
                </a:lnTo>
                <a:lnTo>
                  <a:pt x="1087780" y="294442"/>
                </a:lnTo>
                <a:lnTo>
                  <a:pt x="1118131" y="294442"/>
                </a:lnTo>
                <a:lnTo>
                  <a:pt x="1116213" y="292816"/>
                </a:lnTo>
                <a:lnTo>
                  <a:pt x="1052601" y="292816"/>
                </a:lnTo>
                <a:lnTo>
                  <a:pt x="1049464" y="261981"/>
                </a:lnTo>
                <a:lnTo>
                  <a:pt x="1079826" y="261981"/>
                </a:lnTo>
                <a:lnTo>
                  <a:pt x="1041895" y="229837"/>
                </a:lnTo>
                <a:close/>
              </a:path>
              <a:path w="1542414" h="860425">
                <a:moveTo>
                  <a:pt x="1118131" y="294442"/>
                </a:moveTo>
                <a:lnTo>
                  <a:pt x="1087780" y="294442"/>
                </a:lnTo>
                <a:lnTo>
                  <a:pt x="1103591" y="307853"/>
                </a:lnTo>
                <a:lnTo>
                  <a:pt x="1122387" y="298049"/>
                </a:lnTo>
                <a:lnTo>
                  <a:pt x="1118131" y="294442"/>
                </a:lnTo>
                <a:close/>
              </a:path>
              <a:path w="1542414" h="860425">
                <a:moveTo>
                  <a:pt x="1079826" y="261981"/>
                </a:moveTo>
                <a:lnTo>
                  <a:pt x="1049464" y="261981"/>
                </a:lnTo>
                <a:lnTo>
                  <a:pt x="1073188" y="282085"/>
                </a:lnTo>
                <a:lnTo>
                  <a:pt x="1052601" y="292816"/>
                </a:lnTo>
                <a:lnTo>
                  <a:pt x="1116213" y="292816"/>
                </a:lnTo>
                <a:lnTo>
                  <a:pt x="1079826" y="261981"/>
                </a:lnTo>
                <a:close/>
              </a:path>
              <a:path w="1542414" h="860425">
                <a:moveTo>
                  <a:pt x="1108341" y="195166"/>
                </a:moveTo>
                <a:lnTo>
                  <a:pt x="1089672" y="204907"/>
                </a:lnTo>
                <a:lnTo>
                  <a:pt x="1134859" y="291534"/>
                </a:lnTo>
                <a:lnTo>
                  <a:pt x="1153528" y="281793"/>
                </a:lnTo>
                <a:lnTo>
                  <a:pt x="1108341" y="195166"/>
                </a:lnTo>
                <a:close/>
              </a:path>
              <a:path w="1542414" h="860425">
                <a:moveTo>
                  <a:pt x="1144651" y="176218"/>
                </a:moveTo>
                <a:lnTo>
                  <a:pt x="1126121" y="185895"/>
                </a:lnTo>
                <a:lnTo>
                  <a:pt x="1171308" y="272522"/>
                </a:lnTo>
                <a:lnTo>
                  <a:pt x="1215377" y="249522"/>
                </a:lnTo>
                <a:lnTo>
                  <a:pt x="1212587" y="244175"/>
                </a:lnTo>
                <a:lnTo>
                  <a:pt x="1180109" y="244175"/>
                </a:lnTo>
                <a:lnTo>
                  <a:pt x="1144651" y="176218"/>
                </a:lnTo>
                <a:close/>
              </a:path>
              <a:path w="1542414" h="860425">
                <a:moveTo>
                  <a:pt x="1205636" y="230853"/>
                </a:moveTo>
                <a:lnTo>
                  <a:pt x="1180109" y="244175"/>
                </a:lnTo>
                <a:lnTo>
                  <a:pt x="1212587" y="244175"/>
                </a:lnTo>
                <a:lnTo>
                  <a:pt x="1205636" y="230853"/>
                </a:lnTo>
                <a:close/>
              </a:path>
              <a:path w="1542414" h="860425">
                <a:moveTo>
                  <a:pt x="1232712" y="130282"/>
                </a:moveTo>
                <a:lnTo>
                  <a:pt x="1183957" y="155720"/>
                </a:lnTo>
                <a:lnTo>
                  <a:pt x="1229144" y="242346"/>
                </a:lnTo>
                <a:lnTo>
                  <a:pt x="1277899" y="216908"/>
                </a:lnTo>
                <a:lnTo>
                  <a:pt x="1277138" y="215448"/>
                </a:lnTo>
                <a:lnTo>
                  <a:pt x="1238872" y="215448"/>
                </a:lnTo>
                <a:lnTo>
                  <a:pt x="1229499" y="197503"/>
                </a:lnTo>
                <a:lnTo>
                  <a:pt x="1259586" y="181806"/>
                </a:lnTo>
                <a:lnTo>
                  <a:pt x="1258963" y="180612"/>
                </a:lnTo>
                <a:lnTo>
                  <a:pt x="1220698" y="180612"/>
                </a:lnTo>
                <a:lnTo>
                  <a:pt x="1211567" y="163137"/>
                </a:lnTo>
                <a:lnTo>
                  <a:pt x="1241653" y="147439"/>
                </a:lnTo>
                <a:lnTo>
                  <a:pt x="1232712" y="130282"/>
                </a:lnTo>
                <a:close/>
              </a:path>
              <a:path w="1542414" h="860425">
                <a:moveTo>
                  <a:pt x="1268958" y="199751"/>
                </a:moveTo>
                <a:lnTo>
                  <a:pt x="1238872" y="215448"/>
                </a:lnTo>
                <a:lnTo>
                  <a:pt x="1277138" y="215448"/>
                </a:lnTo>
                <a:lnTo>
                  <a:pt x="1268958" y="199751"/>
                </a:lnTo>
                <a:close/>
              </a:path>
              <a:path w="1542414" h="860425">
                <a:moveTo>
                  <a:pt x="1262761" y="114610"/>
                </a:moveTo>
                <a:lnTo>
                  <a:pt x="1242085" y="125392"/>
                </a:lnTo>
                <a:lnTo>
                  <a:pt x="1293710" y="157129"/>
                </a:lnTo>
                <a:lnTo>
                  <a:pt x="1314856" y="197630"/>
                </a:lnTo>
                <a:lnTo>
                  <a:pt x="1333322" y="187990"/>
                </a:lnTo>
                <a:lnTo>
                  <a:pt x="1312189" y="147490"/>
                </a:lnTo>
                <a:lnTo>
                  <a:pt x="1313024" y="133126"/>
                </a:lnTo>
                <a:lnTo>
                  <a:pt x="1292745" y="133126"/>
                </a:lnTo>
                <a:lnTo>
                  <a:pt x="1262761" y="114610"/>
                </a:lnTo>
                <a:close/>
              </a:path>
              <a:path w="1542414" h="860425">
                <a:moveTo>
                  <a:pt x="1250784" y="164927"/>
                </a:moveTo>
                <a:lnTo>
                  <a:pt x="1220698" y="180612"/>
                </a:lnTo>
                <a:lnTo>
                  <a:pt x="1258963" y="180612"/>
                </a:lnTo>
                <a:lnTo>
                  <a:pt x="1250784" y="164927"/>
                </a:lnTo>
                <a:close/>
              </a:path>
              <a:path w="1542414" h="860425">
                <a:moveTo>
                  <a:pt x="1315707" y="86987"/>
                </a:moveTo>
                <a:lnTo>
                  <a:pt x="1294955" y="97808"/>
                </a:lnTo>
                <a:lnTo>
                  <a:pt x="1292745" y="133126"/>
                </a:lnTo>
                <a:lnTo>
                  <a:pt x="1313024" y="133126"/>
                </a:lnTo>
                <a:lnTo>
                  <a:pt x="1315707" y="86987"/>
                </a:lnTo>
                <a:close/>
              </a:path>
              <a:path w="1542414" h="860425">
                <a:moveTo>
                  <a:pt x="1408582" y="41432"/>
                </a:moveTo>
                <a:lnTo>
                  <a:pt x="1400543" y="42728"/>
                </a:lnTo>
                <a:lnTo>
                  <a:pt x="1363332" y="62133"/>
                </a:lnTo>
                <a:lnTo>
                  <a:pt x="1408518" y="148760"/>
                </a:lnTo>
                <a:lnTo>
                  <a:pt x="1427187" y="139019"/>
                </a:lnTo>
                <a:lnTo>
                  <a:pt x="1409712" y="105504"/>
                </a:lnTo>
                <a:lnTo>
                  <a:pt x="1411820" y="104412"/>
                </a:lnTo>
                <a:lnTo>
                  <a:pt x="1453676" y="104412"/>
                </a:lnTo>
                <a:lnTo>
                  <a:pt x="1430096" y="91572"/>
                </a:lnTo>
                <a:lnTo>
                  <a:pt x="1431094" y="90327"/>
                </a:lnTo>
                <a:lnTo>
                  <a:pt x="1401953" y="90327"/>
                </a:lnTo>
                <a:lnTo>
                  <a:pt x="1390180" y="67772"/>
                </a:lnTo>
                <a:lnTo>
                  <a:pt x="1398993" y="63175"/>
                </a:lnTo>
                <a:lnTo>
                  <a:pt x="1403007" y="62299"/>
                </a:lnTo>
                <a:lnTo>
                  <a:pt x="1435504" y="62299"/>
                </a:lnTo>
                <a:lnTo>
                  <a:pt x="1429181" y="50183"/>
                </a:lnTo>
                <a:lnTo>
                  <a:pt x="1423441" y="45319"/>
                </a:lnTo>
                <a:lnTo>
                  <a:pt x="1408582" y="41432"/>
                </a:lnTo>
                <a:close/>
              </a:path>
              <a:path w="1542414" h="860425">
                <a:moveTo>
                  <a:pt x="1453676" y="104412"/>
                </a:moveTo>
                <a:lnTo>
                  <a:pt x="1411820" y="104412"/>
                </a:lnTo>
                <a:lnTo>
                  <a:pt x="1451724" y="126230"/>
                </a:lnTo>
                <a:lnTo>
                  <a:pt x="1473174" y="115029"/>
                </a:lnTo>
                <a:lnTo>
                  <a:pt x="1453676" y="104412"/>
                </a:lnTo>
                <a:close/>
              </a:path>
              <a:path w="1542414" h="860425">
                <a:moveTo>
                  <a:pt x="1498808" y="0"/>
                </a:moveTo>
                <a:lnTo>
                  <a:pt x="1489702" y="2"/>
                </a:lnTo>
                <a:lnTo>
                  <a:pt x="1480449" y="1981"/>
                </a:lnTo>
                <a:lnTo>
                  <a:pt x="1471053" y="5936"/>
                </a:lnTo>
                <a:lnTo>
                  <a:pt x="1441500" y="21354"/>
                </a:lnTo>
                <a:lnTo>
                  <a:pt x="1486687" y="107980"/>
                </a:lnTo>
                <a:lnTo>
                  <a:pt x="1514665" y="93388"/>
                </a:lnTo>
                <a:lnTo>
                  <a:pt x="1523683" y="87745"/>
                </a:lnTo>
                <a:lnTo>
                  <a:pt x="1530645" y="81412"/>
                </a:lnTo>
                <a:lnTo>
                  <a:pt x="1496745" y="81412"/>
                </a:lnTo>
                <a:lnTo>
                  <a:pt x="1468831" y="27907"/>
                </a:lnTo>
                <a:lnTo>
                  <a:pt x="1479791" y="22192"/>
                </a:lnTo>
                <a:lnTo>
                  <a:pt x="1484490" y="20731"/>
                </a:lnTo>
                <a:lnTo>
                  <a:pt x="1495145" y="19144"/>
                </a:lnTo>
                <a:lnTo>
                  <a:pt x="1530560" y="19144"/>
                </a:lnTo>
                <a:lnTo>
                  <a:pt x="1530165" y="18511"/>
                </a:lnTo>
                <a:lnTo>
                  <a:pt x="1523647" y="11299"/>
                </a:lnTo>
                <a:lnTo>
                  <a:pt x="1516182" y="5786"/>
                </a:lnTo>
                <a:lnTo>
                  <a:pt x="1507769" y="1974"/>
                </a:lnTo>
                <a:lnTo>
                  <a:pt x="1498808" y="0"/>
                </a:lnTo>
                <a:close/>
              </a:path>
              <a:path w="1542414" h="860425">
                <a:moveTo>
                  <a:pt x="1435504" y="62299"/>
                </a:moveTo>
                <a:lnTo>
                  <a:pt x="1403007" y="62299"/>
                </a:lnTo>
                <a:lnTo>
                  <a:pt x="1410081" y="63467"/>
                </a:lnTo>
                <a:lnTo>
                  <a:pt x="1412697" y="65397"/>
                </a:lnTo>
                <a:lnTo>
                  <a:pt x="1414399" y="68649"/>
                </a:lnTo>
                <a:lnTo>
                  <a:pt x="1416208" y="74351"/>
                </a:lnTo>
                <a:lnTo>
                  <a:pt x="1415410" y="79515"/>
                </a:lnTo>
                <a:lnTo>
                  <a:pt x="1412004" y="84138"/>
                </a:lnTo>
                <a:lnTo>
                  <a:pt x="1405991" y="88219"/>
                </a:lnTo>
                <a:lnTo>
                  <a:pt x="1401953" y="90327"/>
                </a:lnTo>
                <a:lnTo>
                  <a:pt x="1431094" y="90327"/>
                </a:lnTo>
                <a:lnTo>
                  <a:pt x="1434884" y="85603"/>
                </a:lnTo>
                <a:lnTo>
                  <a:pt x="1437182" y="79621"/>
                </a:lnTo>
                <a:lnTo>
                  <a:pt x="1436814" y="67620"/>
                </a:lnTo>
                <a:lnTo>
                  <a:pt x="1435557" y="62400"/>
                </a:lnTo>
                <a:close/>
              </a:path>
              <a:path w="1542414" h="860425">
                <a:moveTo>
                  <a:pt x="1530560" y="19144"/>
                </a:moveTo>
                <a:lnTo>
                  <a:pt x="1495145" y="19144"/>
                </a:lnTo>
                <a:lnTo>
                  <a:pt x="1500136" y="20325"/>
                </a:lnTo>
                <a:lnTo>
                  <a:pt x="1509445" y="26599"/>
                </a:lnTo>
                <a:lnTo>
                  <a:pt x="1521067" y="56105"/>
                </a:lnTo>
                <a:lnTo>
                  <a:pt x="1519745" y="61448"/>
                </a:lnTo>
                <a:lnTo>
                  <a:pt x="1516989" y="68191"/>
                </a:lnTo>
                <a:lnTo>
                  <a:pt x="1511780" y="73571"/>
                </a:lnTo>
                <a:lnTo>
                  <a:pt x="1496745" y="81412"/>
                </a:lnTo>
                <a:lnTo>
                  <a:pt x="1530645" y="81412"/>
                </a:lnTo>
                <a:lnTo>
                  <a:pt x="1530945" y="81139"/>
                </a:lnTo>
                <a:lnTo>
                  <a:pt x="1536455" y="73563"/>
                </a:lnTo>
                <a:lnTo>
                  <a:pt x="1540205" y="65042"/>
                </a:lnTo>
                <a:lnTo>
                  <a:pt x="1542046" y="56105"/>
                </a:lnTo>
                <a:lnTo>
                  <a:pt x="1541960" y="46624"/>
                </a:lnTo>
                <a:lnTo>
                  <a:pt x="1539844" y="37120"/>
                </a:lnTo>
                <a:lnTo>
                  <a:pt x="1535734" y="27424"/>
                </a:lnTo>
                <a:lnTo>
                  <a:pt x="1530560" y="1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88883" y="1899367"/>
            <a:ext cx="717550" cy="536575"/>
          </a:xfrm>
          <a:custGeom>
            <a:avLst/>
            <a:gdLst/>
            <a:ahLst/>
            <a:cxnLst/>
            <a:rect l="l" t="t" r="r" b="b"/>
            <a:pathLst>
              <a:path w="717550" h="536575">
                <a:moveTo>
                  <a:pt x="42383" y="436802"/>
                </a:moveTo>
                <a:lnTo>
                  <a:pt x="7341" y="459081"/>
                </a:lnTo>
                <a:lnTo>
                  <a:pt x="0" y="486920"/>
                </a:lnTo>
                <a:lnTo>
                  <a:pt x="1169" y="496338"/>
                </a:lnTo>
                <a:lnTo>
                  <a:pt x="23467" y="528118"/>
                </a:lnTo>
                <a:lnTo>
                  <a:pt x="51153" y="536486"/>
                </a:lnTo>
                <a:lnTo>
                  <a:pt x="60449" y="535533"/>
                </a:lnTo>
                <a:lnTo>
                  <a:pt x="90094" y="515721"/>
                </a:lnTo>
                <a:lnTo>
                  <a:pt x="54201" y="515721"/>
                </a:lnTo>
                <a:lnTo>
                  <a:pt x="38275" y="512699"/>
                </a:lnTo>
                <a:lnTo>
                  <a:pt x="31874" y="508508"/>
                </a:lnTo>
                <a:lnTo>
                  <a:pt x="22502" y="495224"/>
                </a:lnTo>
                <a:lnTo>
                  <a:pt x="20851" y="487997"/>
                </a:lnTo>
                <a:lnTo>
                  <a:pt x="23352" y="472021"/>
                </a:lnTo>
                <a:lnTo>
                  <a:pt x="27099" y="465823"/>
                </a:lnTo>
                <a:lnTo>
                  <a:pt x="37195" y="458698"/>
                </a:lnTo>
                <a:lnTo>
                  <a:pt x="41602" y="457124"/>
                </a:lnTo>
                <a:lnTo>
                  <a:pt x="51546" y="456235"/>
                </a:lnTo>
                <a:lnTo>
                  <a:pt x="62711" y="456235"/>
                </a:lnTo>
                <a:lnTo>
                  <a:pt x="65872" y="440918"/>
                </a:lnTo>
                <a:lnTo>
                  <a:pt x="53923" y="437280"/>
                </a:lnTo>
                <a:lnTo>
                  <a:pt x="42383" y="436802"/>
                </a:lnTo>
                <a:close/>
              </a:path>
              <a:path w="717550" h="536575">
                <a:moveTo>
                  <a:pt x="97616" y="484162"/>
                </a:moveTo>
                <a:lnTo>
                  <a:pt x="76997" y="484162"/>
                </a:lnTo>
                <a:lnTo>
                  <a:pt x="78470" y="490474"/>
                </a:lnTo>
                <a:lnTo>
                  <a:pt x="78204" y="495668"/>
                </a:lnTo>
                <a:lnTo>
                  <a:pt x="74203" y="503834"/>
                </a:lnTo>
                <a:lnTo>
                  <a:pt x="71435" y="507124"/>
                </a:lnTo>
                <a:lnTo>
                  <a:pt x="61427" y="514197"/>
                </a:lnTo>
                <a:lnTo>
                  <a:pt x="54201" y="515721"/>
                </a:lnTo>
                <a:lnTo>
                  <a:pt x="90094" y="515721"/>
                </a:lnTo>
                <a:lnTo>
                  <a:pt x="96847" y="503771"/>
                </a:lnTo>
                <a:lnTo>
                  <a:pt x="98423" y="496338"/>
                </a:lnTo>
                <a:lnTo>
                  <a:pt x="98458" y="495224"/>
                </a:lnTo>
                <a:lnTo>
                  <a:pt x="97616" y="484162"/>
                </a:lnTo>
                <a:close/>
              </a:path>
              <a:path w="717550" h="536575">
                <a:moveTo>
                  <a:pt x="83944" y="455943"/>
                </a:moveTo>
                <a:lnTo>
                  <a:pt x="47101" y="481952"/>
                </a:lnTo>
                <a:lnTo>
                  <a:pt x="58087" y="497510"/>
                </a:lnTo>
                <a:lnTo>
                  <a:pt x="76997" y="484162"/>
                </a:lnTo>
                <a:lnTo>
                  <a:pt x="97616" y="484162"/>
                </a:lnTo>
                <a:lnTo>
                  <a:pt x="97190" y="478574"/>
                </a:lnTo>
                <a:lnTo>
                  <a:pt x="94993" y="471589"/>
                </a:lnTo>
                <a:lnTo>
                  <a:pt x="83944" y="455943"/>
                </a:lnTo>
                <a:close/>
              </a:path>
              <a:path w="717550" h="536575">
                <a:moveTo>
                  <a:pt x="62711" y="456235"/>
                </a:moveTo>
                <a:lnTo>
                  <a:pt x="51546" y="456235"/>
                </a:lnTo>
                <a:lnTo>
                  <a:pt x="56690" y="457238"/>
                </a:lnTo>
                <a:lnTo>
                  <a:pt x="61999" y="459689"/>
                </a:lnTo>
                <a:lnTo>
                  <a:pt x="62711" y="456235"/>
                </a:lnTo>
                <a:close/>
              </a:path>
              <a:path w="717550" h="536575">
                <a:moveTo>
                  <a:pt x="112748" y="381876"/>
                </a:moveTo>
                <a:lnTo>
                  <a:pt x="99413" y="391274"/>
                </a:lnTo>
                <a:lnTo>
                  <a:pt x="123797" y="493674"/>
                </a:lnTo>
                <a:lnTo>
                  <a:pt x="141018" y="481508"/>
                </a:lnTo>
                <a:lnTo>
                  <a:pt x="136205" y="461416"/>
                </a:lnTo>
                <a:lnTo>
                  <a:pt x="162466" y="442874"/>
                </a:lnTo>
                <a:lnTo>
                  <a:pt x="131760" y="442874"/>
                </a:lnTo>
                <a:lnTo>
                  <a:pt x="124533" y="412712"/>
                </a:lnTo>
                <a:lnTo>
                  <a:pt x="160929" y="412712"/>
                </a:lnTo>
                <a:lnTo>
                  <a:pt x="112748" y="381876"/>
                </a:lnTo>
                <a:close/>
              </a:path>
              <a:path w="717550" h="536575">
                <a:moveTo>
                  <a:pt x="200134" y="439788"/>
                </a:moveTo>
                <a:lnTo>
                  <a:pt x="166837" y="439788"/>
                </a:lnTo>
                <a:lnTo>
                  <a:pt x="184300" y="450964"/>
                </a:lnTo>
                <a:lnTo>
                  <a:pt x="200134" y="439788"/>
                </a:lnTo>
                <a:close/>
              </a:path>
              <a:path w="717550" h="536575">
                <a:moveTo>
                  <a:pt x="160929" y="412712"/>
                </a:moveTo>
                <a:lnTo>
                  <a:pt x="124533" y="412712"/>
                </a:lnTo>
                <a:lnTo>
                  <a:pt x="150733" y="429476"/>
                </a:lnTo>
                <a:lnTo>
                  <a:pt x="131760" y="442874"/>
                </a:lnTo>
                <a:lnTo>
                  <a:pt x="162466" y="442874"/>
                </a:lnTo>
                <a:lnTo>
                  <a:pt x="166837" y="439788"/>
                </a:lnTo>
                <a:lnTo>
                  <a:pt x="200134" y="439788"/>
                </a:lnTo>
                <a:lnTo>
                  <a:pt x="201610" y="438747"/>
                </a:lnTo>
                <a:lnTo>
                  <a:pt x="160929" y="412712"/>
                </a:lnTo>
                <a:close/>
              </a:path>
              <a:path w="717550" h="536575">
                <a:moveTo>
                  <a:pt x="173771" y="338798"/>
                </a:moveTo>
                <a:lnTo>
                  <a:pt x="156766" y="350799"/>
                </a:lnTo>
                <a:lnTo>
                  <a:pt x="213103" y="430631"/>
                </a:lnTo>
                <a:lnTo>
                  <a:pt x="230312" y="418478"/>
                </a:lnTo>
                <a:lnTo>
                  <a:pt x="193837" y="366801"/>
                </a:lnTo>
                <a:lnTo>
                  <a:pt x="273622" y="366801"/>
                </a:lnTo>
                <a:lnTo>
                  <a:pt x="271829" y="364261"/>
                </a:lnTo>
                <a:lnTo>
                  <a:pt x="246606" y="364261"/>
                </a:lnTo>
                <a:lnTo>
                  <a:pt x="173771" y="338798"/>
                </a:lnTo>
                <a:close/>
              </a:path>
              <a:path w="717550" h="536575">
                <a:moveTo>
                  <a:pt x="273622" y="366801"/>
                </a:moveTo>
                <a:lnTo>
                  <a:pt x="193837" y="366801"/>
                </a:lnTo>
                <a:lnTo>
                  <a:pt x="266811" y="392722"/>
                </a:lnTo>
                <a:lnTo>
                  <a:pt x="283563" y="380886"/>
                </a:lnTo>
                <a:lnTo>
                  <a:pt x="273622" y="366801"/>
                </a:lnTo>
                <a:close/>
              </a:path>
              <a:path w="717550" h="536575">
                <a:moveTo>
                  <a:pt x="259687" y="278155"/>
                </a:moveTo>
                <a:lnTo>
                  <a:pt x="242669" y="290157"/>
                </a:lnTo>
                <a:lnTo>
                  <a:pt x="299019" y="369989"/>
                </a:lnTo>
                <a:lnTo>
                  <a:pt x="316227" y="357848"/>
                </a:lnTo>
                <a:lnTo>
                  <a:pt x="279753" y="306171"/>
                </a:lnTo>
                <a:lnTo>
                  <a:pt x="359539" y="306171"/>
                </a:lnTo>
                <a:lnTo>
                  <a:pt x="357738" y="303619"/>
                </a:lnTo>
                <a:lnTo>
                  <a:pt x="332509" y="303619"/>
                </a:lnTo>
                <a:lnTo>
                  <a:pt x="259687" y="278155"/>
                </a:lnTo>
                <a:close/>
              </a:path>
              <a:path w="717550" h="536575">
                <a:moveTo>
                  <a:pt x="227226" y="301066"/>
                </a:moveTo>
                <a:lnTo>
                  <a:pt x="210385" y="312953"/>
                </a:lnTo>
                <a:lnTo>
                  <a:pt x="246606" y="364261"/>
                </a:lnTo>
                <a:lnTo>
                  <a:pt x="271829" y="364261"/>
                </a:lnTo>
                <a:lnTo>
                  <a:pt x="227226" y="301066"/>
                </a:lnTo>
                <a:close/>
              </a:path>
              <a:path w="717550" h="536575">
                <a:moveTo>
                  <a:pt x="359539" y="306171"/>
                </a:moveTo>
                <a:lnTo>
                  <a:pt x="279753" y="306171"/>
                </a:lnTo>
                <a:lnTo>
                  <a:pt x="352714" y="332079"/>
                </a:lnTo>
                <a:lnTo>
                  <a:pt x="369478" y="320256"/>
                </a:lnTo>
                <a:lnTo>
                  <a:pt x="359539" y="306171"/>
                </a:lnTo>
                <a:close/>
              </a:path>
              <a:path w="717550" h="536575">
                <a:moveTo>
                  <a:pt x="374482" y="197129"/>
                </a:moveTo>
                <a:lnTo>
                  <a:pt x="329562" y="228841"/>
                </a:lnTo>
                <a:lnTo>
                  <a:pt x="385899" y="308661"/>
                </a:lnTo>
                <a:lnTo>
                  <a:pt x="425506" y="280708"/>
                </a:lnTo>
                <a:lnTo>
                  <a:pt x="391945" y="280708"/>
                </a:lnTo>
                <a:lnTo>
                  <a:pt x="380273" y="264173"/>
                </a:lnTo>
                <a:lnTo>
                  <a:pt x="402312" y="248615"/>
                </a:lnTo>
                <a:lnTo>
                  <a:pt x="369288" y="248615"/>
                </a:lnTo>
                <a:lnTo>
                  <a:pt x="357921" y="232499"/>
                </a:lnTo>
                <a:lnTo>
                  <a:pt x="385645" y="212928"/>
                </a:lnTo>
                <a:lnTo>
                  <a:pt x="374482" y="197129"/>
                </a:lnTo>
                <a:close/>
              </a:path>
              <a:path w="717550" h="536575">
                <a:moveTo>
                  <a:pt x="313141" y="240424"/>
                </a:moveTo>
                <a:lnTo>
                  <a:pt x="296301" y="252311"/>
                </a:lnTo>
                <a:lnTo>
                  <a:pt x="332509" y="303619"/>
                </a:lnTo>
                <a:lnTo>
                  <a:pt x="357738" y="303619"/>
                </a:lnTo>
                <a:lnTo>
                  <a:pt x="313141" y="240424"/>
                </a:lnTo>
                <a:close/>
              </a:path>
              <a:path w="717550" h="536575">
                <a:moveTo>
                  <a:pt x="419669" y="261137"/>
                </a:moveTo>
                <a:lnTo>
                  <a:pt x="391945" y="280708"/>
                </a:lnTo>
                <a:lnTo>
                  <a:pt x="425506" y="280708"/>
                </a:lnTo>
                <a:lnTo>
                  <a:pt x="430832" y="276949"/>
                </a:lnTo>
                <a:lnTo>
                  <a:pt x="419669" y="261137"/>
                </a:lnTo>
                <a:close/>
              </a:path>
              <a:path w="717550" h="536575">
                <a:moveTo>
                  <a:pt x="439656" y="194729"/>
                </a:moveTo>
                <a:lnTo>
                  <a:pt x="413877" y="194729"/>
                </a:lnTo>
                <a:lnTo>
                  <a:pt x="458251" y="257594"/>
                </a:lnTo>
                <a:lnTo>
                  <a:pt x="475460" y="245453"/>
                </a:lnTo>
                <a:lnTo>
                  <a:pt x="439656" y="194729"/>
                </a:lnTo>
                <a:close/>
              </a:path>
              <a:path w="717550" h="536575">
                <a:moveTo>
                  <a:pt x="397012" y="229044"/>
                </a:moveTo>
                <a:lnTo>
                  <a:pt x="369288" y="248615"/>
                </a:lnTo>
                <a:lnTo>
                  <a:pt x="402312" y="248615"/>
                </a:lnTo>
                <a:lnTo>
                  <a:pt x="407997" y="244602"/>
                </a:lnTo>
                <a:lnTo>
                  <a:pt x="397012" y="229044"/>
                </a:lnTo>
                <a:close/>
              </a:path>
              <a:path w="717550" h="536575">
                <a:moveTo>
                  <a:pt x="499429" y="152552"/>
                </a:moveTo>
                <a:lnTo>
                  <a:pt x="473644" y="152552"/>
                </a:lnTo>
                <a:lnTo>
                  <a:pt x="518017" y="215405"/>
                </a:lnTo>
                <a:lnTo>
                  <a:pt x="535213" y="203263"/>
                </a:lnTo>
                <a:lnTo>
                  <a:pt x="499429" y="152552"/>
                </a:lnTo>
                <a:close/>
              </a:path>
              <a:path w="717550" h="536575">
                <a:moveTo>
                  <a:pt x="437411" y="152705"/>
                </a:moveTo>
                <a:lnTo>
                  <a:pt x="383728" y="190601"/>
                </a:lnTo>
                <a:lnTo>
                  <a:pt x="395704" y="207556"/>
                </a:lnTo>
                <a:lnTo>
                  <a:pt x="413877" y="194729"/>
                </a:lnTo>
                <a:lnTo>
                  <a:pt x="439656" y="194729"/>
                </a:lnTo>
                <a:lnTo>
                  <a:pt x="431086" y="182588"/>
                </a:lnTo>
                <a:lnTo>
                  <a:pt x="449387" y="169672"/>
                </a:lnTo>
                <a:lnTo>
                  <a:pt x="437411" y="152705"/>
                </a:lnTo>
                <a:close/>
              </a:path>
              <a:path w="717550" h="536575">
                <a:moveTo>
                  <a:pt x="497177" y="110528"/>
                </a:moveTo>
                <a:lnTo>
                  <a:pt x="443494" y="148412"/>
                </a:lnTo>
                <a:lnTo>
                  <a:pt x="455470" y="165379"/>
                </a:lnTo>
                <a:lnTo>
                  <a:pt x="473644" y="152552"/>
                </a:lnTo>
                <a:lnTo>
                  <a:pt x="499429" y="152552"/>
                </a:lnTo>
                <a:lnTo>
                  <a:pt x="490852" y="140398"/>
                </a:lnTo>
                <a:lnTo>
                  <a:pt x="509140" y="127482"/>
                </a:lnTo>
                <a:lnTo>
                  <a:pt x="497177" y="110528"/>
                </a:lnTo>
                <a:close/>
              </a:path>
              <a:path w="717550" h="536575">
                <a:moveTo>
                  <a:pt x="583016" y="53086"/>
                </a:moveTo>
                <a:lnTo>
                  <a:pt x="575206" y="55448"/>
                </a:lnTo>
                <a:lnTo>
                  <a:pt x="540916" y="79642"/>
                </a:lnTo>
                <a:lnTo>
                  <a:pt x="597265" y="159474"/>
                </a:lnTo>
                <a:lnTo>
                  <a:pt x="614461" y="147333"/>
                </a:lnTo>
                <a:lnTo>
                  <a:pt x="592668" y="116446"/>
                </a:lnTo>
                <a:lnTo>
                  <a:pt x="594611" y="115075"/>
                </a:lnTo>
                <a:lnTo>
                  <a:pt x="650721" y="115075"/>
                </a:lnTo>
                <a:lnTo>
                  <a:pt x="617626" y="102438"/>
                </a:lnTo>
                <a:lnTo>
                  <a:pt x="582965" y="102438"/>
                </a:lnTo>
                <a:lnTo>
                  <a:pt x="568284" y="81648"/>
                </a:lnTo>
                <a:lnTo>
                  <a:pt x="576399" y="75920"/>
                </a:lnTo>
                <a:lnTo>
                  <a:pt x="580260" y="74511"/>
                </a:lnTo>
                <a:lnTo>
                  <a:pt x="614180" y="74511"/>
                </a:lnTo>
                <a:lnTo>
                  <a:pt x="612544" y="70269"/>
                </a:lnTo>
                <a:lnTo>
                  <a:pt x="604593" y="59004"/>
                </a:lnTo>
                <a:lnTo>
                  <a:pt x="598256" y="54953"/>
                </a:lnTo>
                <a:lnTo>
                  <a:pt x="583016" y="53086"/>
                </a:lnTo>
                <a:close/>
              </a:path>
              <a:path w="717550" h="536575">
                <a:moveTo>
                  <a:pt x="650721" y="115075"/>
                </a:moveTo>
                <a:lnTo>
                  <a:pt x="594611" y="115075"/>
                </a:lnTo>
                <a:lnTo>
                  <a:pt x="637067" y="131369"/>
                </a:lnTo>
                <a:lnTo>
                  <a:pt x="656841" y="117411"/>
                </a:lnTo>
                <a:lnTo>
                  <a:pt x="650721" y="115075"/>
                </a:lnTo>
                <a:close/>
              </a:path>
              <a:path w="717550" h="536575">
                <a:moveTo>
                  <a:pt x="666895" y="0"/>
                </a:moveTo>
                <a:lnTo>
                  <a:pt x="657868" y="1216"/>
                </a:lnTo>
                <a:lnTo>
                  <a:pt x="648963" y="4409"/>
                </a:lnTo>
                <a:lnTo>
                  <a:pt x="640179" y="9576"/>
                </a:lnTo>
                <a:lnTo>
                  <a:pt x="612950" y="28803"/>
                </a:lnTo>
                <a:lnTo>
                  <a:pt x="669287" y="108623"/>
                </a:lnTo>
                <a:lnTo>
                  <a:pt x="695068" y="90437"/>
                </a:lnTo>
                <a:lnTo>
                  <a:pt x="703252" y="83638"/>
                </a:lnTo>
                <a:lnTo>
                  <a:pt x="705511" y="80950"/>
                </a:lnTo>
                <a:lnTo>
                  <a:pt x="675713" y="80950"/>
                </a:lnTo>
                <a:lnTo>
                  <a:pt x="640915" y="31648"/>
                </a:lnTo>
                <a:lnTo>
                  <a:pt x="651012" y="24524"/>
                </a:lnTo>
                <a:lnTo>
                  <a:pt x="655482" y="22453"/>
                </a:lnTo>
                <a:lnTo>
                  <a:pt x="665820" y="19469"/>
                </a:lnTo>
                <a:lnTo>
                  <a:pt x="704841" y="19469"/>
                </a:lnTo>
                <a:lnTo>
                  <a:pt x="700438" y="14156"/>
                </a:lnTo>
                <a:lnTo>
                  <a:pt x="693019" y="7877"/>
                </a:lnTo>
                <a:lnTo>
                  <a:pt x="684888" y="3412"/>
                </a:lnTo>
                <a:lnTo>
                  <a:pt x="676044" y="762"/>
                </a:lnTo>
                <a:lnTo>
                  <a:pt x="666895" y="0"/>
                </a:lnTo>
                <a:close/>
              </a:path>
              <a:path w="717550" h="536575">
                <a:moveTo>
                  <a:pt x="614180" y="74511"/>
                </a:moveTo>
                <a:lnTo>
                  <a:pt x="580260" y="74511"/>
                </a:lnTo>
                <a:lnTo>
                  <a:pt x="587436" y="74727"/>
                </a:lnTo>
                <a:lnTo>
                  <a:pt x="590280" y="76289"/>
                </a:lnTo>
                <a:lnTo>
                  <a:pt x="592401" y="79286"/>
                </a:lnTo>
                <a:lnTo>
                  <a:pt x="594952" y="84697"/>
                </a:lnTo>
                <a:lnTo>
                  <a:pt x="594849" y="89919"/>
                </a:lnTo>
                <a:lnTo>
                  <a:pt x="592094" y="94956"/>
                </a:lnTo>
                <a:lnTo>
                  <a:pt x="586686" y="99809"/>
                </a:lnTo>
                <a:lnTo>
                  <a:pt x="582965" y="102438"/>
                </a:lnTo>
                <a:lnTo>
                  <a:pt x="617626" y="102438"/>
                </a:lnTo>
                <a:lnTo>
                  <a:pt x="611007" y="99911"/>
                </a:lnTo>
                <a:lnTo>
                  <a:pt x="614969" y="93358"/>
                </a:lnTo>
                <a:lnTo>
                  <a:pt x="616442" y="87122"/>
                </a:lnTo>
                <a:lnTo>
                  <a:pt x="614474" y="75273"/>
                </a:lnTo>
                <a:lnTo>
                  <a:pt x="614180" y="74511"/>
                </a:lnTo>
                <a:close/>
              </a:path>
              <a:path w="717550" h="536575">
                <a:moveTo>
                  <a:pt x="704841" y="19469"/>
                </a:moveTo>
                <a:lnTo>
                  <a:pt x="665820" y="19469"/>
                </a:lnTo>
                <a:lnTo>
                  <a:pt x="670925" y="19964"/>
                </a:lnTo>
                <a:lnTo>
                  <a:pt x="680997" y="24930"/>
                </a:lnTo>
                <a:lnTo>
                  <a:pt x="696440" y="52626"/>
                </a:lnTo>
                <a:lnTo>
                  <a:pt x="695843" y="58102"/>
                </a:lnTo>
                <a:lnTo>
                  <a:pt x="694014" y="65151"/>
                </a:lnTo>
                <a:lnTo>
                  <a:pt x="689582" y="71171"/>
                </a:lnTo>
                <a:lnTo>
                  <a:pt x="675713" y="80950"/>
                </a:lnTo>
                <a:lnTo>
                  <a:pt x="705511" y="80950"/>
                </a:lnTo>
                <a:lnTo>
                  <a:pt x="709570" y="76121"/>
                </a:lnTo>
                <a:lnTo>
                  <a:pt x="714019" y="67884"/>
                </a:lnTo>
                <a:lnTo>
                  <a:pt x="716573" y="59004"/>
                </a:lnTo>
                <a:lnTo>
                  <a:pt x="717240" y="49650"/>
                </a:lnTo>
                <a:lnTo>
                  <a:pt x="715880" y="40446"/>
                </a:lnTo>
                <a:lnTo>
                  <a:pt x="712516" y="31314"/>
                </a:lnTo>
                <a:lnTo>
                  <a:pt x="707146" y="22250"/>
                </a:lnTo>
                <a:lnTo>
                  <a:pt x="704841" y="194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25317" y="3050285"/>
            <a:ext cx="260985" cy="260985"/>
          </a:xfrm>
          <a:custGeom>
            <a:avLst/>
            <a:gdLst/>
            <a:ahLst/>
            <a:cxnLst/>
            <a:rect l="l" t="t" r="r" b="b"/>
            <a:pathLst>
              <a:path w="260985" h="260985">
                <a:moveTo>
                  <a:pt x="130302" y="0"/>
                </a:moveTo>
                <a:lnTo>
                  <a:pt x="79584" y="10240"/>
                </a:lnTo>
                <a:lnTo>
                  <a:pt x="38166" y="38166"/>
                </a:lnTo>
                <a:lnTo>
                  <a:pt x="10240" y="79584"/>
                </a:lnTo>
                <a:lnTo>
                  <a:pt x="0" y="130301"/>
                </a:lnTo>
                <a:lnTo>
                  <a:pt x="10240" y="181019"/>
                </a:lnTo>
                <a:lnTo>
                  <a:pt x="38166" y="222437"/>
                </a:lnTo>
                <a:lnTo>
                  <a:pt x="79584" y="250363"/>
                </a:lnTo>
                <a:lnTo>
                  <a:pt x="130302" y="260603"/>
                </a:lnTo>
                <a:lnTo>
                  <a:pt x="181019" y="250363"/>
                </a:lnTo>
                <a:lnTo>
                  <a:pt x="222437" y="222437"/>
                </a:lnTo>
                <a:lnTo>
                  <a:pt x="250363" y="181019"/>
                </a:lnTo>
                <a:lnTo>
                  <a:pt x="260604" y="130301"/>
                </a:lnTo>
                <a:lnTo>
                  <a:pt x="250363" y="79584"/>
                </a:lnTo>
                <a:lnTo>
                  <a:pt x="222437" y="38166"/>
                </a:lnTo>
                <a:lnTo>
                  <a:pt x="181019" y="10240"/>
                </a:lnTo>
                <a:lnTo>
                  <a:pt x="1303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25317" y="3050285"/>
            <a:ext cx="260985" cy="260985"/>
          </a:xfrm>
          <a:custGeom>
            <a:avLst/>
            <a:gdLst/>
            <a:ahLst/>
            <a:cxnLst/>
            <a:rect l="l" t="t" r="r" b="b"/>
            <a:pathLst>
              <a:path w="260985" h="260985">
                <a:moveTo>
                  <a:pt x="0" y="130301"/>
                </a:moveTo>
                <a:lnTo>
                  <a:pt x="10240" y="79584"/>
                </a:lnTo>
                <a:lnTo>
                  <a:pt x="38166" y="38166"/>
                </a:lnTo>
                <a:lnTo>
                  <a:pt x="79584" y="10240"/>
                </a:lnTo>
                <a:lnTo>
                  <a:pt x="130302" y="0"/>
                </a:lnTo>
                <a:lnTo>
                  <a:pt x="181019" y="10240"/>
                </a:lnTo>
                <a:lnTo>
                  <a:pt x="222437" y="38166"/>
                </a:lnTo>
                <a:lnTo>
                  <a:pt x="250363" y="79584"/>
                </a:lnTo>
                <a:lnTo>
                  <a:pt x="260604" y="130301"/>
                </a:lnTo>
                <a:lnTo>
                  <a:pt x="250363" y="181019"/>
                </a:lnTo>
                <a:lnTo>
                  <a:pt x="222437" y="222437"/>
                </a:lnTo>
                <a:lnTo>
                  <a:pt x="181019" y="250363"/>
                </a:lnTo>
                <a:lnTo>
                  <a:pt x="130302" y="260603"/>
                </a:lnTo>
                <a:lnTo>
                  <a:pt x="79584" y="250363"/>
                </a:lnTo>
                <a:lnTo>
                  <a:pt x="38166" y="222437"/>
                </a:lnTo>
                <a:lnTo>
                  <a:pt x="10240" y="181019"/>
                </a:lnTo>
                <a:lnTo>
                  <a:pt x="0" y="130301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993000" y="3075118"/>
            <a:ext cx="123825" cy="226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64"/>
              </a:lnSpc>
            </a:pPr>
            <a:r>
              <a:rPr sz="1600" b="1" spc="-5" dirty="0">
                <a:latin typeface="Arial"/>
                <a:cs typeface="Arial"/>
              </a:rPr>
              <a:t>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61" y="1041641"/>
            <a:ext cx="9143365" cy="4624070"/>
          </a:xfrm>
          <a:custGeom>
            <a:avLst/>
            <a:gdLst/>
            <a:ahLst/>
            <a:cxnLst/>
            <a:rect l="l" t="t" r="r" b="b"/>
            <a:pathLst>
              <a:path w="9143365" h="4624070">
                <a:moveTo>
                  <a:pt x="0" y="4623828"/>
                </a:moveTo>
                <a:lnTo>
                  <a:pt x="9143238" y="4623828"/>
                </a:lnTo>
                <a:lnTo>
                  <a:pt x="9143238" y="0"/>
                </a:lnTo>
                <a:lnTo>
                  <a:pt x="0" y="0"/>
                </a:lnTo>
                <a:lnTo>
                  <a:pt x="0" y="4623828"/>
                </a:lnTo>
                <a:close/>
              </a:path>
            </a:pathLst>
          </a:custGeom>
          <a:solidFill>
            <a:srgbClr val="000000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61" y="1041653"/>
            <a:ext cx="9144000" cy="4624070"/>
          </a:xfrm>
          <a:custGeom>
            <a:avLst/>
            <a:gdLst/>
            <a:ahLst/>
            <a:cxnLst/>
            <a:rect l="l" t="t" r="r" b="b"/>
            <a:pathLst>
              <a:path w="9144000" h="4624070">
                <a:moveTo>
                  <a:pt x="0" y="0"/>
                </a:moveTo>
                <a:lnTo>
                  <a:pt x="9144000" y="0"/>
                </a:lnTo>
                <a:lnTo>
                  <a:pt x="9144000" y="4623816"/>
                </a:lnTo>
                <a:lnTo>
                  <a:pt x="0" y="4623816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GENERAL </a:t>
            </a:r>
            <a:r>
              <a:rPr spc="-35" dirty="0"/>
              <a:t>GOAL </a:t>
            </a:r>
            <a:r>
              <a:rPr dirty="0"/>
              <a:t>FOR </a:t>
            </a:r>
            <a:r>
              <a:rPr spc="-5" dirty="0"/>
              <a:t>NORTH </a:t>
            </a:r>
            <a:r>
              <a:rPr spc="-20" dirty="0"/>
              <a:t>SCITUATE </a:t>
            </a:r>
            <a:r>
              <a:rPr spc="-10" dirty="0"/>
              <a:t>VILLAGE</a:t>
            </a:r>
            <a:r>
              <a:rPr spc="-5" dirty="0"/>
              <a:t> </a:t>
            </a:r>
            <a:r>
              <a:rPr dirty="0"/>
              <a:t>CENTER</a:t>
            </a:r>
          </a:p>
          <a:p>
            <a:pPr marL="12700" marR="5080">
              <a:lnSpc>
                <a:spcPct val="100000"/>
              </a:lnSpc>
            </a:pPr>
            <a:r>
              <a:rPr b="0" spc="-25" dirty="0">
                <a:latin typeface="Tw Cen MT"/>
                <a:cs typeface="Tw Cen MT"/>
              </a:rPr>
              <a:t>Grow </a:t>
            </a:r>
            <a:r>
              <a:rPr b="0" spc="-5" dirty="0">
                <a:latin typeface="Tw Cen MT"/>
                <a:cs typeface="Tw Cen MT"/>
              </a:rPr>
              <a:t>as an </a:t>
            </a:r>
            <a:r>
              <a:rPr b="0" spc="-20" dirty="0">
                <a:latin typeface="Tw Cen MT"/>
                <a:cs typeface="Tw Cen MT"/>
              </a:rPr>
              <a:t>active, </a:t>
            </a:r>
            <a:r>
              <a:rPr b="0" spc="-5" dirty="0">
                <a:latin typeface="Tw Cen MT"/>
                <a:cs typeface="Tw Cen MT"/>
              </a:rPr>
              <a:t>vibrant neighborhood center </a:t>
            </a:r>
            <a:r>
              <a:rPr b="0" spc="-10" dirty="0">
                <a:latin typeface="Tw Cen MT"/>
                <a:cs typeface="Tw Cen MT"/>
              </a:rPr>
              <a:t>through </a:t>
            </a:r>
            <a:r>
              <a:rPr b="0" spc="-5" dirty="0">
                <a:latin typeface="Tw Cen MT"/>
                <a:cs typeface="Tw Cen MT"/>
              </a:rPr>
              <a:t>the  redevelopment </a:t>
            </a:r>
            <a:r>
              <a:rPr b="0" dirty="0">
                <a:latin typeface="Tw Cen MT"/>
                <a:cs typeface="Tw Cen MT"/>
              </a:rPr>
              <a:t>of underutilized </a:t>
            </a:r>
            <a:r>
              <a:rPr b="0" spc="-5" dirty="0">
                <a:latin typeface="Tw Cen MT"/>
                <a:cs typeface="Tw Cen MT"/>
              </a:rPr>
              <a:t>and </a:t>
            </a:r>
            <a:r>
              <a:rPr b="0" spc="-10" dirty="0">
                <a:latin typeface="Tw Cen MT"/>
                <a:cs typeface="Tw Cen MT"/>
              </a:rPr>
              <a:t>vacant properties,  </a:t>
            </a:r>
            <a:r>
              <a:rPr b="0" spc="-5" dirty="0">
                <a:latin typeface="Tw Cen MT"/>
                <a:cs typeface="Tw Cen MT"/>
              </a:rPr>
              <a:t>streetscape and civic space </a:t>
            </a:r>
            <a:r>
              <a:rPr b="0" spc="-15" dirty="0">
                <a:latin typeface="Tw Cen MT"/>
                <a:cs typeface="Tw Cen MT"/>
              </a:rPr>
              <a:t>improvements, </a:t>
            </a:r>
            <a:r>
              <a:rPr b="0" dirty="0">
                <a:latin typeface="Tw Cen MT"/>
                <a:cs typeface="Tw Cen MT"/>
              </a:rPr>
              <a:t>parking </a:t>
            </a:r>
            <a:r>
              <a:rPr b="0" spc="-5" dirty="0">
                <a:latin typeface="Tw Cen MT"/>
                <a:cs typeface="Tw Cen MT"/>
              </a:rPr>
              <a:t>and access  enhancements, and business development to </a:t>
            </a:r>
            <a:r>
              <a:rPr b="0" spc="0" dirty="0">
                <a:latin typeface="Tw Cen MT"/>
                <a:cs typeface="Tw Cen MT"/>
              </a:rPr>
              <a:t>serve </a:t>
            </a:r>
            <a:r>
              <a:rPr b="0" spc="-5" dirty="0">
                <a:latin typeface="Tw Cen MT"/>
                <a:cs typeface="Tw Cen MT"/>
              </a:rPr>
              <a:t>and attract  </a:t>
            </a:r>
            <a:r>
              <a:rPr b="0" dirty="0">
                <a:latin typeface="Tw Cen MT"/>
                <a:cs typeface="Tw Cen MT"/>
              </a:rPr>
              <a:t>more </a:t>
            </a:r>
            <a:r>
              <a:rPr b="0" spc="-5" dirty="0">
                <a:latin typeface="Tw Cen MT"/>
                <a:cs typeface="Tw Cen MT"/>
              </a:rPr>
              <a:t>local </a:t>
            </a:r>
            <a:r>
              <a:rPr b="0" spc="-10" dirty="0">
                <a:latin typeface="Tw Cen MT"/>
                <a:cs typeface="Tw Cen MT"/>
              </a:rPr>
              <a:t>residents, </a:t>
            </a:r>
            <a:r>
              <a:rPr b="0" spc="-5" dirty="0">
                <a:latin typeface="Tw Cen MT"/>
                <a:cs typeface="Tw Cen MT"/>
              </a:rPr>
              <a:t>commuters, and visitors, especially those  who </a:t>
            </a:r>
            <a:r>
              <a:rPr b="0" dirty="0">
                <a:latin typeface="Tw Cen MT"/>
                <a:cs typeface="Tw Cen MT"/>
              </a:rPr>
              <a:t>use </a:t>
            </a:r>
            <a:r>
              <a:rPr b="0" spc="-5" dirty="0">
                <a:latin typeface="Tw Cen MT"/>
                <a:cs typeface="Tw Cen MT"/>
              </a:rPr>
              <a:t>the Greenbush </a:t>
            </a:r>
            <a:r>
              <a:rPr b="0" dirty="0">
                <a:latin typeface="Tw Cen MT"/>
                <a:cs typeface="Tw Cen MT"/>
              </a:rPr>
              <a:t>line </a:t>
            </a:r>
            <a:r>
              <a:rPr b="0" spc="-15" dirty="0">
                <a:latin typeface="Tw Cen MT"/>
                <a:cs typeface="Tw Cen MT"/>
              </a:rPr>
              <a:t>for </a:t>
            </a:r>
            <a:r>
              <a:rPr b="0" spc="-5" dirty="0">
                <a:latin typeface="Tw Cen MT"/>
                <a:cs typeface="Tw Cen MT"/>
              </a:rPr>
              <a:t>work and</a:t>
            </a:r>
            <a:r>
              <a:rPr b="0" spc="-105" dirty="0">
                <a:latin typeface="Tw Cen MT"/>
                <a:cs typeface="Tw Cen MT"/>
              </a:rPr>
              <a:t> </a:t>
            </a:r>
            <a:r>
              <a:rPr b="0" spc="-5" dirty="0">
                <a:latin typeface="Tw Cen MT"/>
                <a:cs typeface="Tw Cen MT"/>
              </a:rPr>
              <a:t>leisure.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307340" y="6428191"/>
            <a:ext cx="29413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w Cen MT"/>
                <a:cs typeface="Tw Cen MT"/>
              </a:rPr>
              <a:t>(Based on previous </a:t>
            </a:r>
            <a:r>
              <a:rPr sz="1600" spc="-10" dirty="0">
                <a:latin typeface="Tw Cen MT"/>
                <a:cs typeface="Tw Cen MT"/>
              </a:rPr>
              <a:t>planning</a:t>
            </a:r>
            <a:r>
              <a:rPr sz="1600" spc="100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efforts)</a:t>
            </a:r>
            <a:endParaRPr sz="1600">
              <a:latin typeface="Tw Cen MT"/>
              <a:cs typeface="Tw Cen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5580" y="301401"/>
            <a:ext cx="55054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25" dirty="0">
                <a:solidFill>
                  <a:srgbClr val="354E60"/>
                </a:solidFill>
                <a:latin typeface="Tw Cen MT"/>
                <a:cs typeface="Tw Cen MT"/>
              </a:rPr>
              <a:t>North </a:t>
            </a:r>
            <a:r>
              <a:rPr sz="3600" spc="0" dirty="0">
                <a:solidFill>
                  <a:srgbClr val="354E60"/>
                </a:solidFill>
                <a:latin typeface="Tw Cen MT"/>
                <a:cs typeface="Tw Cen MT"/>
              </a:rPr>
              <a:t>Scituate </a:t>
            </a:r>
            <a:r>
              <a:rPr sz="3600" dirty="0">
                <a:solidFill>
                  <a:srgbClr val="354E60"/>
                </a:solidFill>
                <a:latin typeface="Tw Cen MT"/>
                <a:cs typeface="Tw Cen MT"/>
              </a:rPr>
              <a:t>Village</a:t>
            </a:r>
            <a:r>
              <a:rPr sz="3600" spc="-40" dirty="0">
                <a:solidFill>
                  <a:srgbClr val="354E60"/>
                </a:solidFill>
                <a:latin typeface="Tw Cen MT"/>
                <a:cs typeface="Tw Cen MT"/>
              </a:rPr>
              <a:t> </a:t>
            </a:r>
            <a:r>
              <a:rPr sz="3600" spc="-10" dirty="0">
                <a:solidFill>
                  <a:srgbClr val="354E60"/>
                </a:solidFill>
                <a:latin typeface="Tw Cen MT"/>
                <a:cs typeface="Tw Cen MT"/>
              </a:rPr>
              <a:t>Vision</a:t>
            </a:r>
            <a:endParaRPr sz="3600">
              <a:latin typeface="Tw Cen MT"/>
              <a:cs typeface="Tw Cen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38571" y="1178052"/>
            <a:ext cx="3177539" cy="15575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7472" y="1178052"/>
            <a:ext cx="4900447" cy="52046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11139" y="1214627"/>
            <a:ext cx="1341119" cy="9235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54573" y="1258058"/>
            <a:ext cx="1199515" cy="782320"/>
          </a:xfrm>
          <a:custGeom>
            <a:avLst/>
            <a:gdLst/>
            <a:ahLst/>
            <a:cxnLst/>
            <a:rect l="l" t="t" r="r" b="b"/>
            <a:pathLst>
              <a:path w="1199515" h="782319">
                <a:moveTo>
                  <a:pt x="0" y="400443"/>
                </a:moveTo>
                <a:lnTo>
                  <a:pt x="29063" y="372304"/>
                </a:lnTo>
                <a:lnTo>
                  <a:pt x="58464" y="344474"/>
                </a:lnTo>
                <a:lnTo>
                  <a:pt x="87189" y="316026"/>
                </a:lnTo>
                <a:lnTo>
                  <a:pt x="114223" y="286029"/>
                </a:lnTo>
                <a:lnTo>
                  <a:pt x="161823" y="228828"/>
                </a:lnTo>
                <a:lnTo>
                  <a:pt x="580656" y="0"/>
                </a:lnTo>
                <a:lnTo>
                  <a:pt x="1199388" y="476719"/>
                </a:lnTo>
                <a:lnTo>
                  <a:pt x="723442" y="781812"/>
                </a:lnTo>
                <a:lnTo>
                  <a:pt x="0" y="400443"/>
                </a:lnTo>
                <a:close/>
              </a:path>
            </a:pathLst>
          </a:custGeom>
          <a:ln w="35052">
            <a:solidFill>
              <a:srgbClr val="354E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92139" y="1831847"/>
            <a:ext cx="141731" cy="7635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35573" y="1858517"/>
            <a:ext cx="0" cy="640080"/>
          </a:xfrm>
          <a:custGeom>
            <a:avLst/>
            <a:gdLst/>
            <a:ahLst/>
            <a:cxnLst/>
            <a:rect l="l" t="t" r="r" b="b"/>
            <a:pathLst>
              <a:path h="640080">
                <a:moveTo>
                  <a:pt x="0" y="0"/>
                </a:moveTo>
                <a:lnTo>
                  <a:pt x="0" y="639660"/>
                </a:lnTo>
              </a:path>
            </a:pathLst>
          </a:custGeom>
          <a:ln w="35052">
            <a:solidFill>
              <a:srgbClr val="354E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82995" y="2232659"/>
            <a:ext cx="902207" cy="4800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803265" y="2289301"/>
            <a:ext cx="6089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354E60"/>
                </a:solidFill>
                <a:latin typeface="Tw Cen MT"/>
                <a:cs typeface="Tw Cen MT"/>
              </a:rPr>
              <a:t>Location</a:t>
            </a:r>
            <a:endParaRPr sz="1400">
              <a:latin typeface="Tw Cen MT"/>
              <a:cs typeface="Tw Cen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17515" y="3249803"/>
            <a:ext cx="275336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4701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7E7E7E"/>
                </a:solidFill>
                <a:latin typeface="Tw Cen MT"/>
                <a:cs typeface="Tw Cen MT"/>
              </a:rPr>
              <a:t>Office and residential</a:t>
            </a:r>
            <a:r>
              <a:rPr sz="1800" spc="-135" dirty="0">
                <a:solidFill>
                  <a:srgbClr val="7E7E7E"/>
                </a:solidFill>
                <a:latin typeface="Tw Cen MT"/>
                <a:cs typeface="Tw Cen MT"/>
              </a:rPr>
              <a:t> </a:t>
            </a:r>
            <a:r>
              <a:rPr sz="1800" dirty="0">
                <a:solidFill>
                  <a:srgbClr val="7E7E7E"/>
                </a:solidFill>
                <a:latin typeface="Tw Cen MT"/>
                <a:cs typeface="Tw Cen MT"/>
              </a:rPr>
              <a:t>near  Station</a:t>
            </a:r>
            <a:endParaRPr sz="1800">
              <a:latin typeface="Tw Cen MT"/>
              <a:cs typeface="Tw Cen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7E7E7E"/>
                </a:solidFill>
                <a:latin typeface="Tw Cen MT"/>
                <a:cs typeface="Tw Cen MT"/>
              </a:rPr>
              <a:t>Cottage </a:t>
            </a:r>
            <a:r>
              <a:rPr sz="1800" spc="0" dirty="0">
                <a:solidFill>
                  <a:srgbClr val="7E7E7E"/>
                </a:solidFill>
                <a:latin typeface="Tw Cen MT"/>
                <a:cs typeface="Tw Cen MT"/>
              </a:rPr>
              <a:t>court </a:t>
            </a:r>
            <a:r>
              <a:rPr sz="1800" dirty="0">
                <a:solidFill>
                  <a:srgbClr val="7E7E7E"/>
                </a:solidFill>
                <a:latin typeface="Tw Cen MT"/>
                <a:cs typeface="Tw Cen MT"/>
              </a:rPr>
              <a:t>and</a:t>
            </a:r>
            <a:r>
              <a:rPr sz="1800" spc="-105" dirty="0">
                <a:solidFill>
                  <a:srgbClr val="7E7E7E"/>
                </a:solidFill>
                <a:latin typeface="Tw Cen MT"/>
                <a:cs typeface="Tw Cen MT"/>
              </a:rPr>
              <a:t> </a:t>
            </a:r>
            <a:r>
              <a:rPr sz="1800" spc="-10" dirty="0">
                <a:solidFill>
                  <a:srgbClr val="7E7E7E"/>
                </a:solidFill>
                <a:latin typeface="Tw Cen MT"/>
                <a:cs typeface="Tw Cen MT"/>
              </a:rPr>
              <a:t>townhouses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7340" y="6428191"/>
            <a:ext cx="29413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w Cen MT"/>
                <a:cs typeface="Tw Cen MT"/>
              </a:rPr>
              <a:t>(Based on previous </a:t>
            </a:r>
            <a:r>
              <a:rPr sz="1600" spc="-10" dirty="0">
                <a:latin typeface="Tw Cen MT"/>
                <a:cs typeface="Tw Cen MT"/>
              </a:rPr>
              <a:t>planning</a:t>
            </a:r>
            <a:r>
              <a:rPr sz="1600" spc="100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efforts)</a:t>
            </a:r>
            <a:endParaRPr sz="1600">
              <a:latin typeface="Tw Cen MT"/>
              <a:cs typeface="Tw Cen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5580" y="301401"/>
            <a:ext cx="55054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25" dirty="0">
                <a:solidFill>
                  <a:srgbClr val="354E60"/>
                </a:solidFill>
                <a:latin typeface="Tw Cen MT"/>
                <a:cs typeface="Tw Cen MT"/>
              </a:rPr>
              <a:t>North </a:t>
            </a:r>
            <a:r>
              <a:rPr sz="3600" spc="0" dirty="0">
                <a:solidFill>
                  <a:srgbClr val="354E60"/>
                </a:solidFill>
                <a:latin typeface="Tw Cen MT"/>
                <a:cs typeface="Tw Cen MT"/>
              </a:rPr>
              <a:t>Scituate </a:t>
            </a:r>
            <a:r>
              <a:rPr sz="3600" dirty="0">
                <a:solidFill>
                  <a:srgbClr val="354E60"/>
                </a:solidFill>
                <a:latin typeface="Tw Cen MT"/>
                <a:cs typeface="Tw Cen MT"/>
              </a:rPr>
              <a:t>Village</a:t>
            </a:r>
            <a:r>
              <a:rPr sz="3600" spc="-40" dirty="0">
                <a:solidFill>
                  <a:srgbClr val="354E60"/>
                </a:solidFill>
                <a:latin typeface="Tw Cen MT"/>
                <a:cs typeface="Tw Cen MT"/>
              </a:rPr>
              <a:t> </a:t>
            </a:r>
            <a:r>
              <a:rPr sz="3600" spc="-10" dirty="0">
                <a:solidFill>
                  <a:srgbClr val="354E60"/>
                </a:solidFill>
                <a:latin typeface="Tw Cen MT"/>
                <a:cs typeface="Tw Cen MT"/>
              </a:rPr>
              <a:t>Vision</a:t>
            </a:r>
            <a:endParaRPr sz="3600">
              <a:latin typeface="Tw Cen MT"/>
              <a:cs typeface="Tw Cen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38571" y="1178052"/>
            <a:ext cx="3177539" cy="15575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7012" y="1178052"/>
            <a:ext cx="4581790" cy="52046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05955" y="1755647"/>
            <a:ext cx="141731" cy="7635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49390" y="1782317"/>
            <a:ext cx="0" cy="640080"/>
          </a:xfrm>
          <a:custGeom>
            <a:avLst/>
            <a:gdLst/>
            <a:ahLst/>
            <a:cxnLst/>
            <a:rect l="l" t="t" r="r" b="b"/>
            <a:pathLst>
              <a:path h="640080">
                <a:moveTo>
                  <a:pt x="0" y="0"/>
                </a:moveTo>
                <a:lnTo>
                  <a:pt x="0" y="639660"/>
                </a:lnTo>
              </a:path>
            </a:pathLst>
          </a:custGeom>
          <a:ln w="35052">
            <a:solidFill>
              <a:srgbClr val="354E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07479" y="2182367"/>
            <a:ext cx="902207" cy="4800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627177" y="2238000"/>
            <a:ext cx="6089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354E60"/>
                </a:solidFill>
                <a:latin typeface="Tw Cen MT"/>
                <a:cs typeface="Tw Cen MT"/>
              </a:rPr>
              <a:t>Location</a:t>
            </a:r>
            <a:endParaRPr sz="1400">
              <a:latin typeface="Tw Cen MT"/>
              <a:cs typeface="Tw Cen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17515" y="3249803"/>
            <a:ext cx="24295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7E7E7E"/>
                </a:solidFill>
                <a:latin typeface="Tw Cen MT"/>
                <a:cs typeface="Tw Cen MT"/>
              </a:rPr>
              <a:t>New </a:t>
            </a:r>
            <a:r>
              <a:rPr sz="1800" spc="-5" dirty="0">
                <a:solidFill>
                  <a:srgbClr val="7E7E7E"/>
                </a:solidFill>
                <a:latin typeface="Tw Cen MT"/>
                <a:cs typeface="Tw Cen MT"/>
              </a:rPr>
              <a:t>trail </a:t>
            </a:r>
            <a:r>
              <a:rPr sz="1800" dirty="0">
                <a:solidFill>
                  <a:srgbClr val="7E7E7E"/>
                </a:solidFill>
                <a:latin typeface="Tw Cen MT"/>
                <a:cs typeface="Tw Cen MT"/>
              </a:rPr>
              <a:t>and picnic</a:t>
            </a:r>
            <a:r>
              <a:rPr sz="1800" spc="-110" dirty="0">
                <a:solidFill>
                  <a:srgbClr val="7E7E7E"/>
                </a:solidFill>
                <a:latin typeface="Tw Cen MT"/>
                <a:cs typeface="Tw Cen MT"/>
              </a:rPr>
              <a:t> </a:t>
            </a:r>
            <a:r>
              <a:rPr sz="1800" dirty="0">
                <a:solidFill>
                  <a:srgbClr val="7E7E7E"/>
                </a:solidFill>
                <a:latin typeface="Tw Cen MT"/>
                <a:cs typeface="Tw Cen MT"/>
              </a:rPr>
              <a:t>areas  along Bound</a:t>
            </a:r>
            <a:r>
              <a:rPr sz="1800" spc="-45" dirty="0">
                <a:solidFill>
                  <a:srgbClr val="7E7E7E"/>
                </a:solidFill>
                <a:latin typeface="Tw Cen MT"/>
                <a:cs typeface="Tw Cen MT"/>
              </a:rPr>
              <a:t> </a:t>
            </a:r>
            <a:r>
              <a:rPr sz="1800" spc="-10" dirty="0">
                <a:solidFill>
                  <a:srgbClr val="7E7E7E"/>
                </a:solidFill>
                <a:latin typeface="Tw Cen MT"/>
                <a:cs typeface="Tw Cen MT"/>
              </a:rPr>
              <a:t>Brook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1240" y="1367027"/>
            <a:ext cx="931151" cy="6080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54673" y="1410459"/>
            <a:ext cx="789940" cy="466725"/>
          </a:xfrm>
          <a:custGeom>
            <a:avLst/>
            <a:gdLst/>
            <a:ahLst/>
            <a:cxnLst/>
            <a:rect l="l" t="t" r="r" b="b"/>
            <a:pathLst>
              <a:path w="789940" h="466725">
                <a:moveTo>
                  <a:pt x="0" y="142760"/>
                </a:moveTo>
                <a:lnTo>
                  <a:pt x="275831" y="0"/>
                </a:lnTo>
                <a:lnTo>
                  <a:pt x="789432" y="256971"/>
                </a:lnTo>
                <a:lnTo>
                  <a:pt x="637247" y="466343"/>
                </a:lnTo>
                <a:lnTo>
                  <a:pt x="209245" y="275996"/>
                </a:lnTo>
                <a:lnTo>
                  <a:pt x="0" y="142760"/>
                </a:lnTo>
                <a:close/>
              </a:path>
            </a:pathLst>
          </a:custGeom>
          <a:ln w="35052">
            <a:solidFill>
              <a:srgbClr val="354E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07340" y="6428191"/>
            <a:ext cx="29413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w Cen MT"/>
                <a:cs typeface="Tw Cen MT"/>
              </a:rPr>
              <a:t>(Based on previous </a:t>
            </a:r>
            <a:r>
              <a:rPr sz="1600" spc="-10" dirty="0">
                <a:latin typeface="Tw Cen MT"/>
                <a:cs typeface="Tw Cen MT"/>
              </a:rPr>
              <a:t>planning</a:t>
            </a:r>
            <a:r>
              <a:rPr sz="1600" spc="100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efforts)</a:t>
            </a:r>
            <a:endParaRPr sz="1600">
              <a:latin typeface="Tw Cen MT"/>
              <a:cs typeface="Tw Cen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5580" y="301401"/>
            <a:ext cx="55054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25" dirty="0">
                <a:solidFill>
                  <a:srgbClr val="354E60"/>
                </a:solidFill>
                <a:latin typeface="Tw Cen MT"/>
                <a:cs typeface="Tw Cen MT"/>
              </a:rPr>
              <a:t>North </a:t>
            </a:r>
            <a:r>
              <a:rPr sz="3600" spc="0" dirty="0">
                <a:solidFill>
                  <a:srgbClr val="354E60"/>
                </a:solidFill>
                <a:latin typeface="Tw Cen MT"/>
                <a:cs typeface="Tw Cen MT"/>
              </a:rPr>
              <a:t>Scituate </a:t>
            </a:r>
            <a:r>
              <a:rPr sz="3600" dirty="0">
                <a:solidFill>
                  <a:srgbClr val="354E60"/>
                </a:solidFill>
                <a:latin typeface="Tw Cen MT"/>
                <a:cs typeface="Tw Cen MT"/>
              </a:rPr>
              <a:t>Village</a:t>
            </a:r>
            <a:r>
              <a:rPr sz="3600" spc="-40" dirty="0">
                <a:solidFill>
                  <a:srgbClr val="354E60"/>
                </a:solidFill>
                <a:latin typeface="Tw Cen MT"/>
                <a:cs typeface="Tw Cen MT"/>
              </a:rPr>
              <a:t> </a:t>
            </a:r>
            <a:r>
              <a:rPr sz="3600" spc="-10" dirty="0">
                <a:solidFill>
                  <a:srgbClr val="354E60"/>
                </a:solidFill>
                <a:latin typeface="Tw Cen MT"/>
                <a:cs typeface="Tw Cen MT"/>
              </a:rPr>
              <a:t>Vision</a:t>
            </a:r>
            <a:endParaRPr sz="3600">
              <a:latin typeface="Tw Cen MT"/>
              <a:cs typeface="Tw Cen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747003" y="1178052"/>
            <a:ext cx="3179063" cy="15575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0416" y="1178052"/>
            <a:ext cx="5327853" cy="36749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25283" y="1844039"/>
            <a:ext cx="141731" cy="7635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68718" y="1870710"/>
            <a:ext cx="0" cy="640080"/>
          </a:xfrm>
          <a:custGeom>
            <a:avLst/>
            <a:gdLst/>
            <a:ahLst/>
            <a:cxnLst/>
            <a:rect l="l" t="t" r="r" b="b"/>
            <a:pathLst>
              <a:path h="640080">
                <a:moveTo>
                  <a:pt x="0" y="0"/>
                </a:moveTo>
                <a:lnTo>
                  <a:pt x="0" y="639660"/>
                </a:lnTo>
              </a:path>
            </a:pathLst>
          </a:custGeom>
          <a:ln w="35052">
            <a:solidFill>
              <a:srgbClr val="354E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25283" y="2229611"/>
            <a:ext cx="902207" cy="4800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346315" y="2285625"/>
            <a:ext cx="6089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354E60"/>
                </a:solidFill>
                <a:latin typeface="Tw Cen MT"/>
                <a:cs typeface="Tw Cen MT"/>
              </a:rPr>
              <a:t>Location</a:t>
            </a:r>
            <a:endParaRPr sz="1400">
              <a:latin typeface="Tw Cen MT"/>
              <a:cs typeface="Tw Cen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76672" y="3230753"/>
            <a:ext cx="2905760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717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7E7E7E"/>
                </a:solidFill>
                <a:latin typeface="Tw Cen MT"/>
                <a:cs typeface="Tw Cen MT"/>
              </a:rPr>
              <a:t>Infill </a:t>
            </a:r>
            <a:r>
              <a:rPr sz="1800" dirty="0">
                <a:solidFill>
                  <a:srgbClr val="7E7E7E"/>
                </a:solidFill>
                <a:latin typeface="Tw Cen MT"/>
                <a:cs typeface="Tw Cen MT"/>
              </a:rPr>
              <a:t>and </a:t>
            </a:r>
            <a:r>
              <a:rPr sz="1800" spc="-5" dirty="0">
                <a:solidFill>
                  <a:srgbClr val="7E7E7E"/>
                </a:solidFill>
                <a:latin typeface="Tw Cen MT"/>
                <a:cs typeface="Tw Cen MT"/>
              </a:rPr>
              <a:t>redevelopment  </a:t>
            </a:r>
            <a:r>
              <a:rPr sz="1800" dirty="0">
                <a:solidFill>
                  <a:srgbClr val="7E7E7E"/>
                </a:solidFill>
                <a:latin typeface="Tw Cen MT"/>
                <a:cs typeface="Tw Cen MT"/>
              </a:rPr>
              <a:t>opportunities </a:t>
            </a:r>
            <a:r>
              <a:rPr sz="1800" spc="-5" dirty="0">
                <a:solidFill>
                  <a:srgbClr val="7E7E7E"/>
                </a:solidFill>
                <a:latin typeface="Tw Cen MT"/>
                <a:cs typeface="Tw Cen MT"/>
              </a:rPr>
              <a:t>with traditional  village</a:t>
            </a:r>
            <a:r>
              <a:rPr sz="1800" spc="-15" dirty="0">
                <a:solidFill>
                  <a:srgbClr val="7E7E7E"/>
                </a:solidFill>
                <a:latin typeface="Tw Cen MT"/>
                <a:cs typeface="Tw Cen MT"/>
              </a:rPr>
              <a:t> </a:t>
            </a:r>
            <a:r>
              <a:rPr sz="1800" spc="-5" dirty="0">
                <a:solidFill>
                  <a:srgbClr val="7E7E7E"/>
                </a:solidFill>
                <a:latin typeface="Tw Cen MT"/>
                <a:cs typeface="Tw Cen MT"/>
              </a:rPr>
              <a:t>form</a:t>
            </a:r>
            <a:endParaRPr sz="1800">
              <a:latin typeface="Tw Cen MT"/>
              <a:cs typeface="Tw Cen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7E7E7E"/>
                </a:solidFill>
                <a:latin typeface="Tw Cen MT"/>
                <a:cs typeface="Tw Cen MT"/>
              </a:rPr>
              <a:t>Shared</a:t>
            </a:r>
            <a:r>
              <a:rPr sz="1800" spc="-20" dirty="0">
                <a:solidFill>
                  <a:srgbClr val="7E7E7E"/>
                </a:solidFill>
                <a:latin typeface="Tw Cen MT"/>
                <a:cs typeface="Tw Cen MT"/>
              </a:rPr>
              <a:t> </a:t>
            </a:r>
            <a:r>
              <a:rPr sz="1800" dirty="0">
                <a:solidFill>
                  <a:srgbClr val="7E7E7E"/>
                </a:solidFill>
                <a:latin typeface="Tw Cen MT"/>
                <a:cs typeface="Tw Cen MT"/>
              </a:rPr>
              <a:t>parking</a:t>
            </a:r>
            <a:endParaRPr sz="1800">
              <a:latin typeface="Tw Cen MT"/>
              <a:cs typeface="Tw Cen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800" spc="-10" dirty="0">
                <a:solidFill>
                  <a:srgbClr val="7E7E7E"/>
                </a:solidFill>
                <a:latin typeface="Tw Cen MT"/>
                <a:cs typeface="Tw Cen MT"/>
              </a:rPr>
              <a:t>Improved </a:t>
            </a:r>
            <a:r>
              <a:rPr sz="1800" dirty="0">
                <a:solidFill>
                  <a:srgbClr val="7E7E7E"/>
                </a:solidFill>
                <a:latin typeface="Tw Cen MT"/>
                <a:cs typeface="Tw Cen MT"/>
              </a:rPr>
              <a:t>streetscape and</a:t>
            </a:r>
            <a:r>
              <a:rPr sz="1800" spc="-150" dirty="0">
                <a:solidFill>
                  <a:srgbClr val="7E7E7E"/>
                </a:solidFill>
                <a:latin typeface="Tw Cen MT"/>
                <a:cs typeface="Tw Cen MT"/>
              </a:rPr>
              <a:t> </a:t>
            </a:r>
            <a:r>
              <a:rPr sz="1800" dirty="0">
                <a:solidFill>
                  <a:srgbClr val="7E7E7E"/>
                </a:solidFill>
                <a:latin typeface="Tw Cen MT"/>
                <a:cs typeface="Tw Cen MT"/>
              </a:rPr>
              <a:t>open  spaces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225283" y="1205483"/>
            <a:ext cx="1674875" cy="8183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268722" y="1248917"/>
            <a:ext cx="1533525" cy="676910"/>
          </a:xfrm>
          <a:custGeom>
            <a:avLst/>
            <a:gdLst/>
            <a:ahLst/>
            <a:cxnLst/>
            <a:rect l="l" t="t" r="r" b="b"/>
            <a:pathLst>
              <a:path w="1533525" h="676910">
                <a:moveTo>
                  <a:pt x="28562" y="495579"/>
                </a:moveTo>
                <a:lnTo>
                  <a:pt x="866559" y="0"/>
                </a:lnTo>
                <a:lnTo>
                  <a:pt x="1533144" y="228726"/>
                </a:lnTo>
                <a:lnTo>
                  <a:pt x="723709" y="676655"/>
                </a:lnTo>
                <a:lnTo>
                  <a:pt x="361848" y="657593"/>
                </a:lnTo>
                <a:lnTo>
                  <a:pt x="0" y="648068"/>
                </a:lnTo>
                <a:lnTo>
                  <a:pt x="28562" y="495579"/>
                </a:lnTo>
                <a:close/>
              </a:path>
            </a:pathLst>
          </a:custGeom>
          <a:ln w="35052">
            <a:solidFill>
              <a:srgbClr val="354E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07340" y="6428191"/>
            <a:ext cx="29413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w Cen MT"/>
                <a:cs typeface="Tw Cen MT"/>
              </a:rPr>
              <a:t>(Based on previous </a:t>
            </a:r>
            <a:r>
              <a:rPr sz="1600" spc="-10" dirty="0">
                <a:latin typeface="Tw Cen MT"/>
                <a:cs typeface="Tw Cen MT"/>
              </a:rPr>
              <a:t>planning</a:t>
            </a:r>
            <a:r>
              <a:rPr sz="1600" spc="100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efforts)</a:t>
            </a:r>
            <a:endParaRPr sz="1600">
              <a:latin typeface="Tw Cen MT"/>
              <a:cs typeface="Tw Cen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3" y="3579876"/>
            <a:ext cx="2235707" cy="22357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87125" y="1749370"/>
            <a:ext cx="5952490" cy="4537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i="1" spc="-5" dirty="0">
                <a:latin typeface="Tw Cen MT"/>
                <a:cs typeface="Tw Cen MT"/>
              </a:rPr>
              <a:t>PLEASE </a:t>
            </a:r>
            <a:r>
              <a:rPr sz="3600" b="1" i="1" dirty="0">
                <a:latin typeface="Tw Cen MT"/>
                <a:cs typeface="Tw Cen MT"/>
              </a:rPr>
              <a:t>USE </a:t>
            </a:r>
            <a:r>
              <a:rPr sz="3600" b="1" i="1" spc="-20" dirty="0">
                <a:latin typeface="Tw Cen MT"/>
                <a:cs typeface="Tw Cen MT"/>
              </a:rPr>
              <a:t>YOUR</a:t>
            </a:r>
            <a:r>
              <a:rPr sz="3600" b="1" i="1" spc="5" dirty="0">
                <a:latin typeface="Tw Cen MT"/>
                <a:cs typeface="Tw Cen MT"/>
              </a:rPr>
              <a:t> </a:t>
            </a:r>
            <a:r>
              <a:rPr sz="3600" b="1" i="1" spc="-5" dirty="0">
                <a:latin typeface="Tw Cen MT"/>
                <a:cs typeface="Tw Cen MT"/>
              </a:rPr>
              <a:t>PHONE</a:t>
            </a:r>
            <a:endParaRPr sz="360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3200" i="1" dirty="0">
                <a:latin typeface="Tw Cen MT"/>
                <a:cs typeface="Tw Cen MT"/>
              </a:rPr>
              <a:t>(OR</a:t>
            </a:r>
            <a:r>
              <a:rPr sz="3200" i="1" spc="-20" dirty="0">
                <a:latin typeface="Tw Cen MT"/>
                <a:cs typeface="Tw Cen MT"/>
              </a:rPr>
              <a:t> </a:t>
            </a:r>
            <a:r>
              <a:rPr sz="3200" i="1" spc="-55" dirty="0">
                <a:latin typeface="Tw Cen MT"/>
                <a:cs typeface="Tw Cen MT"/>
              </a:rPr>
              <a:t>PAPER)</a:t>
            </a:r>
            <a:endParaRPr sz="3200">
              <a:latin typeface="Tw Cen MT"/>
              <a:cs typeface="Tw Cen MT"/>
            </a:endParaRPr>
          </a:p>
          <a:p>
            <a:pPr marL="1431290">
              <a:lnSpc>
                <a:spcPts val="2355"/>
              </a:lnSpc>
              <a:spcBef>
                <a:spcPts val="2375"/>
              </a:spcBef>
            </a:pPr>
            <a:r>
              <a:rPr sz="2000" spc="-20" dirty="0">
                <a:latin typeface="Tw Cen MT"/>
                <a:cs typeface="Tw Cen MT"/>
              </a:rPr>
              <a:t>TO </a:t>
            </a:r>
            <a:r>
              <a:rPr sz="2000" dirty="0">
                <a:latin typeface="Tw Cen MT"/>
                <a:cs typeface="Tw Cen MT"/>
              </a:rPr>
              <a:t>CONNECT </a:t>
            </a:r>
            <a:r>
              <a:rPr sz="2000" spc="-20" dirty="0">
                <a:latin typeface="Tw Cen MT"/>
                <a:cs typeface="Tw Cen MT"/>
              </a:rPr>
              <a:t>TO </a:t>
            </a:r>
            <a:r>
              <a:rPr sz="2000" dirty="0">
                <a:latin typeface="Tw Cen MT"/>
                <a:cs typeface="Tw Cen MT"/>
              </a:rPr>
              <a:t>THE </a:t>
            </a:r>
            <a:r>
              <a:rPr sz="2000" spc="-10" dirty="0">
                <a:latin typeface="Tw Cen MT"/>
                <a:cs typeface="Tw Cen MT"/>
              </a:rPr>
              <a:t>INTERACTIVE</a:t>
            </a:r>
            <a:r>
              <a:rPr sz="2000" spc="-50" dirty="0">
                <a:latin typeface="Tw Cen MT"/>
                <a:cs typeface="Tw Cen MT"/>
              </a:rPr>
              <a:t> </a:t>
            </a:r>
            <a:r>
              <a:rPr sz="2000" spc="-10" dirty="0">
                <a:latin typeface="Tw Cen MT"/>
                <a:cs typeface="Tw Cen MT"/>
              </a:rPr>
              <a:t>SURVEY</a:t>
            </a:r>
            <a:endParaRPr sz="2000">
              <a:latin typeface="Tw Cen MT"/>
              <a:cs typeface="Tw Cen MT"/>
            </a:endParaRPr>
          </a:p>
          <a:p>
            <a:pPr marL="1431290">
              <a:lnSpc>
                <a:spcPts val="4240"/>
              </a:lnSpc>
            </a:pPr>
            <a:r>
              <a:rPr sz="3600" b="1" spc="-35" dirty="0">
                <a:latin typeface="Tw Cen MT"/>
                <a:cs typeface="Tw Cen MT"/>
              </a:rPr>
              <a:t>TEXT:</a:t>
            </a:r>
            <a:endParaRPr sz="3600">
              <a:latin typeface="Tw Cen MT"/>
              <a:cs typeface="Tw Cen MT"/>
            </a:endParaRPr>
          </a:p>
          <a:p>
            <a:pPr marL="1431290">
              <a:lnSpc>
                <a:spcPts val="5725"/>
              </a:lnSpc>
            </a:pPr>
            <a:r>
              <a:rPr sz="4800" b="1" spc="-5" dirty="0">
                <a:latin typeface="Tw Cen MT"/>
                <a:cs typeface="Tw Cen MT"/>
              </a:rPr>
              <a:t>MAPCMTG</a:t>
            </a:r>
            <a:endParaRPr sz="4800">
              <a:latin typeface="Tw Cen MT"/>
              <a:cs typeface="Tw Cen MT"/>
            </a:endParaRPr>
          </a:p>
          <a:p>
            <a:pPr marL="1431290">
              <a:lnSpc>
                <a:spcPts val="4285"/>
              </a:lnSpc>
              <a:spcBef>
                <a:spcPts val="70"/>
              </a:spcBef>
            </a:pPr>
            <a:r>
              <a:rPr sz="3600" b="1" spc="-15" dirty="0">
                <a:latin typeface="Tw Cen MT"/>
                <a:cs typeface="Tw Cen MT"/>
              </a:rPr>
              <a:t>TO:</a:t>
            </a:r>
            <a:endParaRPr sz="3600">
              <a:latin typeface="Tw Cen MT"/>
              <a:cs typeface="Tw Cen MT"/>
            </a:endParaRPr>
          </a:p>
          <a:p>
            <a:pPr marL="1431290">
              <a:lnSpc>
                <a:spcPts val="5725"/>
              </a:lnSpc>
            </a:pPr>
            <a:r>
              <a:rPr sz="4800" b="1" spc="-5" dirty="0">
                <a:latin typeface="Tw Cen MT"/>
                <a:cs typeface="Tw Cen MT"/>
              </a:rPr>
              <a:t>22333</a:t>
            </a:r>
            <a:endParaRPr sz="4800">
              <a:latin typeface="Tw Cen MT"/>
              <a:cs typeface="Tw Cen MT"/>
            </a:endParaRPr>
          </a:p>
          <a:p>
            <a:pPr marL="1431290">
              <a:lnSpc>
                <a:spcPct val="100000"/>
              </a:lnSpc>
              <a:spcBef>
                <a:spcPts val="160"/>
              </a:spcBef>
            </a:pPr>
            <a:r>
              <a:rPr sz="2000" dirty="0">
                <a:latin typeface="Tw Cen MT"/>
                <a:cs typeface="Tw Cen MT"/>
              </a:rPr>
              <a:t>ONCE </a:t>
            </a:r>
            <a:r>
              <a:rPr sz="2000" spc="-20" dirty="0">
                <a:latin typeface="Tw Cen MT"/>
                <a:cs typeface="Tw Cen MT"/>
              </a:rPr>
              <a:t>TO</a:t>
            </a:r>
            <a:r>
              <a:rPr sz="2000" spc="-114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JOIN</a:t>
            </a:r>
            <a:endParaRPr sz="2000">
              <a:latin typeface="Tw Cen MT"/>
              <a:cs typeface="Tw Cen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25580" y="301401"/>
            <a:ext cx="50641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354E60"/>
                </a:solidFill>
                <a:latin typeface="Tw Cen MT"/>
                <a:cs typeface="Tw Cen MT"/>
              </a:rPr>
              <a:t>Interactive Meeting </a:t>
            </a:r>
            <a:r>
              <a:rPr sz="3600" spc="-10" dirty="0">
                <a:solidFill>
                  <a:srgbClr val="354E60"/>
                </a:solidFill>
                <a:latin typeface="Tw Cen MT"/>
                <a:cs typeface="Tw Cen MT"/>
              </a:rPr>
              <a:t>Survey</a:t>
            </a:r>
            <a:endParaRPr sz="3600">
              <a:latin typeface="Tw Cen MT"/>
              <a:cs typeface="Tw Cen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6210" y="1605847"/>
            <a:ext cx="0" cy="3939540"/>
          </a:xfrm>
          <a:custGeom>
            <a:avLst/>
            <a:gdLst/>
            <a:ahLst/>
            <a:cxnLst/>
            <a:rect l="l" t="t" r="r" b="b"/>
            <a:pathLst>
              <a:path h="3939540">
                <a:moveTo>
                  <a:pt x="0" y="3939168"/>
                </a:moveTo>
                <a:lnTo>
                  <a:pt x="0" y="0"/>
                </a:lnTo>
              </a:path>
            </a:pathLst>
          </a:custGeom>
          <a:ln w="186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53755" y="5532510"/>
            <a:ext cx="3898265" cy="0"/>
          </a:xfrm>
          <a:custGeom>
            <a:avLst/>
            <a:gdLst/>
            <a:ahLst/>
            <a:cxnLst/>
            <a:rect l="l" t="t" r="r" b="b"/>
            <a:pathLst>
              <a:path w="3898265">
                <a:moveTo>
                  <a:pt x="0" y="0"/>
                </a:moveTo>
                <a:lnTo>
                  <a:pt x="3898211" y="0"/>
                </a:lnTo>
              </a:path>
            </a:pathLst>
          </a:custGeom>
          <a:ln w="187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55985" y="6045227"/>
            <a:ext cx="1121410" cy="0"/>
          </a:xfrm>
          <a:custGeom>
            <a:avLst/>
            <a:gdLst/>
            <a:ahLst/>
            <a:cxnLst/>
            <a:rect l="l" t="t" r="r" b="b"/>
            <a:pathLst>
              <a:path w="1121409">
                <a:moveTo>
                  <a:pt x="0" y="0"/>
                </a:moveTo>
                <a:lnTo>
                  <a:pt x="1120890" y="0"/>
                </a:lnTo>
              </a:path>
            </a:pathLst>
          </a:custGeom>
          <a:ln w="125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0573" y="6045227"/>
            <a:ext cx="1121410" cy="0"/>
          </a:xfrm>
          <a:custGeom>
            <a:avLst/>
            <a:gdLst/>
            <a:ahLst/>
            <a:cxnLst/>
            <a:rect l="l" t="t" r="r" b="b"/>
            <a:pathLst>
              <a:path w="1121410">
                <a:moveTo>
                  <a:pt x="0" y="0"/>
                </a:moveTo>
                <a:lnTo>
                  <a:pt x="1120892" y="0"/>
                </a:lnTo>
              </a:path>
            </a:pathLst>
          </a:custGeom>
          <a:ln w="125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14645" y="768975"/>
            <a:ext cx="7146290" cy="332105"/>
          </a:xfrm>
          <a:prstGeom prst="rect">
            <a:avLst/>
          </a:prstGeom>
          <a:solidFill>
            <a:srgbClr val="6091C3"/>
          </a:solidFill>
        </p:spPr>
        <p:txBody>
          <a:bodyPr vert="horz" wrap="square" lIns="0" tIns="76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0"/>
              </a:spcBef>
            </a:pPr>
            <a:r>
              <a:rPr sz="1950" spc="180" dirty="0">
                <a:solidFill>
                  <a:srgbClr val="FDFDFD"/>
                </a:solidFill>
                <a:latin typeface="Times New Roman"/>
                <a:cs typeface="Times New Roman"/>
              </a:rPr>
              <a:t>\let's</a:t>
            </a:r>
            <a:r>
              <a:rPr sz="1950" spc="-19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1950" spc="90" dirty="0">
                <a:solidFill>
                  <a:srgbClr val="FDFDFD"/>
                </a:solidFill>
                <a:latin typeface="Times New Roman"/>
                <a:cs typeface="Times New Roman"/>
              </a:rPr>
              <a:t>start</a:t>
            </a:r>
            <a:r>
              <a:rPr sz="1950" spc="-130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1950" spc="100" dirty="0">
                <a:solidFill>
                  <a:srgbClr val="FDFDFD"/>
                </a:solidFill>
                <a:latin typeface="Times New Roman"/>
                <a:cs typeface="Times New Roman"/>
              </a:rPr>
              <a:t>with</a:t>
            </a:r>
            <a:r>
              <a:rPr sz="1950" spc="-8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1950" spc="114" dirty="0">
                <a:solidFill>
                  <a:srgbClr val="FDFDFD"/>
                </a:solidFill>
                <a:latin typeface="Times New Roman"/>
                <a:cs typeface="Times New Roman"/>
              </a:rPr>
              <a:t>an</a:t>
            </a:r>
            <a:r>
              <a:rPr sz="1950" spc="-150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1950" spc="135" dirty="0">
                <a:solidFill>
                  <a:srgbClr val="FDFDFD"/>
                </a:solidFill>
                <a:latin typeface="Times New Roman"/>
                <a:cs typeface="Times New Roman"/>
              </a:rPr>
              <a:t>easy</a:t>
            </a:r>
            <a:r>
              <a:rPr sz="1950" spc="-70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1950" spc="114" dirty="0">
                <a:solidFill>
                  <a:srgbClr val="FDFDFD"/>
                </a:solidFill>
                <a:latin typeface="Times New Roman"/>
                <a:cs typeface="Times New Roman"/>
              </a:rPr>
              <a:t>one.)</a:t>
            </a:r>
            <a:r>
              <a:rPr sz="1950" spc="10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1950" spc="5" dirty="0">
                <a:solidFill>
                  <a:srgbClr val="FDFDFD"/>
                </a:solidFill>
                <a:latin typeface="Times New Roman"/>
                <a:cs typeface="Times New Roman"/>
              </a:rPr>
              <a:t>How</a:t>
            </a:r>
            <a:r>
              <a:rPr sz="1950" spc="1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1950" spc="75" dirty="0">
                <a:solidFill>
                  <a:srgbClr val="FDFDFD"/>
                </a:solidFill>
                <a:latin typeface="Times New Roman"/>
                <a:cs typeface="Times New Roman"/>
              </a:rPr>
              <a:t>much</a:t>
            </a:r>
            <a:r>
              <a:rPr sz="1950" spc="50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1950" spc="35" dirty="0">
                <a:solidFill>
                  <a:srgbClr val="FDFDFD"/>
                </a:solidFill>
                <a:latin typeface="Times New Roman"/>
                <a:cs typeface="Times New Roman"/>
              </a:rPr>
              <a:t>parking</a:t>
            </a:r>
            <a:r>
              <a:rPr sz="1950" spc="-140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1950" spc="80" dirty="0">
                <a:solidFill>
                  <a:srgbClr val="FDFDFD"/>
                </a:solidFill>
                <a:latin typeface="Times New Roman"/>
                <a:cs typeface="Times New Roman"/>
              </a:rPr>
              <a:t>should</a:t>
            </a:r>
            <a:r>
              <a:rPr sz="1950" spc="140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1950" spc="25" dirty="0">
                <a:solidFill>
                  <a:srgbClr val="FDFDFD"/>
                </a:solidFill>
                <a:latin typeface="Times New Roman"/>
                <a:cs typeface="Times New Roman"/>
              </a:rPr>
              <a:t>North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76630" y="1150381"/>
            <a:ext cx="4066540" cy="1416050"/>
          </a:xfrm>
          <a:prstGeom prst="rect">
            <a:avLst/>
          </a:prstGeom>
          <a:solidFill>
            <a:srgbClr val="6091C3"/>
          </a:solidFill>
        </p:spPr>
        <p:txBody>
          <a:bodyPr vert="horz" wrap="square" lIns="0" tIns="13970" rIns="0" bIns="0" rtlCol="0">
            <a:spAutoFit/>
          </a:bodyPr>
          <a:lstStyle/>
          <a:p>
            <a:pPr marL="2364740">
              <a:lnSpc>
                <a:spcPct val="100000"/>
              </a:lnSpc>
              <a:spcBef>
                <a:spcPts val="110"/>
              </a:spcBef>
            </a:pPr>
            <a:r>
              <a:rPr sz="1950" b="1" spc="80" dirty="0">
                <a:solidFill>
                  <a:srgbClr val="FDFDFD"/>
                </a:solidFill>
                <a:latin typeface="Times New Roman"/>
                <a:cs typeface="Times New Roman"/>
              </a:rPr>
              <a:t>Scituate</a:t>
            </a:r>
            <a:r>
              <a:rPr sz="1950" b="1" spc="-1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1950" b="1" spc="75" dirty="0">
                <a:solidFill>
                  <a:srgbClr val="FDFDFD"/>
                </a:solidFill>
                <a:latin typeface="Times New Roman"/>
                <a:cs typeface="Times New Roman"/>
              </a:rPr>
              <a:t>have?</a:t>
            </a:r>
            <a:endParaRPr sz="19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645"/>
              </a:spcBef>
            </a:pPr>
            <a:r>
              <a:rPr sz="1850" spc="30" dirty="0">
                <a:solidFill>
                  <a:srgbClr val="313334"/>
                </a:solidFill>
                <a:latin typeface="Arial"/>
                <a:cs typeface="Arial"/>
              </a:rPr>
              <a:t>None.</a:t>
            </a:r>
            <a:r>
              <a:rPr sz="1850" spc="-204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1850" spc="15" dirty="0">
                <a:solidFill>
                  <a:srgbClr val="313334"/>
                </a:solidFill>
                <a:latin typeface="Arial"/>
                <a:cs typeface="Arial"/>
              </a:rPr>
              <a:t>I</a:t>
            </a:r>
            <a:r>
              <a:rPr sz="1850" spc="-165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1850" spc="114" dirty="0">
                <a:solidFill>
                  <a:srgbClr val="313334"/>
                </a:solidFill>
                <a:latin typeface="Arial"/>
                <a:cs typeface="Arial"/>
              </a:rPr>
              <a:t>don't</a:t>
            </a:r>
            <a:r>
              <a:rPr sz="1850" spc="-18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1850" spc="25" dirty="0">
                <a:solidFill>
                  <a:srgbClr val="313334"/>
                </a:solidFill>
                <a:latin typeface="Arial"/>
                <a:cs typeface="Arial"/>
              </a:rPr>
              <a:t>care</a:t>
            </a:r>
            <a:r>
              <a:rPr sz="1850" spc="-145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1850" spc="80" dirty="0">
                <a:solidFill>
                  <a:srgbClr val="313334"/>
                </a:solidFill>
                <a:latin typeface="Arial"/>
                <a:cs typeface="Arial"/>
              </a:rPr>
              <a:t>about</a:t>
            </a:r>
            <a:endParaRPr sz="1850">
              <a:latin typeface="Arial"/>
              <a:cs typeface="Arial"/>
            </a:endParaRPr>
          </a:p>
          <a:p>
            <a:pPr marL="1154430">
              <a:lnSpc>
                <a:spcPct val="100000"/>
              </a:lnSpc>
              <a:spcBef>
                <a:spcPts val="95"/>
              </a:spcBef>
            </a:pPr>
            <a:r>
              <a:rPr sz="1850" spc="65" dirty="0">
                <a:solidFill>
                  <a:srgbClr val="313334"/>
                </a:solidFill>
                <a:latin typeface="Arial"/>
                <a:cs typeface="Arial"/>
              </a:rPr>
              <a:t>parking</a:t>
            </a:r>
            <a:r>
              <a:rPr sz="1850" spc="-235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1850" spc="60" dirty="0">
                <a:solidFill>
                  <a:srgbClr val="313334"/>
                </a:solidFill>
                <a:latin typeface="Arial"/>
                <a:cs typeface="Arial"/>
              </a:rPr>
              <a:t>at</a:t>
            </a:r>
            <a:r>
              <a:rPr sz="1850" spc="-185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1850" spc="75" dirty="0">
                <a:solidFill>
                  <a:srgbClr val="313334"/>
                </a:solidFill>
                <a:latin typeface="Arial"/>
                <a:cs typeface="Arial"/>
              </a:rPr>
              <a:t>all.</a:t>
            </a:r>
            <a:endParaRPr sz="18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3326" y="3195256"/>
            <a:ext cx="3068955" cy="20034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61925">
              <a:lnSpc>
                <a:spcPct val="100000"/>
              </a:lnSpc>
              <a:spcBef>
                <a:spcPts val="110"/>
              </a:spcBef>
            </a:pPr>
            <a:r>
              <a:rPr sz="1850" spc="-75" dirty="0">
                <a:solidFill>
                  <a:srgbClr val="313334"/>
                </a:solidFill>
                <a:latin typeface="Arial"/>
                <a:cs typeface="Arial"/>
              </a:rPr>
              <a:t>We</a:t>
            </a:r>
            <a:r>
              <a:rPr sz="1850" spc="-16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1850" spc="65" dirty="0">
                <a:solidFill>
                  <a:srgbClr val="313334"/>
                </a:solidFill>
                <a:latin typeface="Arial"/>
                <a:cs typeface="Arial"/>
              </a:rPr>
              <a:t>should</a:t>
            </a:r>
            <a:r>
              <a:rPr sz="1850" spc="-11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1850" spc="55" dirty="0">
                <a:solidFill>
                  <a:srgbClr val="313334"/>
                </a:solidFill>
                <a:latin typeface="Arial"/>
                <a:cs typeface="Arial"/>
              </a:rPr>
              <a:t>require</a:t>
            </a:r>
            <a:r>
              <a:rPr sz="1850" spc="-65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1850" spc="35" dirty="0">
                <a:solidFill>
                  <a:srgbClr val="313334"/>
                </a:solidFill>
                <a:latin typeface="Arial"/>
                <a:cs typeface="Arial"/>
              </a:rPr>
              <a:t>way</a:t>
            </a:r>
            <a:r>
              <a:rPr sz="1850" spc="-10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1850" spc="25" dirty="0">
                <a:solidFill>
                  <a:srgbClr val="313334"/>
                </a:solidFill>
                <a:latin typeface="Arial"/>
                <a:cs typeface="Arial"/>
              </a:rPr>
              <a:t>too</a:t>
            </a:r>
            <a:endParaRPr sz="185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90"/>
              </a:spcBef>
            </a:pPr>
            <a:r>
              <a:rPr sz="1850" spc="80" dirty="0">
                <a:solidFill>
                  <a:srgbClr val="313334"/>
                </a:solidFill>
                <a:latin typeface="Arial"/>
                <a:cs typeface="Arial"/>
              </a:rPr>
              <a:t>much</a:t>
            </a:r>
            <a:endParaRPr sz="18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317500" marR="7620" indent="-305435" algn="r">
              <a:lnSpc>
                <a:spcPct val="105300"/>
              </a:lnSpc>
              <a:spcBef>
                <a:spcPts val="1600"/>
              </a:spcBef>
            </a:pPr>
            <a:r>
              <a:rPr sz="1850" spc="-75" dirty="0">
                <a:solidFill>
                  <a:srgbClr val="313334"/>
                </a:solidFill>
                <a:latin typeface="Arial"/>
                <a:cs typeface="Arial"/>
              </a:rPr>
              <a:t>We </a:t>
            </a:r>
            <a:r>
              <a:rPr sz="1850" spc="65" dirty="0">
                <a:solidFill>
                  <a:srgbClr val="313334"/>
                </a:solidFill>
                <a:latin typeface="Arial"/>
                <a:cs typeface="Arial"/>
              </a:rPr>
              <a:t>should</a:t>
            </a:r>
            <a:r>
              <a:rPr sz="1850" spc="-195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1850" spc="65" dirty="0">
                <a:solidFill>
                  <a:srgbClr val="313334"/>
                </a:solidFill>
                <a:latin typeface="Arial"/>
                <a:cs typeface="Arial"/>
              </a:rPr>
              <a:t>require</a:t>
            </a:r>
            <a:r>
              <a:rPr sz="1850" spc="-13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1850" spc="50" dirty="0">
                <a:solidFill>
                  <a:srgbClr val="313334"/>
                </a:solidFill>
                <a:latin typeface="Arial"/>
                <a:cs typeface="Arial"/>
              </a:rPr>
              <a:t>sufficient </a:t>
            </a:r>
            <a:r>
              <a:rPr sz="1850" spc="35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1850" spc="65" dirty="0">
                <a:solidFill>
                  <a:srgbClr val="313334"/>
                </a:solidFill>
                <a:latin typeface="Arial"/>
                <a:cs typeface="Arial"/>
              </a:rPr>
              <a:t>parking</a:t>
            </a:r>
            <a:r>
              <a:rPr sz="1850" spc="-22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1850" spc="55" dirty="0">
                <a:solidFill>
                  <a:srgbClr val="313334"/>
                </a:solidFill>
                <a:latin typeface="Arial"/>
                <a:cs typeface="Arial"/>
              </a:rPr>
              <a:t>for</a:t>
            </a:r>
            <a:r>
              <a:rPr sz="1850" spc="-5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1850" spc="65" dirty="0">
                <a:solidFill>
                  <a:srgbClr val="313334"/>
                </a:solidFill>
                <a:latin typeface="Arial"/>
                <a:cs typeface="Arial"/>
              </a:rPr>
              <a:t>the</a:t>
            </a:r>
            <a:r>
              <a:rPr sz="1850" spc="-85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1850" spc="15" dirty="0">
                <a:solidFill>
                  <a:srgbClr val="313334"/>
                </a:solidFill>
                <a:latin typeface="Arial"/>
                <a:cs typeface="Arial"/>
              </a:rPr>
              <a:t>use,</a:t>
            </a:r>
            <a:r>
              <a:rPr sz="1850" spc="-20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1850" spc="25" dirty="0">
                <a:solidFill>
                  <a:srgbClr val="313334"/>
                </a:solidFill>
                <a:latin typeface="Arial"/>
                <a:cs typeface="Arial"/>
              </a:rPr>
              <a:t>given </a:t>
            </a:r>
            <a:r>
              <a:rPr sz="1850" spc="1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1850" spc="25" dirty="0">
                <a:solidFill>
                  <a:srgbClr val="313334"/>
                </a:solidFill>
                <a:latin typeface="Arial"/>
                <a:cs typeface="Arial"/>
              </a:rPr>
              <a:t>the </a:t>
            </a:r>
            <a:r>
              <a:rPr sz="1850" spc="40" dirty="0">
                <a:solidFill>
                  <a:srgbClr val="313334"/>
                </a:solidFill>
                <a:latin typeface="Arial"/>
                <a:cs typeface="Arial"/>
              </a:rPr>
              <a:t>village</a:t>
            </a:r>
            <a:r>
              <a:rPr sz="1850" spc="-17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1850" spc="50" dirty="0">
                <a:solidFill>
                  <a:srgbClr val="313334"/>
                </a:solidFill>
                <a:latin typeface="Arial"/>
                <a:cs typeface="Arial"/>
              </a:rPr>
              <a:t>context</a:t>
            </a:r>
            <a:endParaRPr sz="18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9066" y="5344734"/>
            <a:ext cx="382905" cy="11283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200" spc="-395" dirty="0">
                <a:solidFill>
                  <a:srgbClr val="698097"/>
                </a:solidFill>
                <a:latin typeface="Times New Roman"/>
                <a:cs typeface="Times New Roman"/>
              </a:rPr>
              <a:t>..</a:t>
            </a:r>
            <a:endParaRPr sz="7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72123" y="6073949"/>
            <a:ext cx="4210685" cy="163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50" spc="15" dirty="0">
                <a:solidFill>
                  <a:srgbClr val="606262"/>
                </a:solidFill>
                <a:latin typeface="Times New Roman"/>
                <a:cs typeface="Times New Roman"/>
              </a:rPr>
              <a:t>Start</a:t>
            </a:r>
            <a:r>
              <a:rPr sz="750" spc="-80" dirty="0">
                <a:solidFill>
                  <a:srgbClr val="606262"/>
                </a:solidFill>
                <a:latin typeface="Times New Roman"/>
                <a:cs typeface="Times New Roman"/>
              </a:rPr>
              <a:t> </a:t>
            </a:r>
            <a:r>
              <a:rPr sz="750" spc="15" dirty="0">
                <a:solidFill>
                  <a:srgbClr val="606262"/>
                </a:solidFill>
                <a:latin typeface="Times New Roman"/>
                <a:cs typeface="Times New Roman"/>
              </a:rPr>
              <a:t>the</a:t>
            </a:r>
            <a:r>
              <a:rPr sz="750" spc="0" dirty="0">
                <a:solidFill>
                  <a:srgbClr val="606262"/>
                </a:solidFill>
                <a:latin typeface="Times New Roman"/>
                <a:cs typeface="Times New Roman"/>
              </a:rPr>
              <a:t> </a:t>
            </a:r>
            <a:r>
              <a:rPr sz="750" spc="10" dirty="0">
                <a:solidFill>
                  <a:srgbClr val="606262"/>
                </a:solidFill>
                <a:latin typeface="Times New Roman"/>
                <a:cs typeface="Times New Roman"/>
              </a:rPr>
              <a:t>presentation</a:t>
            </a:r>
            <a:r>
              <a:rPr sz="750" spc="-35" dirty="0">
                <a:solidFill>
                  <a:srgbClr val="606262"/>
                </a:solidFill>
                <a:latin typeface="Times New Roman"/>
                <a:cs typeface="Times New Roman"/>
              </a:rPr>
              <a:t> </a:t>
            </a:r>
            <a:r>
              <a:rPr sz="750" spc="5" dirty="0">
                <a:solidFill>
                  <a:srgbClr val="4F5052"/>
                </a:solidFill>
                <a:latin typeface="Times New Roman"/>
                <a:cs typeface="Times New Roman"/>
              </a:rPr>
              <a:t>to</a:t>
            </a:r>
            <a:r>
              <a:rPr sz="750" spc="0" dirty="0">
                <a:solidFill>
                  <a:srgbClr val="4F5052"/>
                </a:solidFill>
                <a:latin typeface="Times New Roman"/>
                <a:cs typeface="Times New Roman"/>
              </a:rPr>
              <a:t> </a:t>
            </a:r>
            <a:r>
              <a:rPr sz="900" i="1" spc="-35" dirty="0">
                <a:solidFill>
                  <a:srgbClr val="606262"/>
                </a:solidFill>
                <a:latin typeface="Times New Roman"/>
                <a:cs typeface="Times New Roman"/>
              </a:rPr>
              <a:t>see</a:t>
            </a:r>
            <a:r>
              <a:rPr sz="900" i="1" spc="-145" dirty="0">
                <a:solidFill>
                  <a:srgbClr val="606262"/>
                </a:solidFill>
                <a:latin typeface="Times New Roman"/>
                <a:cs typeface="Times New Roman"/>
              </a:rPr>
              <a:t> </a:t>
            </a:r>
            <a:r>
              <a:rPr sz="750" spc="10" dirty="0">
                <a:solidFill>
                  <a:srgbClr val="606262"/>
                </a:solidFill>
                <a:latin typeface="Times New Roman"/>
                <a:cs typeface="Times New Roman"/>
              </a:rPr>
              <a:t>livecontent.Still</a:t>
            </a:r>
            <a:r>
              <a:rPr sz="750" spc="-90" dirty="0">
                <a:solidFill>
                  <a:srgbClr val="606262"/>
                </a:solidFill>
                <a:latin typeface="Times New Roman"/>
                <a:cs typeface="Times New Roman"/>
              </a:rPr>
              <a:t> </a:t>
            </a:r>
            <a:r>
              <a:rPr sz="750" dirty="0">
                <a:solidFill>
                  <a:srgbClr val="606262"/>
                </a:solidFill>
                <a:latin typeface="Times New Roman"/>
                <a:cs typeface="Times New Roman"/>
              </a:rPr>
              <a:t>no</a:t>
            </a:r>
            <a:r>
              <a:rPr sz="750" spc="15" dirty="0">
                <a:solidFill>
                  <a:srgbClr val="606262"/>
                </a:solidFill>
                <a:latin typeface="Times New Roman"/>
                <a:cs typeface="Times New Roman"/>
              </a:rPr>
              <a:t> </a:t>
            </a:r>
            <a:r>
              <a:rPr sz="750" spc="-10" dirty="0">
                <a:solidFill>
                  <a:srgbClr val="4F5052"/>
                </a:solidFill>
                <a:latin typeface="Times New Roman"/>
                <a:cs typeface="Times New Roman"/>
              </a:rPr>
              <a:t>live</a:t>
            </a:r>
            <a:r>
              <a:rPr sz="750" spc="-125" dirty="0">
                <a:solidFill>
                  <a:srgbClr val="4F5052"/>
                </a:solidFill>
                <a:latin typeface="Times New Roman"/>
                <a:cs typeface="Times New Roman"/>
              </a:rPr>
              <a:t> </a:t>
            </a:r>
            <a:r>
              <a:rPr sz="750" spc="5" dirty="0">
                <a:solidFill>
                  <a:srgbClr val="606262"/>
                </a:solidFill>
                <a:latin typeface="Times New Roman"/>
                <a:cs typeface="Times New Roman"/>
              </a:rPr>
              <a:t>content?</a:t>
            </a:r>
            <a:r>
              <a:rPr sz="750" spc="-55" dirty="0">
                <a:solidFill>
                  <a:srgbClr val="606262"/>
                </a:solidFill>
                <a:latin typeface="Times New Roman"/>
                <a:cs typeface="Times New Roman"/>
              </a:rPr>
              <a:t> </a:t>
            </a:r>
            <a:r>
              <a:rPr sz="750" spc="0" dirty="0">
                <a:solidFill>
                  <a:srgbClr val="606262"/>
                </a:solidFill>
                <a:latin typeface="Times New Roman"/>
                <a:cs typeface="Times New Roman"/>
              </a:rPr>
              <a:t>Installthe</a:t>
            </a:r>
            <a:r>
              <a:rPr sz="750" spc="35" dirty="0">
                <a:solidFill>
                  <a:srgbClr val="606262"/>
                </a:solidFill>
                <a:latin typeface="Times New Roman"/>
                <a:cs typeface="Times New Roman"/>
              </a:rPr>
              <a:t> </a:t>
            </a:r>
            <a:r>
              <a:rPr sz="750" dirty="0">
                <a:solidFill>
                  <a:srgbClr val="606262"/>
                </a:solidFill>
                <a:latin typeface="Times New Roman"/>
                <a:cs typeface="Times New Roman"/>
              </a:rPr>
              <a:t>app</a:t>
            </a:r>
            <a:r>
              <a:rPr sz="750" spc="30" dirty="0">
                <a:solidFill>
                  <a:srgbClr val="606262"/>
                </a:solidFill>
                <a:latin typeface="Times New Roman"/>
                <a:cs typeface="Times New Roman"/>
              </a:rPr>
              <a:t> </a:t>
            </a:r>
            <a:r>
              <a:rPr sz="750" spc="0" dirty="0">
                <a:solidFill>
                  <a:srgbClr val="606262"/>
                </a:solidFill>
                <a:latin typeface="Times New Roman"/>
                <a:cs typeface="Times New Roman"/>
              </a:rPr>
              <a:t>or</a:t>
            </a:r>
            <a:r>
              <a:rPr sz="750" spc="-40" dirty="0">
                <a:solidFill>
                  <a:srgbClr val="606262"/>
                </a:solidFill>
                <a:latin typeface="Times New Roman"/>
                <a:cs typeface="Times New Roman"/>
              </a:rPr>
              <a:t> </a:t>
            </a:r>
            <a:r>
              <a:rPr sz="750" spc="0" dirty="0">
                <a:solidFill>
                  <a:srgbClr val="606262"/>
                </a:solidFill>
                <a:latin typeface="Times New Roman"/>
                <a:cs typeface="Times New Roman"/>
              </a:rPr>
              <a:t>get</a:t>
            </a:r>
            <a:r>
              <a:rPr sz="750" spc="10" dirty="0">
                <a:solidFill>
                  <a:srgbClr val="606262"/>
                </a:solidFill>
                <a:latin typeface="Times New Roman"/>
                <a:cs typeface="Times New Roman"/>
              </a:rPr>
              <a:t> </a:t>
            </a:r>
            <a:r>
              <a:rPr sz="750" spc="25" dirty="0">
                <a:solidFill>
                  <a:srgbClr val="606262"/>
                </a:solidFill>
                <a:latin typeface="Times New Roman"/>
                <a:cs typeface="Times New Roman"/>
              </a:rPr>
              <a:t>helpat </a:t>
            </a:r>
            <a:r>
              <a:rPr sz="800" b="1" spc="-35" dirty="0">
                <a:solidFill>
                  <a:srgbClr val="313334"/>
                </a:solidFill>
                <a:latin typeface="Times New Roman"/>
                <a:cs typeface="Times New Roman"/>
              </a:rPr>
              <a:t>P</a:t>
            </a:r>
            <a:r>
              <a:rPr sz="800" b="1" spc="-35" dirty="0">
                <a:solidFill>
                  <a:srgbClr val="4F5052"/>
                </a:solidFill>
                <a:latin typeface="Times New Roman"/>
                <a:cs typeface="Times New Roman"/>
              </a:rPr>
              <a:t>oll</a:t>
            </a:r>
            <a:r>
              <a:rPr sz="800" b="1" spc="-75" dirty="0">
                <a:solidFill>
                  <a:srgbClr val="4F5052"/>
                </a:solidFill>
                <a:latin typeface="Times New Roman"/>
                <a:cs typeface="Times New Roman"/>
              </a:rPr>
              <a:t> </a:t>
            </a:r>
            <a:r>
              <a:rPr sz="800" b="1" spc="-55" dirty="0">
                <a:solidFill>
                  <a:srgbClr val="313334"/>
                </a:solidFill>
                <a:latin typeface="Times New Roman"/>
                <a:cs typeface="Times New Roman"/>
              </a:rPr>
              <a:t>E</a:t>
            </a:r>
            <a:r>
              <a:rPr sz="800" b="1" spc="-55" dirty="0">
                <a:solidFill>
                  <a:srgbClr val="4F5052"/>
                </a:solidFill>
                <a:latin typeface="Times New Roman"/>
                <a:cs typeface="Times New Roman"/>
              </a:rPr>
              <a:t>v.co</a:t>
            </a:r>
            <a:r>
              <a:rPr sz="800" b="1" spc="-45" dirty="0">
                <a:solidFill>
                  <a:srgbClr val="4F5052"/>
                </a:solidFill>
                <a:latin typeface="Times New Roman"/>
                <a:cs typeface="Times New Roman"/>
              </a:rPr>
              <a:t> </a:t>
            </a:r>
            <a:r>
              <a:rPr sz="800" b="1" spc="0" dirty="0">
                <a:solidFill>
                  <a:srgbClr val="313334"/>
                </a:solidFill>
                <a:latin typeface="Times New Roman"/>
                <a:cs typeface="Times New Roman"/>
              </a:rPr>
              <a:t>m</a:t>
            </a:r>
            <a:r>
              <a:rPr sz="800" b="1" spc="0" dirty="0">
                <a:solidFill>
                  <a:srgbClr val="606262"/>
                </a:solidFill>
                <a:latin typeface="Times New Roman"/>
                <a:cs typeface="Times New Roman"/>
              </a:rPr>
              <a:t>/a</a:t>
            </a:r>
            <a:r>
              <a:rPr sz="800" b="1" spc="0" dirty="0">
                <a:solidFill>
                  <a:srgbClr val="313334"/>
                </a:solidFill>
                <a:latin typeface="Times New Roman"/>
                <a:cs typeface="Times New Roman"/>
              </a:rPr>
              <a:t>pp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86367" y="5344734"/>
            <a:ext cx="382905" cy="11283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200" spc="-395" dirty="0">
                <a:solidFill>
                  <a:srgbClr val="698097"/>
                </a:solidFill>
                <a:latin typeface="Times New Roman"/>
                <a:cs typeface="Times New Roman"/>
              </a:rPr>
              <a:t>..</a:t>
            </a:r>
            <a:endParaRPr sz="7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4426" y="1866552"/>
            <a:ext cx="4863173" cy="3789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5579" y="301401"/>
            <a:ext cx="701802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354E60"/>
                </a:solidFill>
                <a:latin typeface="Tw Cen MT"/>
                <a:cs typeface="Tw Cen MT"/>
              </a:rPr>
              <a:t>Elements of </a:t>
            </a:r>
            <a:r>
              <a:rPr sz="3600" dirty="0">
                <a:solidFill>
                  <a:srgbClr val="354E60"/>
                </a:solidFill>
                <a:latin typeface="Tw Cen MT"/>
                <a:cs typeface="Tw Cen MT"/>
              </a:rPr>
              <a:t>traditional </a:t>
            </a:r>
            <a:r>
              <a:rPr sz="3600" spc="-25" dirty="0">
                <a:solidFill>
                  <a:srgbClr val="354E60"/>
                </a:solidFill>
                <a:latin typeface="Tw Cen MT"/>
                <a:cs typeface="Tw Cen MT"/>
              </a:rPr>
              <a:t>New </a:t>
            </a:r>
            <a:r>
              <a:rPr sz="3600" spc="-5" dirty="0">
                <a:solidFill>
                  <a:srgbClr val="354E60"/>
                </a:solidFill>
                <a:latin typeface="Tw Cen MT"/>
                <a:cs typeface="Tw Cen MT"/>
              </a:rPr>
              <a:t>England  </a:t>
            </a:r>
            <a:r>
              <a:rPr sz="3600" spc="0" dirty="0">
                <a:solidFill>
                  <a:srgbClr val="354E60"/>
                </a:solidFill>
                <a:latin typeface="Tw Cen MT"/>
                <a:cs typeface="Tw Cen MT"/>
              </a:rPr>
              <a:t>village</a:t>
            </a:r>
            <a:r>
              <a:rPr sz="3600" dirty="0">
                <a:solidFill>
                  <a:srgbClr val="354E60"/>
                </a:solidFill>
                <a:latin typeface="Tw Cen MT"/>
                <a:cs typeface="Tw Cen MT"/>
              </a:rPr>
              <a:t> </a:t>
            </a:r>
            <a:r>
              <a:rPr sz="3600" spc="-5" dirty="0">
                <a:solidFill>
                  <a:srgbClr val="354E60"/>
                </a:solidFill>
                <a:latin typeface="Tw Cen MT"/>
                <a:cs typeface="Tw Cen MT"/>
              </a:rPr>
              <a:t>design</a:t>
            </a:r>
            <a:endParaRPr sz="3600">
              <a:latin typeface="Tw Cen MT"/>
              <a:cs typeface="Tw Cen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61822" y="2690622"/>
            <a:ext cx="3359150" cy="1012190"/>
          </a:xfrm>
          <a:custGeom>
            <a:avLst/>
            <a:gdLst/>
            <a:ahLst/>
            <a:cxnLst/>
            <a:rect l="l" t="t" r="r" b="b"/>
            <a:pathLst>
              <a:path w="3359150" h="1012189">
                <a:moveTo>
                  <a:pt x="0" y="475170"/>
                </a:moveTo>
                <a:lnTo>
                  <a:pt x="12477" y="468814"/>
                </a:lnTo>
                <a:lnTo>
                  <a:pt x="15306" y="465391"/>
                </a:lnTo>
                <a:lnTo>
                  <a:pt x="62385" y="443396"/>
                </a:lnTo>
                <a:lnTo>
                  <a:pt x="123101" y="422376"/>
                </a:lnTo>
                <a:lnTo>
                  <a:pt x="187493" y="400991"/>
                </a:lnTo>
                <a:lnTo>
                  <a:pt x="225840" y="388429"/>
                </a:lnTo>
                <a:lnTo>
                  <a:pt x="267721" y="374792"/>
                </a:lnTo>
                <a:lnTo>
                  <a:pt x="312713" y="360208"/>
                </a:lnTo>
                <a:lnTo>
                  <a:pt x="360391" y="344809"/>
                </a:lnTo>
                <a:lnTo>
                  <a:pt x="410331" y="328721"/>
                </a:lnTo>
                <a:lnTo>
                  <a:pt x="462110" y="312074"/>
                </a:lnTo>
                <a:lnTo>
                  <a:pt x="515302" y="294998"/>
                </a:lnTo>
                <a:lnTo>
                  <a:pt x="569484" y="277621"/>
                </a:lnTo>
                <a:lnTo>
                  <a:pt x="624232" y="260072"/>
                </a:lnTo>
                <a:lnTo>
                  <a:pt x="679121" y="242480"/>
                </a:lnTo>
                <a:lnTo>
                  <a:pt x="733727" y="224975"/>
                </a:lnTo>
                <a:lnTo>
                  <a:pt x="787626" y="207684"/>
                </a:lnTo>
                <a:lnTo>
                  <a:pt x="840395" y="190738"/>
                </a:lnTo>
                <a:lnTo>
                  <a:pt x="891607" y="174265"/>
                </a:lnTo>
                <a:lnTo>
                  <a:pt x="940841" y="158394"/>
                </a:lnTo>
                <a:lnTo>
                  <a:pt x="1978406" y="862342"/>
                </a:lnTo>
                <a:lnTo>
                  <a:pt x="2611501" y="1011936"/>
                </a:lnTo>
                <a:lnTo>
                  <a:pt x="3015970" y="0"/>
                </a:lnTo>
                <a:lnTo>
                  <a:pt x="3358896" y="193586"/>
                </a:lnTo>
              </a:path>
            </a:pathLst>
          </a:custGeom>
          <a:ln w="53339">
            <a:solidFill>
              <a:srgbClr val="354E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20717" y="2661666"/>
            <a:ext cx="299085" cy="299085"/>
          </a:xfrm>
          <a:custGeom>
            <a:avLst/>
            <a:gdLst/>
            <a:ahLst/>
            <a:cxnLst/>
            <a:rect l="l" t="t" r="r" b="b"/>
            <a:pathLst>
              <a:path w="299085" h="299085">
                <a:moveTo>
                  <a:pt x="149352" y="0"/>
                </a:moveTo>
                <a:lnTo>
                  <a:pt x="102144" y="7613"/>
                </a:lnTo>
                <a:lnTo>
                  <a:pt x="61145" y="28815"/>
                </a:lnTo>
                <a:lnTo>
                  <a:pt x="28815" y="61145"/>
                </a:lnTo>
                <a:lnTo>
                  <a:pt x="7613" y="102144"/>
                </a:lnTo>
                <a:lnTo>
                  <a:pt x="0" y="149351"/>
                </a:lnTo>
                <a:lnTo>
                  <a:pt x="7613" y="196559"/>
                </a:lnTo>
                <a:lnTo>
                  <a:pt x="28815" y="237558"/>
                </a:lnTo>
                <a:lnTo>
                  <a:pt x="61145" y="269888"/>
                </a:lnTo>
                <a:lnTo>
                  <a:pt x="102144" y="291090"/>
                </a:lnTo>
                <a:lnTo>
                  <a:pt x="149352" y="298703"/>
                </a:lnTo>
                <a:lnTo>
                  <a:pt x="196559" y="291090"/>
                </a:lnTo>
                <a:lnTo>
                  <a:pt x="237558" y="269888"/>
                </a:lnTo>
                <a:lnTo>
                  <a:pt x="269888" y="237558"/>
                </a:lnTo>
                <a:lnTo>
                  <a:pt x="291090" y="196559"/>
                </a:lnTo>
                <a:lnTo>
                  <a:pt x="298704" y="149351"/>
                </a:lnTo>
                <a:lnTo>
                  <a:pt x="291090" y="102144"/>
                </a:lnTo>
                <a:lnTo>
                  <a:pt x="269888" y="61145"/>
                </a:lnTo>
                <a:lnTo>
                  <a:pt x="237558" y="28815"/>
                </a:lnTo>
                <a:lnTo>
                  <a:pt x="196559" y="7613"/>
                </a:lnTo>
                <a:lnTo>
                  <a:pt x="1493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20717" y="2661666"/>
            <a:ext cx="299085" cy="299085"/>
          </a:xfrm>
          <a:custGeom>
            <a:avLst/>
            <a:gdLst/>
            <a:ahLst/>
            <a:cxnLst/>
            <a:rect l="l" t="t" r="r" b="b"/>
            <a:pathLst>
              <a:path w="299085" h="299085">
                <a:moveTo>
                  <a:pt x="0" y="149351"/>
                </a:moveTo>
                <a:lnTo>
                  <a:pt x="7613" y="102144"/>
                </a:lnTo>
                <a:lnTo>
                  <a:pt x="28815" y="61145"/>
                </a:lnTo>
                <a:lnTo>
                  <a:pt x="61145" y="28815"/>
                </a:lnTo>
                <a:lnTo>
                  <a:pt x="102144" y="7613"/>
                </a:lnTo>
                <a:lnTo>
                  <a:pt x="149352" y="0"/>
                </a:lnTo>
                <a:lnTo>
                  <a:pt x="196559" y="7613"/>
                </a:lnTo>
                <a:lnTo>
                  <a:pt x="237558" y="28815"/>
                </a:lnTo>
                <a:lnTo>
                  <a:pt x="269888" y="61145"/>
                </a:lnTo>
                <a:lnTo>
                  <a:pt x="291090" y="102144"/>
                </a:lnTo>
                <a:lnTo>
                  <a:pt x="298704" y="149351"/>
                </a:lnTo>
                <a:lnTo>
                  <a:pt x="291090" y="196559"/>
                </a:lnTo>
                <a:lnTo>
                  <a:pt x="269888" y="237558"/>
                </a:lnTo>
                <a:lnTo>
                  <a:pt x="237558" y="269888"/>
                </a:lnTo>
                <a:lnTo>
                  <a:pt x="196559" y="291090"/>
                </a:lnTo>
                <a:lnTo>
                  <a:pt x="149352" y="298703"/>
                </a:lnTo>
                <a:lnTo>
                  <a:pt x="102144" y="291090"/>
                </a:lnTo>
                <a:lnTo>
                  <a:pt x="61145" y="269888"/>
                </a:lnTo>
                <a:lnTo>
                  <a:pt x="28815" y="237558"/>
                </a:lnTo>
                <a:lnTo>
                  <a:pt x="7613" y="196559"/>
                </a:lnTo>
                <a:lnTo>
                  <a:pt x="0" y="149351"/>
                </a:lnTo>
                <a:close/>
              </a:path>
            </a:pathLst>
          </a:custGeom>
          <a:ln w="25907">
            <a:solidFill>
              <a:srgbClr val="354E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296811" y="2643268"/>
            <a:ext cx="1644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354E60"/>
                </a:solidFill>
                <a:latin typeface="Calibri"/>
                <a:cs typeface="Calibri"/>
              </a:rPr>
              <a:t>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662421" y="1931670"/>
            <a:ext cx="300355" cy="299085"/>
          </a:xfrm>
          <a:custGeom>
            <a:avLst/>
            <a:gdLst/>
            <a:ahLst/>
            <a:cxnLst/>
            <a:rect l="l" t="t" r="r" b="b"/>
            <a:pathLst>
              <a:path w="300354" h="299085">
                <a:moveTo>
                  <a:pt x="0" y="149351"/>
                </a:moveTo>
                <a:lnTo>
                  <a:pt x="7652" y="102144"/>
                </a:lnTo>
                <a:lnTo>
                  <a:pt x="28963" y="61145"/>
                </a:lnTo>
                <a:lnTo>
                  <a:pt x="61458" y="28815"/>
                </a:lnTo>
                <a:lnTo>
                  <a:pt x="102666" y="7613"/>
                </a:lnTo>
                <a:lnTo>
                  <a:pt x="150114" y="0"/>
                </a:lnTo>
                <a:lnTo>
                  <a:pt x="197561" y="7613"/>
                </a:lnTo>
                <a:lnTo>
                  <a:pt x="238769" y="28815"/>
                </a:lnTo>
                <a:lnTo>
                  <a:pt x="271264" y="61145"/>
                </a:lnTo>
                <a:lnTo>
                  <a:pt x="292575" y="102144"/>
                </a:lnTo>
                <a:lnTo>
                  <a:pt x="300228" y="149351"/>
                </a:lnTo>
                <a:lnTo>
                  <a:pt x="292575" y="196559"/>
                </a:lnTo>
                <a:lnTo>
                  <a:pt x="271264" y="237558"/>
                </a:lnTo>
                <a:lnTo>
                  <a:pt x="238769" y="269888"/>
                </a:lnTo>
                <a:lnTo>
                  <a:pt x="197561" y="291090"/>
                </a:lnTo>
                <a:lnTo>
                  <a:pt x="150114" y="298703"/>
                </a:lnTo>
                <a:lnTo>
                  <a:pt x="102666" y="291090"/>
                </a:lnTo>
                <a:lnTo>
                  <a:pt x="61458" y="269888"/>
                </a:lnTo>
                <a:lnTo>
                  <a:pt x="28963" y="237558"/>
                </a:lnTo>
                <a:lnTo>
                  <a:pt x="7652" y="196559"/>
                </a:lnTo>
                <a:lnTo>
                  <a:pt x="0" y="149351"/>
                </a:lnTo>
                <a:close/>
              </a:path>
            </a:pathLst>
          </a:custGeom>
          <a:ln w="25907">
            <a:solidFill>
              <a:srgbClr val="354E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738751" y="1916422"/>
            <a:ext cx="22491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6395" algn="l"/>
              </a:tabLst>
            </a:pPr>
            <a:r>
              <a:rPr sz="1800" b="1" dirty="0">
                <a:solidFill>
                  <a:srgbClr val="354E60"/>
                </a:solidFill>
                <a:latin typeface="Calibri"/>
                <a:cs typeface="Calibri"/>
              </a:rPr>
              <a:t>A	</a:t>
            </a:r>
            <a:r>
              <a:rPr sz="1800" spc="-15" dirty="0">
                <a:latin typeface="Tw Cen MT"/>
                <a:cs typeface="Tw Cen MT"/>
              </a:rPr>
              <a:t>Traditional </a:t>
            </a:r>
            <a:r>
              <a:rPr sz="1800" spc="-10" dirty="0">
                <a:latin typeface="Tw Cen MT"/>
                <a:cs typeface="Tw Cen MT"/>
              </a:rPr>
              <a:t>roof</a:t>
            </a:r>
            <a:r>
              <a:rPr sz="1800" spc="0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lines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280153" y="3368802"/>
            <a:ext cx="299085" cy="299085"/>
          </a:xfrm>
          <a:custGeom>
            <a:avLst/>
            <a:gdLst/>
            <a:ahLst/>
            <a:cxnLst/>
            <a:rect l="l" t="t" r="r" b="b"/>
            <a:pathLst>
              <a:path w="299085" h="299085">
                <a:moveTo>
                  <a:pt x="149352" y="0"/>
                </a:moveTo>
                <a:lnTo>
                  <a:pt x="102144" y="7613"/>
                </a:lnTo>
                <a:lnTo>
                  <a:pt x="61145" y="28815"/>
                </a:lnTo>
                <a:lnTo>
                  <a:pt x="28815" y="61145"/>
                </a:lnTo>
                <a:lnTo>
                  <a:pt x="7613" y="102144"/>
                </a:lnTo>
                <a:lnTo>
                  <a:pt x="0" y="149351"/>
                </a:lnTo>
                <a:lnTo>
                  <a:pt x="7613" y="196559"/>
                </a:lnTo>
                <a:lnTo>
                  <a:pt x="28815" y="237558"/>
                </a:lnTo>
                <a:lnTo>
                  <a:pt x="61145" y="269888"/>
                </a:lnTo>
                <a:lnTo>
                  <a:pt x="102144" y="291090"/>
                </a:lnTo>
                <a:lnTo>
                  <a:pt x="149352" y="298703"/>
                </a:lnTo>
                <a:lnTo>
                  <a:pt x="196559" y="291090"/>
                </a:lnTo>
                <a:lnTo>
                  <a:pt x="237558" y="269888"/>
                </a:lnTo>
                <a:lnTo>
                  <a:pt x="269888" y="237558"/>
                </a:lnTo>
                <a:lnTo>
                  <a:pt x="291090" y="196559"/>
                </a:lnTo>
                <a:lnTo>
                  <a:pt x="298704" y="149351"/>
                </a:lnTo>
                <a:lnTo>
                  <a:pt x="291090" y="102144"/>
                </a:lnTo>
                <a:lnTo>
                  <a:pt x="269888" y="61145"/>
                </a:lnTo>
                <a:lnTo>
                  <a:pt x="237558" y="28815"/>
                </a:lnTo>
                <a:lnTo>
                  <a:pt x="196559" y="7613"/>
                </a:lnTo>
                <a:lnTo>
                  <a:pt x="1493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80153" y="3368802"/>
            <a:ext cx="299085" cy="299085"/>
          </a:xfrm>
          <a:custGeom>
            <a:avLst/>
            <a:gdLst/>
            <a:ahLst/>
            <a:cxnLst/>
            <a:rect l="l" t="t" r="r" b="b"/>
            <a:pathLst>
              <a:path w="299085" h="299085">
                <a:moveTo>
                  <a:pt x="0" y="149351"/>
                </a:moveTo>
                <a:lnTo>
                  <a:pt x="7613" y="102144"/>
                </a:lnTo>
                <a:lnTo>
                  <a:pt x="28815" y="61145"/>
                </a:lnTo>
                <a:lnTo>
                  <a:pt x="61145" y="28815"/>
                </a:lnTo>
                <a:lnTo>
                  <a:pt x="102144" y="7613"/>
                </a:lnTo>
                <a:lnTo>
                  <a:pt x="149352" y="0"/>
                </a:lnTo>
                <a:lnTo>
                  <a:pt x="196559" y="7613"/>
                </a:lnTo>
                <a:lnTo>
                  <a:pt x="237558" y="28815"/>
                </a:lnTo>
                <a:lnTo>
                  <a:pt x="269888" y="61145"/>
                </a:lnTo>
                <a:lnTo>
                  <a:pt x="291090" y="102144"/>
                </a:lnTo>
                <a:lnTo>
                  <a:pt x="298704" y="149351"/>
                </a:lnTo>
                <a:lnTo>
                  <a:pt x="291090" y="196559"/>
                </a:lnTo>
                <a:lnTo>
                  <a:pt x="269888" y="237558"/>
                </a:lnTo>
                <a:lnTo>
                  <a:pt x="237558" y="269888"/>
                </a:lnTo>
                <a:lnTo>
                  <a:pt x="196559" y="291090"/>
                </a:lnTo>
                <a:lnTo>
                  <a:pt x="149352" y="298703"/>
                </a:lnTo>
                <a:lnTo>
                  <a:pt x="102144" y="291090"/>
                </a:lnTo>
                <a:lnTo>
                  <a:pt x="61145" y="269888"/>
                </a:lnTo>
                <a:lnTo>
                  <a:pt x="28815" y="237558"/>
                </a:lnTo>
                <a:lnTo>
                  <a:pt x="7613" y="196559"/>
                </a:lnTo>
                <a:lnTo>
                  <a:pt x="0" y="149351"/>
                </a:lnTo>
                <a:close/>
              </a:path>
            </a:pathLst>
          </a:custGeom>
          <a:ln w="25907">
            <a:solidFill>
              <a:srgbClr val="354E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360694" y="3350121"/>
            <a:ext cx="1536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354E60"/>
                </a:solidFill>
                <a:latin typeface="Calibri"/>
                <a:cs typeface="Calibri"/>
              </a:rPr>
              <a:t>B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662421" y="2518410"/>
            <a:ext cx="300355" cy="299085"/>
          </a:xfrm>
          <a:custGeom>
            <a:avLst/>
            <a:gdLst/>
            <a:ahLst/>
            <a:cxnLst/>
            <a:rect l="l" t="t" r="r" b="b"/>
            <a:pathLst>
              <a:path w="300354" h="299085">
                <a:moveTo>
                  <a:pt x="0" y="149351"/>
                </a:moveTo>
                <a:lnTo>
                  <a:pt x="7652" y="102144"/>
                </a:lnTo>
                <a:lnTo>
                  <a:pt x="28963" y="61145"/>
                </a:lnTo>
                <a:lnTo>
                  <a:pt x="61458" y="28815"/>
                </a:lnTo>
                <a:lnTo>
                  <a:pt x="102666" y="7613"/>
                </a:lnTo>
                <a:lnTo>
                  <a:pt x="150114" y="0"/>
                </a:lnTo>
                <a:lnTo>
                  <a:pt x="197561" y="7613"/>
                </a:lnTo>
                <a:lnTo>
                  <a:pt x="238769" y="28815"/>
                </a:lnTo>
                <a:lnTo>
                  <a:pt x="271264" y="61145"/>
                </a:lnTo>
                <a:lnTo>
                  <a:pt x="292575" y="102144"/>
                </a:lnTo>
                <a:lnTo>
                  <a:pt x="300228" y="149351"/>
                </a:lnTo>
                <a:lnTo>
                  <a:pt x="292575" y="196559"/>
                </a:lnTo>
                <a:lnTo>
                  <a:pt x="271264" y="237558"/>
                </a:lnTo>
                <a:lnTo>
                  <a:pt x="238769" y="269888"/>
                </a:lnTo>
                <a:lnTo>
                  <a:pt x="197561" y="291090"/>
                </a:lnTo>
                <a:lnTo>
                  <a:pt x="150114" y="298703"/>
                </a:lnTo>
                <a:lnTo>
                  <a:pt x="102666" y="291090"/>
                </a:lnTo>
                <a:lnTo>
                  <a:pt x="61458" y="269888"/>
                </a:lnTo>
                <a:lnTo>
                  <a:pt x="28963" y="237558"/>
                </a:lnTo>
                <a:lnTo>
                  <a:pt x="7652" y="196559"/>
                </a:lnTo>
                <a:lnTo>
                  <a:pt x="0" y="149351"/>
                </a:lnTo>
                <a:close/>
              </a:path>
            </a:pathLst>
          </a:custGeom>
          <a:ln w="25907">
            <a:solidFill>
              <a:srgbClr val="354E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743514" y="2500124"/>
            <a:ext cx="1536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354E60"/>
                </a:solidFill>
                <a:latin typeface="Calibri"/>
                <a:cs typeface="Calibri"/>
              </a:rPr>
              <a:t>B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92586" y="2503096"/>
            <a:ext cx="2807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Tw Cen MT"/>
                <a:cs typeface="Tw Cen MT"/>
              </a:rPr>
              <a:t>Parking </a:t>
            </a:r>
            <a:r>
              <a:rPr sz="1800" dirty="0">
                <a:latin typeface="Tw Cen MT"/>
                <a:cs typeface="Tw Cen MT"/>
              </a:rPr>
              <a:t>located in rear or</a:t>
            </a:r>
            <a:r>
              <a:rPr sz="1800" spc="-90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side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662421" y="3105150"/>
            <a:ext cx="300355" cy="299085"/>
          </a:xfrm>
          <a:custGeom>
            <a:avLst/>
            <a:gdLst/>
            <a:ahLst/>
            <a:cxnLst/>
            <a:rect l="l" t="t" r="r" b="b"/>
            <a:pathLst>
              <a:path w="300354" h="299085">
                <a:moveTo>
                  <a:pt x="0" y="149351"/>
                </a:moveTo>
                <a:lnTo>
                  <a:pt x="7652" y="102144"/>
                </a:lnTo>
                <a:lnTo>
                  <a:pt x="28963" y="61145"/>
                </a:lnTo>
                <a:lnTo>
                  <a:pt x="61458" y="28815"/>
                </a:lnTo>
                <a:lnTo>
                  <a:pt x="102666" y="7613"/>
                </a:lnTo>
                <a:lnTo>
                  <a:pt x="150114" y="0"/>
                </a:lnTo>
                <a:lnTo>
                  <a:pt x="197561" y="7613"/>
                </a:lnTo>
                <a:lnTo>
                  <a:pt x="238769" y="28815"/>
                </a:lnTo>
                <a:lnTo>
                  <a:pt x="271264" y="61145"/>
                </a:lnTo>
                <a:lnTo>
                  <a:pt x="292575" y="102144"/>
                </a:lnTo>
                <a:lnTo>
                  <a:pt x="300228" y="149351"/>
                </a:lnTo>
                <a:lnTo>
                  <a:pt x="292575" y="196559"/>
                </a:lnTo>
                <a:lnTo>
                  <a:pt x="271264" y="237558"/>
                </a:lnTo>
                <a:lnTo>
                  <a:pt x="238769" y="269888"/>
                </a:lnTo>
                <a:lnTo>
                  <a:pt x="197561" y="291090"/>
                </a:lnTo>
                <a:lnTo>
                  <a:pt x="150114" y="298703"/>
                </a:lnTo>
                <a:lnTo>
                  <a:pt x="102666" y="291090"/>
                </a:lnTo>
                <a:lnTo>
                  <a:pt x="61458" y="269888"/>
                </a:lnTo>
                <a:lnTo>
                  <a:pt x="28963" y="237558"/>
                </a:lnTo>
                <a:lnTo>
                  <a:pt x="7652" y="196559"/>
                </a:lnTo>
                <a:lnTo>
                  <a:pt x="0" y="149351"/>
                </a:lnTo>
                <a:close/>
              </a:path>
            </a:pathLst>
          </a:custGeom>
          <a:ln w="25907">
            <a:solidFill>
              <a:srgbClr val="354E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747482" y="3089770"/>
            <a:ext cx="26758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7505" algn="l"/>
              </a:tabLst>
            </a:pPr>
            <a:r>
              <a:rPr sz="1800" b="1" dirty="0">
                <a:solidFill>
                  <a:srgbClr val="354E60"/>
                </a:solidFill>
                <a:latin typeface="Calibri"/>
                <a:cs typeface="Calibri"/>
              </a:rPr>
              <a:t>C	</a:t>
            </a:r>
            <a:r>
              <a:rPr sz="1800" spc="-5" dirty="0">
                <a:latin typeface="Tw Cen MT"/>
                <a:cs typeface="Tw Cen MT"/>
              </a:rPr>
              <a:t>Façade </a:t>
            </a:r>
            <a:r>
              <a:rPr sz="1800" dirty="0">
                <a:latin typeface="Tw Cen MT"/>
                <a:cs typeface="Tw Cen MT"/>
              </a:rPr>
              <a:t>oriented to</a:t>
            </a:r>
            <a:r>
              <a:rPr sz="1800" spc="-120" dirty="0">
                <a:latin typeface="Tw Cen MT"/>
                <a:cs typeface="Tw Cen MT"/>
              </a:rPr>
              <a:t> </a:t>
            </a:r>
            <a:r>
              <a:rPr sz="1800" spc="-5" dirty="0">
                <a:latin typeface="Tw Cen MT"/>
                <a:cs typeface="Tw Cen MT"/>
              </a:rPr>
              <a:t>street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873757" y="3617214"/>
            <a:ext cx="299085" cy="300355"/>
          </a:xfrm>
          <a:custGeom>
            <a:avLst/>
            <a:gdLst/>
            <a:ahLst/>
            <a:cxnLst/>
            <a:rect l="l" t="t" r="r" b="b"/>
            <a:pathLst>
              <a:path w="299085" h="300354">
                <a:moveTo>
                  <a:pt x="149352" y="0"/>
                </a:moveTo>
                <a:lnTo>
                  <a:pt x="102144" y="7652"/>
                </a:lnTo>
                <a:lnTo>
                  <a:pt x="61145" y="28963"/>
                </a:lnTo>
                <a:lnTo>
                  <a:pt x="28815" y="61458"/>
                </a:lnTo>
                <a:lnTo>
                  <a:pt x="7613" y="102666"/>
                </a:lnTo>
                <a:lnTo>
                  <a:pt x="0" y="150113"/>
                </a:lnTo>
                <a:lnTo>
                  <a:pt x="7613" y="197561"/>
                </a:lnTo>
                <a:lnTo>
                  <a:pt x="28815" y="238769"/>
                </a:lnTo>
                <a:lnTo>
                  <a:pt x="61145" y="271264"/>
                </a:lnTo>
                <a:lnTo>
                  <a:pt x="102144" y="292575"/>
                </a:lnTo>
                <a:lnTo>
                  <a:pt x="149352" y="300227"/>
                </a:lnTo>
                <a:lnTo>
                  <a:pt x="196559" y="292575"/>
                </a:lnTo>
                <a:lnTo>
                  <a:pt x="237558" y="271264"/>
                </a:lnTo>
                <a:lnTo>
                  <a:pt x="269888" y="238769"/>
                </a:lnTo>
                <a:lnTo>
                  <a:pt x="291090" y="197561"/>
                </a:lnTo>
                <a:lnTo>
                  <a:pt x="298704" y="150113"/>
                </a:lnTo>
                <a:lnTo>
                  <a:pt x="291090" y="102666"/>
                </a:lnTo>
                <a:lnTo>
                  <a:pt x="269888" y="61458"/>
                </a:lnTo>
                <a:lnTo>
                  <a:pt x="237558" y="28963"/>
                </a:lnTo>
                <a:lnTo>
                  <a:pt x="196559" y="7652"/>
                </a:lnTo>
                <a:lnTo>
                  <a:pt x="1493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73757" y="3617214"/>
            <a:ext cx="299085" cy="300355"/>
          </a:xfrm>
          <a:custGeom>
            <a:avLst/>
            <a:gdLst/>
            <a:ahLst/>
            <a:cxnLst/>
            <a:rect l="l" t="t" r="r" b="b"/>
            <a:pathLst>
              <a:path w="299085" h="300354">
                <a:moveTo>
                  <a:pt x="0" y="150113"/>
                </a:moveTo>
                <a:lnTo>
                  <a:pt x="7613" y="102666"/>
                </a:lnTo>
                <a:lnTo>
                  <a:pt x="28815" y="61458"/>
                </a:lnTo>
                <a:lnTo>
                  <a:pt x="61145" y="28963"/>
                </a:lnTo>
                <a:lnTo>
                  <a:pt x="102144" y="7652"/>
                </a:lnTo>
                <a:lnTo>
                  <a:pt x="149352" y="0"/>
                </a:lnTo>
                <a:lnTo>
                  <a:pt x="196559" y="7652"/>
                </a:lnTo>
                <a:lnTo>
                  <a:pt x="237558" y="28963"/>
                </a:lnTo>
                <a:lnTo>
                  <a:pt x="269888" y="61458"/>
                </a:lnTo>
                <a:lnTo>
                  <a:pt x="291090" y="102666"/>
                </a:lnTo>
                <a:lnTo>
                  <a:pt x="298704" y="150113"/>
                </a:lnTo>
                <a:lnTo>
                  <a:pt x="291090" y="197561"/>
                </a:lnTo>
                <a:lnTo>
                  <a:pt x="269888" y="238769"/>
                </a:lnTo>
                <a:lnTo>
                  <a:pt x="237558" y="271264"/>
                </a:lnTo>
                <a:lnTo>
                  <a:pt x="196559" y="292575"/>
                </a:lnTo>
                <a:lnTo>
                  <a:pt x="149352" y="300227"/>
                </a:lnTo>
                <a:lnTo>
                  <a:pt x="102144" y="292575"/>
                </a:lnTo>
                <a:lnTo>
                  <a:pt x="61145" y="271264"/>
                </a:lnTo>
                <a:lnTo>
                  <a:pt x="28815" y="238769"/>
                </a:lnTo>
                <a:lnTo>
                  <a:pt x="7613" y="197561"/>
                </a:lnTo>
                <a:lnTo>
                  <a:pt x="0" y="150113"/>
                </a:lnTo>
                <a:close/>
              </a:path>
            </a:pathLst>
          </a:custGeom>
          <a:ln w="25908">
            <a:solidFill>
              <a:srgbClr val="354E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957999" y="3599689"/>
            <a:ext cx="1466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354E60"/>
                </a:solidFill>
                <a:latin typeface="Calibri"/>
                <a:cs typeface="Calibri"/>
              </a:rPr>
              <a:t>C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803654" y="4499609"/>
            <a:ext cx="299085" cy="299085"/>
          </a:xfrm>
          <a:custGeom>
            <a:avLst/>
            <a:gdLst/>
            <a:ahLst/>
            <a:cxnLst/>
            <a:rect l="l" t="t" r="r" b="b"/>
            <a:pathLst>
              <a:path w="299085" h="299085">
                <a:moveTo>
                  <a:pt x="149352" y="0"/>
                </a:moveTo>
                <a:lnTo>
                  <a:pt x="102144" y="7613"/>
                </a:lnTo>
                <a:lnTo>
                  <a:pt x="61145" y="28815"/>
                </a:lnTo>
                <a:lnTo>
                  <a:pt x="28815" y="61145"/>
                </a:lnTo>
                <a:lnTo>
                  <a:pt x="7613" y="102144"/>
                </a:lnTo>
                <a:lnTo>
                  <a:pt x="0" y="149351"/>
                </a:lnTo>
                <a:lnTo>
                  <a:pt x="7613" y="196559"/>
                </a:lnTo>
                <a:lnTo>
                  <a:pt x="28815" y="237558"/>
                </a:lnTo>
                <a:lnTo>
                  <a:pt x="61145" y="269888"/>
                </a:lnTo>
                <a:lnTo>
                  <a:pt x="102144" y="291090"/>
                </a:lnTo>
                <a:lnTo>
                  <a:pt x="149352" y="298703"/>
                </a:lnTo>
                <a:lnTo>
                  <a:pt x="196559" y="291090"/>
                </a:lnTo>
                <a:lnTo>
                  <a:pt x="237558" y="269888"/>
                </a:lnTo>
                <a:lnTo>
                  <a:pt x="269888" y="237558"/>
                </a:lnTo>
                <a:lnTo>
                  <a:pt x="291090" y="196559"/>
                </a:lnTo>
                <a:lnTo>
                  <a:pt x="298704" y="149351"/>
                </a:lnTo>
                <a:lnTo>
                  <a:pt x="291090" y="102144"/>
                </a:lnTo>
                <a:lnTo>
                  <a:pt x="269888" y="61145"/>
                </a:lnTo>
                <a:lnTo>
                  <a:pt x="237558" y="28815"/>
                </a:lnTo>
                <a:lnTo>
                  <a:pt x="196559" y="7613"/>
                </a:lnTo>
                <a:lnTo>
                  <a:pt x="1493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03654" y="4499609"/>
            <a:ext cx="299085" cy="299085"/>
          </a:xfrm>
          <a:custGeom>
            <a:avLst/>
            <a:gdLst/>
            <a:ahLst/>
            <a:cxnLst/>
            <a:rect l="l" t="t" r="r" b="b"/>
            <a:pathLst>
              <a:path w="299085" h="299085">
                <a:moveTo>
                  <a:pt x="0" y="149351"/>
                </a:moveTo>
                <a:lnTo>
                  <a:pt x="7613" y="102144"/>
                </a:lnTo>
                <a:lnTo>
                  <a:pt x="28815" y="61145"/>
                </a:lnTo>
                <a:lnTo>
                  <a:pt x="61145" y="28815"/>
                </a:lnTo>
                <a:lnTo>
                  <a:pt x="102144" y="7613"/>
                </a:lnTo>
                <a:lnTo>
                  <a:pt x="149352" y="0"/>
                </a:lnTo>
                <a:lnTo>
                  <a:pt x="196559" y="7613"/>
                </a:lnTo>
                <a:lnTo>
                  <a:pt x="237558" y="28815"/>
                </a:lnTo>
                <a:lnTo>
                  <a:pt x="269888" y="61145"/>
                </a:lnTo>
                <a:lnTo>
                  <a:pt x="291090" y="102144"/>
                </a:lnTo>
                <a:lnTo>
                  <a:pt x="298704" y="149351"/>
                </a:lnTo>
                <a:lnTo>
                  <a:pt x="291090" y="196559"/>
                </a:lnTo>
                <a:lnTo>
                  <a:pt x="269888" y="237558"/>
                </a:lnTo>
                <a:lnTo>
                  <a:pt x="237558" y="269888"/>
                </a:lnTo>
                <a:lnTo>
                  <a:pt x="196559" y="291090"/>
                </a:lnTo>
                <a:lnTo>
                  <a:pt x="149352" y="298703"/>
                </a:lnTo>
                <a:lnTo>
                  <a:pt x="102144" y="291090"/>
                </a:lnTo>
                <a:lnTo>
                  <a:pt x="61145" y="269888"/>
                </a:lnTo>
                <a:lnTo>
                  <a:pt x="28815" y="237558"/>
                </a:lnTo>
                <a:lnTo>
                  <a:pt x="7613" y="196559"/>
                </a:lnTo>
                <a:lnTo>
                  <a:pt x="0" y="149351"/>
                </a:lnTo>
                <a:close/>
              </a:path>
            </a:pathLst>
          </a:custGeom>
          <a:ln w="25907">
            <a:solidFill>
              <a:srgbClr val="354E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875753" y="4480991"/>
            <a:ext cx="1695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354E60"/>
                </a:solidFill>
                <a:latin typeface="Calibri"/>
                <a:cs typeface="Calibri"/>
              </a:rPr>
              <a:t>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662421" y="3691890"/>
            <a:ext cx="300355" cy="299085"/>
          </a:xfrm>
          <a:custGeom>
            <a:avLst/>
            <a:gdLst/>
            <a:ahLst/>
            <a:cxnLst/>
            <a:rect l="l" t="t" r="r" b="b"/>
            <a:pathLst>
              <a:path w="300354" h="299085">
                <a:moveTo>
                  <a:pt x="0" y="149351"/>
                </a:moveTo>
                <a:lnTo>
                  <a:pt x="7652" y="102144"/>
                </a:lnTo>
                <a:lnTo>
                  <a:pt x="28963" y="61145"/>
                </a:lnTo>
                <a:lnTo>
                  <a:pt x="61458" y="28815"/>
                </a:lnTo>
                <a:lnTo>
                  <a:pt x="102666" y="7613"/>
                </a:lnTo>
                <a:lnTo>
                  <a:pt x="150114" y="0"/>
                </a:lnTo>
                <a:lnTo>
                  <a:pt x="197561" y="7613"/>
                </a:lnTo>
                <a:lnTo>
                  <a:pt x="238769" y="28815"/>
                </a:lnTo>
                <a:lnTo>
                  <a:pt x="271264" y="61145"/>
                </a:lnTo>
                <a:lnTo>
                  <a:pt x="292575" y="102144"/>
                </a:lnTo>
                <a:lnTo>
                  <a:pt x="300228" y="149351"/>
                </a:lnTo>
                <a:lnTo>
                  <a:pt x="292575" y="196559"/>
                </a:lnTo>
                <a:lnTo>
                  <a:pt x="271264" y="237558"/>
                </a:lnTo>
                <a:lnTo>
                  <a:pt x="238769" y="269888"/>
                </a:lnTo>
                <a:lnTo>
                  <a:pt x="197561" y="291090"/>
                </a:lnTo>
                <a:lnTo>
                  <a:pt x="150114" y="298703"/>
                </a:lnTo>
                <a:lnTo>
                  <a:pt x="102666" y="291090"/>
                </a:lnTo>
                <a:lnTo>
                  <a:pt x="61458" y="269888"/>
                </a:lnTo>
                <a:lnTo>
                  <a:pt x="28963" y="237558"/>
                </a:lnTo>
                <a:lnTo>
                  <a:pt x="7652" y="196559"/>
                </a:lnTo>
                <a:lnTo>
                  <a:pt x="0" y="149351"/>
                </a:lnTo>
                <a:close/>
              </a:path>
            </a:pathLst>
          </a:custGeom>
          <a:ln w="25907">
            <a:solidFill>
              <a:srgbClr val="354E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5735576" y="3676444"/>
            <a:ext cx="23545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9570" algn="l"/>
              </a:tabLst>
            </a:pPr>
            <a:r>
              <a:rPr sz="1800" b="1" dirty="0">
                <a:solidFill>
                  <a:srgbClr val="354E60"/>
                </a:solidFill>
                <a:latin typeface="Calibri"/>
                <a:cs typeface="Calibri"/>
              </a:rPr>
              <a:t>D	</a:t>
            </a:r>
            <a:r>
              <a:rPr sz="1800" spc="-5" dirty="0">
                <a:latin typeface="Tw Cen MT"/>
                <a:cs typeface="Tw Cen MT"/>
              </a:rPr>
              <a:t>Attractive</a:t>
            </a:r>
            <a:r>
              <a:rPr sz="1800" spc="-120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streetscape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182873" y="4652015"/>
            <a:ext cx="311785" cy="413384"/>
          </a:xfrm>
          <a:custGeom>
            <a:avLst/>
            <a:gdLst/>
            <a:ahLst/>
            <a:cxnLst/>
            <a:rect l="l" t="t" r="r" b="b"/>
            <a:pathLst>
              <a:path w="311785" h="413385">
                <a:moveTo>
                  <a:pt x="0" y="413232"/>
                </a:moveTo>
                <a:lnTo>
                  <a:pt x="311670" y="0"/>
                </a:lnTo>
              </a:path>
            </a:pathLst>
          </a:custGeom>
          <a:ln w="32004">
            <a:solidFill>
              <a:srgbClr val="354E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315461" y="4626102"/>
            <a:ext cx="358140" cy="79375"/>
          </a:xfrm>
          <a:custGeom>
            <a:avLst/>
            <a:gdLst/>
            <a:ahLst/>
            <a:cxnLst/>
            <a:rect l="l" t="t" r="r" b="b"/>
            <a:pathLst>
              <a:path w="358139" h="79375">
                <a:moveTo>
                  <a:pt x="0" y="0"/>
                </a:moveTo>
                <a:lnTo>
                  <a:pt x="358063" y="79133"/>
                </a:lnTo>
              </a:path>
            </a:pathLst>
          </a:custGeom>
          <a:ln w="32004">
            <a:solidFill>
              <a:srgbClr val="354E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021329" y="5033009"/>
            <a:ext cx="358140" cy="79375"/>
          </a:xfrm>
          <a:custGeom>
            <a:avLst/>
            <a:gdLst/>
            <a:ahLst/>
            <a:cxnLst/>
            <a:rect l="l" t="t" r="r" b="b"/>
            <a:pathLst>
              <a:path w="358139" h="79375">
                <a:moveTo>
                  <a:pt x="0" y="0"/>
                </a:moveTo>
                <a:lnTo>
                  <a:pt x="358063" y="79133"/>
                </a:lnTo>
              </a:path>
            </a:pathLst>
          </a:custGeom>
          <a:ln w="32004">
            <a:solidFill>
              <a:srgbClr val="354E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362705" y="4767834"/>
            <a:ext cx="300355" cy="299085"/>
          </a:xfrm>
          <a:custGeom>
            <a:avLst/>
            <a:gdLst/>
            <a:ahLst/>
            <a:cxnLst/>
            <a:rect l="l" t="t" r="r" b="b"/>
            <a:pathLst>
              <a:path w="300354" h="299085">
                <a:moveTo>
                  <a:pt x="150114" y="0"/>
                </a:moveTo>
                <a:lnTo>
                  <a:pt x="102666" y="7613"/>
                </a:lnTo>
                <a:lnTo>
                  <a:pt x="61458" y="28815"/>
                </a:lnTo>
                <a:lnTo>
                  <a:pt x="28963" y="61145"/>
                </a:lnTo>
                <a:lnTo>
                  <a:pt x="7652" y="102144"/>
                </a:lnTo>
                <a:lnTo>
                  <a:pt x="0" y="149351"/>
                </a:lnTo>
                <a:lnTo>
                  <a:pt x="7652" y="196559"/>
                </a:lnTo>
                <a:lnTo>
                  <a:pt x="28963" y="237558"/>
                </a:lnTo>
                <a:lnTo>
                  <a:pt x="61458" y="269888"/>
                </a:lnTo>
                <a:lnTo>
                  <a:pt x="102666" y="291090"/>
                </a:lnTo>
                <a:lnTo>
                  <a:pt x="150114" y="298703"/>
                </a:lnTo>
                <a:lnTo>
                  <a:pt x="197561" y="291090"/>
                </a:lnTo>
                <a:lnTo>
                  <a:pt x="238769" y="269888"/>
                </a:lnTo>
                <a:lnTo>
                  <a:pt x="271264" y="237558"/>
                </a:lnTo>
                <a:lnTo>
                  <a:pt x="292575" y="196559"/>
                </a:lnTo>
                <a:lnTo>
                  <a:pt x="300228" y="149351"/>
                </a:lnTo>
                <a:lnTo>
                  <a:pt x="292575" y="102144"/>
                </a:lnTo>
                <a:lnTo>
                  <a:pt x="271264" y="61145"/>
                </a:lnTo>
                <a:lnTo>
                  <a:pt x="238769" y="28815"/>
                </a:lnTo>
                <a:lnTo>
                  <a:pt x="197561" y="7613"/>
                </a:lnTo>
                <a:lnTo>
                  <a:pt x="1501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362705" y="4767834"/>
            <a:ext cx="300355" cy="299085"/>
          </a:xfrm>
          <a:custGeom>
            <a:avLst/>
            <a:gdLst/>
            <a:ahLst/>
            <a:cxnLst/>
            <a:rect l="l" t="t" r="r" b="b"/>
            <a:pathLst>
              <a:path w="300354" h="299085">
                <a:moveTo>
                  <a:pt x="0" y="149351"/>
                </a:moveTo>
                <a:lnTo>
                  <a:pt x="7652" y="102144"/>
                </a:lnTo>
                <a:lnTo>
                  <a:pt x="28963" y="61145"/>
                </a:lnTo>
                <a:lnTo>
                  <a:pt x="61458" y="28815"/>
                </a:lnTo>
                <a:lnTo>
                  <a:pt x="102666" y="7613"/>
                </a:lnTo>
                <a:lnTo>
                  <a:pt x="150114" y="0"/>
                </a:lnTo>
                <a:lnTo>
                  <a:pt x="197561" y="7613"/>
                </a:lnTo>
                <a:lnTo>
                  <a:pt x="238769" y="28815"/>
                </a:lnTo>
                <a:lnTo>
                  <a:pt x="271264" y="61145"/>
                </a:lnTo>
                <a:lnTo>
                  <a:pt x="292575" y="102144"/>
                </a:lnTo>
                <a:lnTo>
                  <a:pt x="300228" y="149351"/>
                </a:lnTo>
                <a:lnTo>
                  <a:pt x="292575" y="196559"/>
                </a:lnTo>
                <a:lnTo>
                  <a:pt x="271264" y="237558"/>
                </a:lnTo>
                <a:lnTo>
                  <a:pt x="238769" y="269888"/>
                </a:lnTo>
                <a:lnTo>
                  <a:pt x="197561" y="291090"/>
                </a:lnTo>
                <a:lnTo>
                  <a:pt x="150114" y="298703"/>
                </a:lnTo>
                <a:lnTo>
                  <a:pt x="102666" y="291090"/>
                </a:lnTo>
                <a:lnTo>
                  <a:pt x="61458" y="269888"/>
                </a:lnTo>
                <a:lnTo>
                  <a:pt x="28963" y="237558"/>
                </a:lnTo>
                <a:lnTo>
                  <a:pt x="7652" y="196559"/>
                </a:lnTo>
                <a:lnTo>
                  <a:pt x="0" y="149351"/>
                </a:lnTo>
                <a:close/>
              </a:path>
            </a:pathLst>
          </a:custGeom>
          <a:ln w="25907">
            <a:solidFill>
              <a:srgbClr val="354E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3452601" y="4749185"/>
            <a:ext cx="1371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354E60"/>
                </a:solidFill>
                <a:latin typeface="Calibri"/>
                <a:cs typeface="Calibri"/>
              </a:rPr>
              <a:t>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662421" y="4278629"/>
            <a:ext cx="300355" cy="299085"/>
          </a:xfrm>
          <a:custGeom>
            <a:avLst/>
            <a:gdLst/>
            <a:ahLst/>
            <a:cxnLst/>
            <a:rect l="l" t="t" r="r" b="b"/>
            <a:pathLst>
              <a:path w="300354" h="299085">
                <a:moveTo>
                  <a:pt x="0" y="149352"/>
                </a:moveTo>
                <a:lnTo>
                  <a:pt x="7652" y="102144"/>
                </a:lnTo>
                <a:lnTo>
                  <a:pt x="28963" y="61145"/>
                </a:lnTo>
                <a:lnTo>
                  <a:pt x="61458" y="28815"/>
                </a:lnTo>
                <a:lnTo>
                  <a:pt x="102666" y="7613"/>
                </a:lnTo>
                <a:lnTo>
                  <a:pt x="150114" y="0"/>
                </a:lnTo>
                <a:lnTo>
                  <a:pt x="197561" y="7613"/>
                </a:lnTo>
                <a:lnTo>
                  <a:pt x="238769" y="28815"/>
                </a:lnTo>
                <a:lnTo>
                  <a:pt x="271264" y="61145"/>
                </a:lnTo>
                <a:lnTo>
                  <a:pt x="292575" y="102144"/>
                </a:lnTo>
                <a:lnTo>
                  <a:pt x="300228" y="149352"/>
                </a:lnTo>
                <a:lnTo>
                  <a:pt x="292575" y="196559"/>
                </a:lnTo>
                <a:lnTo>
                  <a:pt x="271264" y="237558"/>
                </a:lnTo>
                <a:lnTo>
                  <a:pt x="238769" y="269888"/>
                </a:lnTo>
                <a:lnTo>
                  <a:pt x="197561" y="291090"/>
                </a:lnTo>
                <a:lnTo>
                  <a:pt x="150114" y="298704"/>
                </a:lnTo>
                <a:lnTo>
                  <a:pt x="102666" y="291090"/>
                </a:lnTo>
                <a:lnTo>
                  <a:pt x="61458" y="269888"/>
                </a:lnTo>
                <a:lnTo>
                  <a:pt x="28963" y="237558"/>
                </a:lnTo>
                <a:lnTo>
                  <a:pt x="7652" y="196559"/>
                </a:lnTo>
                <a:lnTo>
                  <a:pt x="0" y="149352"/>
                </a:lnTo>
                <a:close/>
              </a:path>
            </a:pathLst>
          </a:custGeom>
          <a:ln w="25907">
            <a:solidFill>
              <a:srgbClr val="354E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5752245" y="4263118"/>
            <a:ext cx="19113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2425" algn="l"/>
              </a:tabLst>
            </a:pPr>
            <a:r>
              <a:rPr sz="1800" b="1" dirty="0">
                <a:solidFill>
                  <a:srgbClr val="354E60"/>
                </a:solidFill>
                <a:latin typeface="Calibri"/>
                <a:cs typeface="Calibri"/>
              </a:rPr>
              <a:t>E	</a:t>
            </a:r>
            <a:r>
              <a:rPr sz="1800" spc="-5" dirty="0">
                <a:latin typeface="Tw Cen MT"/>
                <a:cs typeface="Tw Cen MT"/>
              </a:rPr>
              <a:t>Minimal</a:t>
            </a:r>
            <a:r>
              <a:rPr sz="1800" spc="-35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setbacks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11301" y="2849117"/>
            <a:ext cx="360045" cy="1346200"/>
          </a:xfrm>
          <a:custGeom>
            <a:avLst/>
            <a:gdLst/>
            <a:ahLst/>
            <a:cxnLst/>
            <a:rect l="l" t="t" r="r" b="b"/>
            <a:pathLst>
              <a:path w="360044" h="1346200">
                <a:moveTo>
                  <a:pt x="359664" y="1345691"/>
                </a:moveTo>
                <a:lnTo>
                  <a:pt x="0" y="1345691"/>
                </a:lnTo>
                <a:lnTo>
                  <a:pt x="0" y="0"/>
                </a:lnTo>
                <a:lnTo>
                  <a:pt x="342125" y="0"/>
                </a:lnTo>
              </a:path>
            </a:pathLst>
          </a:custGeom>
          <a:ln w="32004">
            <a:solidFill>
              <a:srgbClr val="354E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48234" y="3353561"/>
            <a:ext cx="299085" cy="299085"/>
          </a:xfrm>
          <a:custGeom>
            <a:avLst/>
            <a:gdLst/>
            <a:ahLst/>
            <a:cxnLst/>
            <a:rect l="l" t="t" r="r" b="b"/>
            <a:pathLst>
              <a:path w="299084" h="299085">
                <a:moveTo>
                  <a:pt x="149352" y="0"/>
                </a:moveTo>
                <a:lnTo>
                  <a:pt x="102144" y="7613"/>
                </a:lnTo>
                <a:lnTo>
                  <a:pt x="61145" y="28815"/>
                </a:lnTo>
                <a:lnTo>
                  <a:pt x="28815" y="61145"/>
                </a:lnTo>
                <a:lnTo>
                  <a:pt x="7613" y="102144"/>
                </a:lnTo>
                <a:lnTo>
                  <a:pt x="0" y="149351"/>
                </a:lnTo>
                <a:lnTo>
                  <a:pt x="7613" y="196559"/>
                </a:lnTo>
                <a:lnTo>
                  <a:pt x="28815" y="237558"/>
                </a:lnTo>
                <a:lnTo>
                  <a:pt x="61145" y="269888"/>
                </a:lnTo>
                <a:lnTo>
                  <a:pt x="102144" y="291090"/>
                </a:lnTo>
                <a:lnTo>
                  <a:pt x="149352" y="298703"/>
                </a:lnTo>
                <a:lnTo>
                  <a:pt x="196559" y="291090"/>
                </a:lnTo>
                <a:lnTo>
                  <a:pt x="237558" y="269888"/>
                </a:lnTo>
                <a:lnTo>
                  <a:pt x="269888" y="237558"/>
                </a:lnTo>
                <a:lnTo>
                  <a:pt x="291090" y="196559"/>
                </a:lnTo>
                <a:lnTo>
                  <a:pt x="298704" y="149351"/>
                </a:lnTo>
                <a:lnTo>
                  <a:pt x="291090" y="102144"/>
                </a:lnTo>
                <a:lnTo>
                  <a:pt x="269888" y="61145"/>
                </a:lnTo>
                <a:lnTo>
                  <a:pt x="237558" y="28815"/>
                </a:lnTo>
                <a:lnTo>
                  <a:pt x="196559" y="7613"/>
                </a:lnTo>
                <a:lnTo>
                  <a:pt x="1493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48234" y="3353561"/>
            <a:ext cx="299085" cy="299085"/>
          </a:xfrm>
          <a:custGeom>
            <a:avLst/>
            <a:gdLst/>
            <a:ahLst/>
            <a:cxnLst/>
            <a:rect l="l" t="t" r="r" b="b"/>
            <a:pathLst>
              <a:path w="299084" h="299085">
                <a:moveTo>
                  <a:pt x="0" y="149351"/>
                </a:moveTo>
                <a:lnTo>
                  <a:pt x="7613" y="102144"/>
                </a:lnTo>
                <a:lnTo>
                  <a:pt x="28815" y="61145"/>
                </a:lnTo>
                <a:lnTo>
                  <a:pt x="61145" y="28815"/>
                </a:lnTo>
                <a:lnTo>
                  <a:pt x="102144" y="7613"/>
                </a:lnTo>
                <a:lnTo>
                  <a:pt x="149352" y="0"/>
                </a:lnTo>
                <a:lnTo>
                  <a:pt x="196559" y="7613"/>
                </a:lnTo>
                <a:lnTo>
                  <a:pt x="237558" y="28815"/>
                </a:lnTo>
                <a:lnTo>
                  <a:pt x="269888" y="61145"/>
                </a:lnTo>
                <a:lnTo>
                  <a:pt x="291090" y="102144"/>
                </a:lnTo>
                <a:lnTo>
                  <a:pt x="298704" y="149351"/>
                </a:lnTo>
                <a:lnTo>
                  <a:pt x="291090" y="196559"/>
                </a:lnTo>
                <a:lnTo>
                  <a:pt x="269888" y="237558"/>
                </a:lnTo>
                <a:lnTo>
                  <a:pt x="237558" y="269888"/>
                </a:lnTo>
                <a:lnTo>
                  <a:pt x="196559" y="291090"/>
                </a:lnTo>
                <a:lnTo>
                  <a:pt x="149352" y="298703"/>
                </a:lnTo>
                <a:lnTo>
                  <a:pt x="102144" y="291090"/>
                </a:lnTo>
                <a:lnTo>
                  <a:pt x="61145" y="269888"/>
                </a:lnTo>
                <a:lnTo>
                  <a:pt x="28815" y="237558"/>
                </a:lnTo>
                <a:lnTo>
                  <a:pt x="7613" y="196559"/>
                </a:lnTo>
                <a:lnTo>
                  <a:pt x="0" y="149351"/>
                </a:lnTo>
                <a:close/>
              </a:path>
            </a:pathLst>
          </a:custGeom>
          <a:ln w="25907">
            <a:solidFill>
              <a:srgbClr val="354E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440015" y="3335949"/>
            <a:ext cx="1308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354E60"/>
                </a:solidFill>
                <a:latin typeface="Calibri"/>
                <a:cs typeface="Calibri"/>
              </a:rPr>
              <a:t>F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662421" y="4996434"/>
            <a:ext cx="300355" cy="299085"/>
          </a:xfrm>
          <a:custGeom>
            <a:avLst/>
            <a:gdLst/>
            <a:ahLst/>
            <a:cxnLst/>
            <a:rect l="l" t="t" r="r" b="b"/>
            <a:pathLst>
              <a:path w="300354" h="299085">
                <a:moveTo>
                  <a:pt x="0" y="149351"/>
                </a:moveTo>
                <a:lnTo>
                  <a:pt x="7652" y="102144"/>
                </a:lnTo>
                <a:lnTo>
                  <a:pt x="28963" y="61145"/>
                </a:lnTo>
                <a:lnTo>
                  <a:pt x="61458" y="28815"/>
                </a:lnTo>
                <a:lnTo>
                  <a:pt x="102666" y="7613"/>
                </a:lnTo>
                <a:lnTo>
                  <a:pt x="150114" y="0"/>
                </a:lnTo>
                <a:lnTo>
                  <a:pt x="197561" y="7613"/>
                </a:lnTo>
                <a:lnTo>
                  <a:pt x="238769" y="28815"/>
                </a:lnTo>
                <a:lnTo>
                  <a:pt x="271264" y="61145"/>
                </a:lnTo>
                <a:lnTo>
                  <a:pt x="292575" y="102144"/>
                </a:lnTo>
                <a:lnTo>
                  <a:pt x="300228" y="149351"/>
                </a:lnTo>
                <a:lnTo>
                  <a:pt x="292575" y="196559"/>
                </a:lnTo>
                <a:lnTo>
                  <a:pt x="271264" y="237558"/>
                </a:lnTo>
                <a:lnTo>
                  <a:pt x="238769" y="269888"/>
                </a:lnTo>
                <a:lnTo>
                  <a:pt x="197561" y="291090"/>
                </a:lnTo>
                <a:lnTo>
                  <a:pt x="150114" y="298703"/>
                </a:lnTo>
                <a:lnTo>
                  <a:pt x="102666" y="291090"/>
                </a:lnTo>
                <a:lnTo>
                  <a:pt x="61458" y="269888"/>
                </a:lnTo>
                <a:lnTo>
                  <a:pt x="28963" y="237558"/>
                </a:lnTo>
                <a:lnTo>
                  <a:pt x="7652" y="196559"/>
                </a:lnTo>
                <a:lnTo>
                  <a:pt x="0" y="149351"/>
                </a:lnTo>
                <a:close/>
              </a:path>
            </a:pathLst>
          </a:custGeom>
          <a:ln w="25907">
            <a:solidFill>
              <a:srgbClr val="354E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5755420" y="4978702"/>
            <a:ext cx="1308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354E60"/>
                </a:solidFill>
                <a:latin typeface="Calibri"/>
                <a:cs typeface="Calibri"/>
              </a:rPr>
              <a:t>F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092605" y="4849771"/>
            <a:ext cx="25596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w Cen MT"/>
                <a:cs typeface="Tw Cen MT"/>
              </a:rPr>
              <a:t>Height, </a:t>
            </a:r>
            <a:r>
              <a:rPr sz="1800" spc="-5" dirty="0">
                <a:latin typeface="Tw Cen MT"/>
                <a:cs typeface="Tw Cen MT"/>
              </a:rPr>
              <a:t>massing,</a:t>
            </a:r>
            <a:r>
              <a:rPr sz="1800" spc="-85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articulation  </a:t>
            </a:r>
            <a:r>
              <a:rPr sz="1800" spc="-5" dirty="0">
                <a:latin typeface="Tw Cen MT"/>
                <a:cs typeface="Tw Cen MT"/>
              </a:rPr>
              <a:t>appropriate </a:t>
            </a:r>
            <a:r>
              <a:rPr sz="1800" spc="-15" dirty="0">
                <a:latin typeface="Tw Cen MT"/>
                <a:cs typeface="Tw Cen MT"/>
              </a:rPr>
              <a:t>for</a:t>
            </a:r>
            <a:r>
              <a:rPr sz="1800" spc="-45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location</a:t>
            </a:r>
            <a:endParaRPr sz="1800">
              <a:latin typeface="Tw Cen MT"/>
              <a:cs typeface="Tw Cen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77773" y="1641534"/>
            <a:ext cx="0" cy="4192904"/>
          </a:xfrm>
          <a:custGeom>
            <a:avLst/>
            <a:gdLst/>
            <a:ahLst/>
            <a:cxnLst/>
            <a:rect l="l" t="t" r="r" b="b"/>
            <a:pathLst>
              <a:path h="4192904">
                <a:moveTo>
                  <a:pt x="0" y="4192324"/>
                </a:moveTo>
                <a:lnTo>
                  <a:pt x="0" y="0"/>
                </a:lnTo>
              </a:path>
            </a:pathLst>
          </a:custGeom>
          <a:ln w="216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63334" y="5804846"/>
            <a:ext cx="4721860" cy="0"/>
          </a:xfrm>
          <a:custGeom>
            <a:avLst/>
            <a:gdLst/>
            <a:ahLst/>
            <a:cxnLst/>
            <a:rect l="l" t="t" r="r" b="b"/>
            <a:pathLst>
              <a:path w="4721859">
                <a:moveTo>
                  <a:pt x="0" y="0"/>
                </a:moveTo>
                <a:lnTo>
                  <a:pt x="4721753" y="0"/>
                </a:lnTo>
              </a:path>
            </a:pathLst>
          </a:custGeom>
          <a:ln w="145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14402" y="6341580"/>
            <a:ext cx="1314450" cy="0"/>
          </a:xfrm>
          <a:custGeom>
            <a:avLst/>
            <a:gdLst/>
            <a:ahLst/>
            <a:cxnLst/>
            <a:rect l="l" t="t" r="r" b="b"/>
            <a:pathLst>
              <a:path w="1314450">
                <a:moveTo>
                  <a:pt x="0" y="0"/>
                </a:moveTo>
                <a:lnTo>
                  <a:pt x="1314004" y="0"/>
                </a:lnTo>
              </a:path>
            </a:pathLst>
          </a:custGeom>
          <a:ln w="145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9938" y="6341580"/>
            <a:ext cx="1314450" cy="0"/>
          </a:xfrm>
          <a:custGeom>
            <a:avLst/>
            <a:gdLst/>
            <a:ahLst/>
            <a:cxnLst/>
            <a:rect l="l" t="t" r="r" b="b"/>
            <a:pathLst>
              <a:path w="1314450">
                <a:moveTo>
                  <a:pt x="0" y="0"/>
                </a:moveTo>
                <a:lnTo>
                  <a:pt x="1314004" y="0"/>
                </a:lnTo>
              </a:path>
            </a:pathLst>
          </a:custGeom>
          <a:ln w="145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58869" y="221985"/>
            <a:ext cx="7902575" cy="384175"/>
          </a:xfrm>
          <a:prstGeom prst="rect">
            <a:avLst/>
          </a:prstGeom>
          <a:solidFill>
            <a:srgbClr val="6093C4"/>
          </a:solidFill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  <a:tabLst>
                <a:tab pos="2440940" algn="l"/>
              </a:tabLst>
            </a:pPr>
            <a:r>
              <a:rPr sz="2250" spc="55" dirty="0">
                <a:solidFill>
                  <a:srgbClr val="FDFDFD"/>
                </a:solidFill>
                <a:latin typeface="Times New Roman"/>
                <a:cs typeface="Times New Roman"/>
              </a:rPr>
              <a:t>Priorities:</a:t>
            </a:r>
            <a:r>
              <a:rPr sz="2250" spc="-4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-40" dirty="0">
                <a:solidFill>
                  <a:srgbClr val="FDFDFD"/>
                </a:solidFill>
                <a:latin typeface="Times New Roman"/>
                <a:cs typeface="Times New Roman"/>
              </a:rPr>
              <a:t>All </a:t>
            </a:r>
            <a:r>
              <a:rPr sz="2250" spc="-55" dirty="0">
                <a:solidFill>
                  <a:srgbClr val="FDFDFD"/>
                </a:solidFill>
                <a:latin typeface="Times New Roman"/>
                <a:cs typeface="Times New Roman"/>
              </a:rPr>
              <a:t>new	</a:t>
            </a:r>
            <a:r>
              <a:rPr sz="2250" spc="75" dirty="0">
                <a:solidFill>
                  <a:srgbClr val="FDFDFD"/>
                </a:solidFill>
                <a:latin typeface="Times New Roman"/>
                <a:cs typeface="Times New Roman"/>
              </a:rPr>
              <a:t>buildings </a:t>
            </a:r>
            <a:r>
              <a:rPr sz="2250" spc="30" dirty="0">
                <a:solidFill>
                  <a:srgbClr val="FDFDFD"/>
                </a:solidFill>
                <a:latin typeface="Times New Roman"/>
                <a:cs typeface="Times New Roman"/>
              </a:rPr>
              <a:t>in </a:t>
            </a:r>
            <a:r>
              <a:rPr sz="2250" spc="15" dirty="0">
                <a:solidFill>
                  <a:srgbClr val="FDFDFD"/>
                </a:solidFill>
                <a:latin typeface="Times New Roman"/>
                <a:cs typeface="Times New Roman"/>
              </a:rPr>
              <a:t>North </a:t>
            </a:r>
            <a:r>
              <a:rPr sz="2250" spc="100" dirty="0">
                <a:solidFill>
                  <a:srgbClr val="FDFDFD"/>
                </a:solidFill>
                <a:latin typeface="Times New Roman"/>
                <a:cs typeface="Times New Roman"/>
              </a:rPr>
              <a:t>Scituate should</a:t>
            </a:r>
            <a:r>
              <a:rPr sz="2250" spc="-18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100" dirty="0">
                <a:solidFill>
                  <a:srgbClr val="FDFDFD"/>
                </a:solidFill>
                <a:latin typeface="Times New Roman"/>
                <a:cs typeface="Times New Roman"/>
              </a:rPr>
              <a:t>follow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1461" y="671680"/>
            <a:ext cx="7992745" cy="384175"/>
          </a:xfrm>
          <a:prstGeom prst="rect">
            <a:avLst/>
          </a:prstGeom>
          <a:solidFill>
            <a:srgbClr val="6093C4"/>
          </a:solidFill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sz="2250" b="1" spc="75" dirty="0">
                <a:solidFill>
                  <a:srgbClr val="FDFDFD"/>
                </a:solidFill>
                <a:latin typeface="Times New Roman"/>
                <a:cs typeface="Times New Roman"/>
              </a:rPr>
              <a:t>traditional </a:t>
            </a:r>
            <a:r>
              <a:rPr sz="2250" b="1" spc="65" dirty="0">
                <a:solidFill>
                  <a:srgbClr val="FDFDFD"/>
                </a:solidFill>
                <a:latin typeface="Times New Roman"/>
                <a:cs typeface="Times New Roman"/>
              </a:rPr>
              <a:t>New </a:t>
            </a:r>
            <a:r>
              <a:rPr sz="2250" b="1" spc="5" dirty="0">
                <a:solidFill>
                  <a:srgbClr val="FDFDFD"/>
                </a:solidFill>
                <a:latin typeface="Times New Roman"/>
                <a:cs typeface="Times New Roman"/>
              </a:rPr>
              <a:t>England </a:t>
            </a:r>
            <a:r>
              <a:rPr sz="2250" b="1" spc="85" dirty="0">
                <a:solidFill>
                  <a:srgbClr val="FDFDFD"/>
                </a:solidFill>
                <a:latin typeface="Times New Roman"/>
                <a:cs typeface="Times New Roman"/>
              </a:rPr>
              <a:t>village patterns, </a:t>
            </a:r>
            <a:r>
              <a:rPr sz="2250" b="1" spc="100" dirty="0">
                <a:solidFill>
                  <a:srgbClr val="FDFDFD"/>
                </a:solidFill>
                <a:latin typeface="Times New Roman"/>
                <a:cs typeface="Times New Roman"/>
              </a:rPr>
              <a:t>not </a:t>
            </a:r>
            <a:r>
              <a:rPr sz="2250" b="1" spc="75" dirty="0">
                <a:solidFill>
                  <a:srgbClr val="FDFDFD"/>
                </a:solidFill>
                <a:latin typeface="Times New Roman"/>
                <a:cs typeface="Times New Roman"/>
              </a:rPr>
              <a:t>just</a:t>
            </a:r>
            <a:r>
              <a:rPr sz="2250" b="1" spc="-6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b="1" spc="110" dirty="0">
                <a:solidFill>
                  <a:srgbClr val="FDFDFD"/>
                </a:solidFill>
                <a:latin typeface="Times New Roman"/>
                <a:cs typeface="Times New Roman"/>
              </a:rPr>
              <a:t>mixed-use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94400" y="1121376"/>
            <a:ext cx="1769110" cy="384175"/>
          </a:xfrm>
          <a:prstGeom prst="rect">
            <a:avLst/>
          </a:prstGeom>
          <a:solidFill>
            <a:srgbClr val="6093C4"/>
          </a:solidFill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sz="2250" b="1" spc="135" dirty="0">
                <a:solidFill>
                  <a:srgbClr val="FDFDFD"/>
                </a:solidFill>
                <a:latin typeface="Times New Roman"/>
                <a:cs typeface="Times New Roman"/>
              </a:rPr>
              <a:t>development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73038" y="1966862"/>
            <a:ext cx="2139315" cy="353123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381000">
              <a:lnSpc>
                <a:spcPct val="100000"/>
              </a:lnSpc>
              <a:spcBef>
                <a:spcPts val="115"/>
              </a:spcBef>
            </a:pPr>
            <a:r>
              <a:rPr sz="1950" spc="80" dirty="0">
                <a:solidFill>
                  <a:srgbClr val="313334"/>
                </a:solidFill>
                <a:latin typeface="Arial"/>
                <a:cs typeface="Arial"/>
              </a:rPr>
              <a:t>Strongly</a:t>
            </a:r>
            <a:r>
              <a:rPr sz="1950" spc="1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313334"/>
                </a:solidFill>
                <a:latin typeface="Arial"/>
                <a:cs typeface="Arial"/>
              </a:rPr>
              <a:t>agree</a:t>
            </a:r>
            <a:endParaRPr sz="1950">
              <a:latin typeface="Arial"/>
              <a:cs typeface="Arial"/>
            </a:endParaRPr>
          </a:p>
          <a:p>
            <a:pPr marL="12700" marR="9525" indent="1426845">
              <a:lnSpc>
                <a:spcPct val="185500"/>
              </a:lnSpc>
              <a:spcBef>
                <a:spcPts val="1939"/>
              </a:spcBef>
            </a:pPr>
            <a:r>
              <a:rPr sz="1950" spc="20" dirty="0">
                <a:solidFill>
                  <a:srgbClr val="313334"/>
                </a:solidFill>
                <a:latin typeface="Arial"/>
                <a:cs typeface="Arial"/>
              </a:rPr>
              <a:t>Agree  </a:t>
            </a:r>
            <a:r>
              <a:rPr sz="1950" spc="100" dirty="0">
                <a:solidFill>
                  <a:srgbClr val="313334"/>
                </a:solidFill>
                <a:latin typeface="Arial"/>
                <a:cs typeface="Arial"/>
              </a:rPr>
              <a:t>Neither </a:t>
            </a:r>
            <a:r>
              <a:rPr sz="1950" spc="40" dirty="0">
                <a:solidFill>
                  <a:srgbClr val="313334"/>
                </a:solidFill>
                <a:latin typeface="Arial"/>
                <a:cs typeface="Arial"/>
              </a:rPr>
              <a:t>agree</a:t>
            </a:r>
            <a:r>
              <a:rPr sz="1950" spc="-114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1950" spc="35" dirty="0">
                <a:solidFill>
                  <a:srgbClr val="313334"/>
                </a:solidFill>
                <a:latin typeface="Arial"/>
                <a:cs typeface="Arial"/>
              </a:rPr>
              <a:t>nor</a:t>
            </a:r>
            <a:endParaRPr sz="1950">
              <a:latin typeface="Arial"/>
              <a:cs typeface="Arial"/>
            </a:endParaRPr>
          </a:p>
          <a:p>
            <a:pPr marL="1098550">
              <a:lnSpc>
                <a:spcPct val="100000"/>
              </a:lnSpc>
              <a:spcBef>
                <a:spcPts val="170"/>
              </a:spcBef>
            </a:pPr>
            <a:r>
              <a:rPr sz="1950" spc="55" dirty="0">
                <a:solidFill>
                  <a:srgbClr val="313334"/>
                </a:solidFill>
                <a:latin typeface="Arial"/>
                <a:cs typeface="Arial"/>
              </a:rPr>
              <a:t>disagree</a:t>
            </a:r>
            <a:endParaRPr sz="1950">
              <a:latin typeface="Arial"/>
              <a:cs typeface="Arial"/>
            </a:endParaRPr>
          </a:p>
          <a:p>
            <a:pPr marL="27305" marR="12700" indent="1053465">
              <a:lnSpc>
                <a:spcPts val="6280"/>
              </a:lnSpc>
              <a:spcBef>
                <a:spcPts val="415"/>
              </a:spcBef>
            </a:pPr>
            <a:r>
              <a:rPr sz="1950" spc="25" dirty="0">
                <a:solidFill>
                  <a:srgbClr val="313334"/>
                </a:solidFill>
                <a:latin typeface="Arial"/>
                <a:cs typeface="Arial"/>
              </a:rPr>
              <a:t>Disagree  </a:t>
            </a:r>
            <a:r>
              <a:rPr sz="1950" spc="80" dirty="0">
                <a:solidFill>
                  <a:srgbClr val="313334"/>
                </a:solidFill>
                <a:latin typeface="Arial"/>
                <a:cs typeface="Arial"/>
              </a:rPr>
              <a:t>Strongly</a:t>
            </a:r>
            <a:r>
              <a:rPr sz="1950" spc="-35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1950" spc="55" dirty="0">
                <a:solidFill>
                  <a:srgbClr val="313334"/>
                </a:solidFill>
                <a:latin typeface="Arial"/>
                <a:cs typeface="Arial"/>
              </a:rPr>
              <a:t>disagree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42856" y="6395924"/>
            <a:ext cx="4876165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50" spc="-10" dirty="0">
                <a:solidFill>
                  <a:srgbClr val="5D5D5E"/>
                </a:solidFill>
                <a:latin typeface="Arial"/>
                <a:cs typeface="Arial"/>
              </a:rPr>
              <a:t>Start</a:t>
            </a:r>
            <a:r>
              <a:rPr sz="850" spc="-5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0" dirty="0">
                <a:solidFill>
                  <a:srgbClr val="5D5D5E"/>
                </a:solidFill>
                <a:latin typeface="Arial"/>
                <a:cs typeface="Arial"/>
              </a:rPr>
              <a:t>thepresentat</a:t>
            </a:r>
            <a:r>
              <a:rPr sz="850" spc="0" dirty="0">
                <a:solidFill>
                  <a:srgbClr val="313334"/>
                </a:solidFill>
                <a:latin typeface="Arial"/>
                <a:cs typeface="Arial"/>
              </a:rPr>
              <a:t>i</a:t>
            </a:r>
            <a:r>
              <a:rPr sz="850" spc="0" dirty="0">
                <a:solidFill>
                  <a:srgbClr val="5D5D5E"/>
                </a:solidFill>
                <a:latin typeface="Arial"/>
                <a:cs typeface="Arial"/>
              </a:rPr>
              <a:t>on</a:t>
            </a:r>
            <a:r>
              <a:rPr sz="850" spc="0" dirty="0">
                <a:solidFill>
                  <a:srgbClr val="494B4B"/>
                </a:solidFill>
                <a:latin typeface="Arial"/>
                <a:cs typeface="Arial"/>
              </a:rPr>
              <a:t>to</a:t>
            </a:r>
            <a:r>
              <a:rPr sz="850" spc="-114" dirty="0">
                <a:solidFill>
                  <a:srgbClr val="494B4B"/>
                </a:solidFill>
                <a:latin typeface="Arial"/>
                <a:cs typeface="Arial"/>
              </a:rPr>
              <a:t> </a:t>
            </a:r>
            <a:r>
              <a:rPr sz="850" spc="-5" dirty="0">
                <a:solidFill>
                  <a:srgbClr val="5D5D5E"/>
                </a:solidFill>
                <a:latin typeface="Arial"/>
                <a:cs typeface="Arial"/>
              </a:rPr>
              <a:t>seelive</a:t>
            </a:r>
            <a:r>
              <a:rPr sz="850" spc="-105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-15" dirty="0">
                <a:solidFill>
                  <a:srgbClr val="5D5D5E"/>
                </a:solidFill>
                <a:latin typeface="Arial"/>
                <a:cs typeface="Arial"/>
              </a:rPr>
              <a:t>content.</a:t>
            </a:r>
            <a:r>
              <a:rPr sz="850" spc="-12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25" dirty="0">
                <a:solidFill>
                  <a:srgbClr val="5D5D5E"/>
                </a:solidFill>
                <a:latin typeface="Arial"/>
                <a:cs typeface="Arial"/>
              </a:rPr>
              <a:t>Stillno</a:t>
            </a:r>
            <a:r>
              <a:rPr sz="850" spc="-135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-10" dirty="0">
                <a:solidFill>
                  <a:srgbClr val="313334"/>
                </a:solidFill>
                <a:latin typeface="Arial"/>
                <a:cs typeface="Arial"/>
              </a:rPr>
              <a:t>l</a:t>
            </a:r>
            <a:r>
              <a:rPr sz="850" spc="-10" dirty="0">
                <a:solidFill>
                  <a:srgbClr val="5D5D5E"/>
                </a:solidFill>
                <a:latin typeface="Arial"/>
                <a:cs typeface="Arial"/>
              </a:rPr>
              <a:t>ive</a:t>
            </a:r>
            <a:r>
              <a:rPr sz="850" spc="-10" dirty="0">
                <a:solidFill>
                  <a:srgbClr val="494B4B"/>
                </a:solidFill>
                <a:latin typeface="Arial"/>
                <a:cs typeface="Arial"/>
              </a:rPr>
              <a:t>content?</a:t>
            </a:r>
            <a:r>
              <a:rPr sz="850" spc="-120" dirty="0">
                <a:solidFill>
                  <a:srgbClr val="494B4B"/>
                </a:solidFill>
                <a:latin typeface="Arial"/>
                <a:cs typeface="Arial"/>
              </a:rPr>
              <a:t> </a:t>
            </a:r>
            <a:r>
              <a:rPr sz="850" spc="0" dirty="0">
                <a:solidFill>
                  <a:srgbClr val="5D5D5E"/>
                </a:solidFill>
                <a:latin typeface="Arial"/>
                <a:cs typeface="Arial"/>
              </a:rPr>
              <a:t>Install</a:t>
            </a:r>
            <a:r>
              <a:rPr sz="850" spc="-15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25" dirty="0">
                <a:solidFill>
                  <a:srgbClr val="5D5D5E"/>
                </a:solidFill>
                <a:latin typeface="Arial"/>
                <a:cs typeface="Arial"/>
              </a:rPr>
              <a:t>theappor</a:t>
            </a:r>
            <a:r>
              <a:rPr sz="850" spc="-3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5D5D5E"/>
                </a:solidFill>
                <a:latin typeface="Arial"/>
                <a:cs typeface="Arial"/>
              </a:rPr>
              <a:t>gethelpat</a:t>
            </a:r>
            <a:r>
              <a:rPr sz="850" spc="-35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950" b="1" spc="-20" dirty="0">
                <a:solidFill>
                  <a:srgbClr val="494B4B"/>
                </a:solidFill>
                <a:latin typeface="Times New Roman"/>
                <a:cs typeface="Times New Roman"/>
              </a:rPr>
              <a:t>PollEv.com/app</a:t>
            </a:r>
            <a:endParaRPr sz="95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5579" y="301401"/>
            <a:ext cx="67430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354E60"/>
                </a:solidFill>
                <a:latin typeface="Tw Cen MT"/>
                <a:cs typeface="Tw Cen MT"/>
              </a:rPr>
              <a:t>Examples of </a:t>
            </a:r>
            <a:r>
              <a:rPr sz="3600" spc="-10" dirty="0">
                <a:solidFill>
                  <a:srgbClr val="354E60"/>
                </a:solidFill>
                <a:latin typeface="Tw Cen MT"/>
                <a:cs typeface="Tw Cen MT"/>
              </a:rPr>
              <a:t>various </a:t>
            </a:r>
            <a:r>
              <a:rPr sz="3600" spc="-5" dirty="0">
                <a:solidFill>
                  <a:srgbClr val="354E60"/>
                </a:solidFill>
                <a:latin typeface="Tw Cen MT"/>
                <a:cs typeface="Tw Cen MT"/>
              </a:rPr>
              <a:t>housing</a:t>
            </a:r>
            <a:r>
              <a:rPr sz="3600" spc="300" dirty="0">
                <a:solidFill>
                  <a:srgbClr val="354E60"/>
                </a:solidFill>
                <a:latin typeface="Tw Cen MT"/>
                <a:cs typeface="Tw Cen MT"/>
              </a:rPr>
              <a:t> </a:t>
            </a:r>
            <a:r>
              <a:rPr sz="3600" spc="-5" dirty="0">
                <a:solidFill>
                  <a:srgbClr val="354E60"/>
                </a:solidFill>
                <a:latin typeface="Tw Cen MT"/>
                <a:cs typeface="Tw Cen MT"/>
              </a:rPr>
              <a:t>types</a:t>
            </a:r>
            <a:endParaRPr sz="3600">
              <a:latin typeface="Tw Cen MT"/>
              <a:cs typeface="Tw Cen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7472" y="1146047"/>
            <a:ext cx="4268723" cy="2387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945379" y="1146048"/>
            <a:ext cx="3636263" cy="23769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7472" y="3613403"/>
            <a:ext cx="3977068" cy="28386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82084" y="4168140"/>
            <a:ext cx="4562855" cy="2285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25579" y="1166286"/>
            <a:ext cx="79844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602730" algn="l"/>
              </a:tabLst>
            </a:pPr>
            <a:r>
              <a:rPr sz="1800" spc="-10" dirty="0">
                <a:solidFill>
                  <a:srgbClr val="354E60"/>
                </a:solidFill>
                <a:latin typeface="Tw Cen MT"/>
                <a:cs typeface="Tw Cen MT"/>
              </a:rPr>
              <a:t>Mixed</a:t>
            </a:r>
            <a:r>
              <a:rPr sz="1800" dirty="0">
                <a:solidFill>
                  <a:srgbClr val="354E60"/>
                </a:solidFill>
                <a:latin typeface="Tw Cen MT"/>
                <a:cs typeface="Tw Cen MT"/>
              </a:rPr>
              <a:t> </a:t>
            </a:r>
            <a:r>
              <a:rPr sz="1800" spc="-5" dirty="0">
                <a:solidFill>
                  <a:srgbClr val="354E60"/>
                </a:solidFill>
                <a:latin typeface="Tw Cen MT"/>
                <a:cs typeface="Tw Cen MT"/>
              </a:rPr>
              <a:t>Use	Cottage</a:t>
            </a:r>
            <a:r>
              <a:rPr sz="1800" spc="-110" dirty="0">
                <a:solidFill>
                  <a:srgbClr val="354E60"/>
                </a:solidFill>
                <a:latin typeface="Tw Cen MT"/>
                <a:cs typeface="Tw Cen MT"/>
              </a:rPr>
              <a:t> </a:t>
            </a:r>
            <a:r>
              <a:rPr sz="1800" dirty="0">
                <a:solidFill>
                  <a:srgbClr val="354E60"/>
                </a:solidFill>
                <a:latin typeface="Tw Cen MT"/>
                <a:cs typeface="Tw Cen MT"/>
              </a:rPr>
              <a:t>cluster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32000" y="3630594"/>
            <a:ext cx="2264410" cy="8585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354E60"/>
                </a:solidFill>
                <a:latin typeface="Tw Cen MT"/>
                <a:cs typeface="Tw Cen MT"/>
              </a:rPr>
              <a:t>Townhouse</a:t>
            </a:r>
            <a:endParaRPr sz="1800">
              <a:latin typeface="Tw Cen MT"/>
              <a:cs typeface="Tw Cen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124079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Tw Cen MT"/>
                <a:cs typeface="Tw Cen MT"/>
              </a:rPr>
              <a:t>Multifamily</a:t>
            </a:r>
            <a:endParaRPr sz="1800">
              <a:latin typeface="Tw Cen MT"/>
              <a:cs typeface="Tw Cen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05830" y="1199685"/>
            <a:ext cx="0" cy="4585335"/>
          </a:xfrm>
          <a:custGeom>
            <a:avLst/>
            <a:gdLst/>
            <a:ahLst/>
            <a:cxnLst/>
            <a:rect l="l" t="t" r="r" b="b"/>
            <a:pathLst>
              <a:path h="4585335">
                <a:moveTo>
                  <a:pt x="0" y="4585096"/>
                </a:moveTo>
                <a:lnTo>
                  <a:pt x="0" y="0"/>
                </a:lnTo>
              </a:path>
            </a:pathLst>
          </a:custGeom>
          <a:ln w="216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91387" y="5755762"/>
            <a:ext cx="5791835" cy="0"/>
          </a:xfrm>
          <a:custGeom>
            <a:avLst/>
            <a:gdLst/>
            <a:ahLst/>
            <a:cxnLst/>
            <a:rect l="l" t="t" r="r" b="b"/>
            <a:pathLst>
              <a:path w="5791834">
                <a:moveTo>
                  <a:pt x="0" y="0"/>
                </a:moveTo>
                <a:lnTo>
                  <a:pt x="5791307" y="0"/>
                </a:lnTo>
              </a:path>
            </a:pathLst>
          </a:custGeom>
          <a:ln w="145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197342" y="6350664"/>
            <a:ext cx="1314450" cy="0"/>
          </a:xfrm>
          <a:custGeom>
            <a:avLst/>
            <a:gdLst/>
            <a:ahLst/>
            <a:cxnLst/>
            <a:rect l="l" t="t" r="r" b="b"/>
            <a:pathLst>
              <a:path w="1314450">
                <a:moveTo>
                  <a:pt x="0" y="0"/>
                </a:moveTo>
                <a:lnTo>
                  <a:pt x="1314236" y="0"/>
                </a:lnTo>
              </a:path>
            </a:pathLst>
          </a:custGeom>
          <a:ln w="145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1716" y="6350664"/>
            <a:ext cx="1314450" cy="0"/>
          </a:xfrm>
          <a:custGeom>
            <a:avLst/>
            <a:gdLst/>
            <a:ahLst/>
            <a:cxnLst/>
            <a:rect l="l" t="t" r="r" b="b"/>
            <a:pathLst>
              <a:path w="1314450">
                <a:moveTo>
                  <a:pt x="0" y="0"/>
                </a:moveTo>
                <a:lnTo>
                  <a:pt x="1314236" y="0"/>
                </a:lnTo>
              </a:path>
            </a:pathLst>
          </a:custGeom>
          <a:ln w="145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10513" y="223035"/>
            <a:ext cx="8126730" cy="392430"/>
          </a:xfrm>
          <a:prstGeom prst="rect">
            <a:avLst/>
          </a:prstGeom>
          <a:solidFill>
            <a:srgbClr val="6091C3"/>
          </a:solidFill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sz="2300" spc="50" dirty="0">
                <a:solidFill>
                  <a:srgbClr val="FDFDFD"/>
                </a:solidFill>
                <a:latin typeface="Times New Roman"/>
                <a:cs typeface="Times New Roman"/>
              </a:rPr>
              <a:t>Priorities: </a:t>
            </a:r>
            <a:r>
              <a:rPr sz="2300" spc="-5" dirty="0">
                <a:solidFill>
                  <a:srgbClr val="FDFDFD"/>
                </a:solidFill>
                <a:latin typeface="Times New Roman"/>
                <a:cs typeface="Times New Roman"/>
              </a:rPr>
              <a:t>North </a:t>
            </a:r>
            <a:r>
              <a:rPr sz="2300" spc="80" dirty="0">
                <a:solidFill>
                  <a:srgbClr val="FDFDFD"/>
                </a:solidFill>
                <a:latin typeface="Times New Roman"/>
                <a:cs typeface="Times New Roman"/>
              </a:rPr>
              <a:t>Scituate </a:t>
            </a:r>
            <a:r>
              <a:rPr sz="2300" spc="0" dirty="0">
                <a:solidFill>
                  <a:srgbClr val="FDFDFD"/>
                </a:solidFill>
                <a:latin typeface="Times New Roman"/>
                <a:cs typeface="Times New Roman"/>
              </a:rPr>
              <a:t>Village </a:t>
            </a:r>
            <a:r>
              <a:rPr sz="2300" spc="75" dirty="0">
                <a:solidFill>
                  <a:srgbClr val="FDFDFD"/>
                </a:solidFill>
                <a:latin typeface="Times New Roman"/>
                <a:cs typeface="Times New Roman"/>
              </a:rPr>
              <a:t>should </a:t>
            </a:r>
            <a:r>
              <a:rPr sz="2300" spc="60" dirty="0">
                <a:solidFill>
                  <a:srgbClr val="FDFDFD"/>
                </a:solidFill>
                <a:latin typeface="Times New Roman"/>
                <a:cs typeface="Times New Roman"/>
              </a:rPr>
              <a:t>diversify </a:t>
            </a:r>
            <a:r>
              <a:rPr sz="2300" spc="75" dirty="0">
                <a:solidFill>
                  <a:srgbClr val="FDFDFD"/>
                </a:solidFill>
                <a:latin typeface="Times New Roman"/>
                <a:cs typeface="Times New Roman"/>
              </a:rPr>
              <a:t>it's</a:t>
            </a:r>
            <a:r>
              <a:rPr sz="2300" spc="-36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300" spc="80" dirty="0">
                <a:solidFill>
                  <a:srgbClr val="FDFDFD"/>
                </a:solidFill>
                <a:latin typeface="Times New Roman"/>
                <a:cs typeface="Times New Roman"/>
              </a:rPr>
              <a:t>housing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2797" y="672839"/>
            <a:ext cx="8195309" cy="392430"/>
          </a:xfrm>
          <a:prstGeom prst="rect">
            <a:avLst/>
          </a:prstGeom>
          <a:solidFill>
            <a:srgbClr val="6091C3"/>
          </a:solidFill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sz="2300" b="1" spc="75" dirty="0">
                <a:solidFill>
                  <a:srgbClr val="FDFDFD"/>
                </a:solidFill>
                <a:latin typeface="Times New Roman"/>
                <a:cs typeface="Times New Roman"/>
              </a:rPr>
              <a:t>stock </a:t>
            </a:r>
            <a:r>
              <a:rPr sz="2300" b="1" spc="85" dirty="0">
                <a:solidFill>
                  <a:srgbClr val="FDFDFD"/>
                </a:solidFill>
                <a:latin typeface="Times New Roman"/>
                <a:cs typeface="Times New Roman"/>
              </a:rPr>
              <a:t>(mixed-use, </a:t>
            </a:r>
            <a:r>
              <a:rPr sz="2300" b="1" spc="30" dirty="0">
                <a:solidFill>
                  <a:srgbClr val="FDFDFD"/>
                </a:solidFill>
                <a:latin typeface="Times New Roman"/>
                <a:cs typeface="Times New Roman"/>
              </a:rPr>
              <a:t>multi-family, </a:t>
            </a:r>
            <a:r>
              <a:rPr sz="2300" b="1" spc="125" dirty="0">
                <a:solidFill>
                  <a:srgbClr val="FDFDFD"/>
                </a:solidFill>
                <a:latin typeface="Times New Roman"/>
                <a:cs typeface="Times New Roman"/>
              </a:rPr>
              <a:t>townhouses, </a:t>
            </a:r>
            <a:r>
              <a:rPr sz="2300" b="1" spc="75" dirty="0">
                <a:solidFill>
                  <a:srgbClr val="FDFDFD"/>
                </a:solidFill>
                <a:latin typeface="Times New Roman"/>
                <a:cs typeface="Times New Roman"/>
              </a:rPr>
              <a:t>cottage</a:t>
            </a:r>
            <a:r>
              <a:rPr sz="2300" b="1" spc="-30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300" b="1" spc="65" dirty="0">
                <a:solidFill>
                  <a:srgbClr val="FDFDFD"/>
                </a:solidFill>
                <a:latin typeface="Times New Roman"/>
                <a:cs typeface="Times New Roman"/>
              </a:rPr>
              <a:t>clusters)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1974" y="1563081"/>
            <a:ext cx="1856105" cy="39173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050" spc="85" dirty="0">
                <a:solidFill>
                  <a:srgbClr val="313334"/>
                </a:solidFill>
                <a:latin typeface="Arial"/>
                <a:cs typeface="Arial"/>
              </a:rPr>
              <a:t>Strongly</a:t>
            </a:r>
            <a:r>
              <a:rPr sz="2050" spc="-4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050" spc="50" dirty="0">
                <a:solidFill>
                  <a:srgbClr val="313334"/>
                </a:solidFill>
                <a:latin typeface="Arial"/>
                <a:cs typeface="Arial"/>
              </a:rPr>
              <a:t>agree</a:t>
            </a:r>
            <a:endParaRPr sz="20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300">
              <a:latin typeface="Times New Roman"/>
              <a:cs typeface="Times New Roman"/>
            </a:endParaRPr>
          </a:p>
          <a:p>
            <a:pPr marL="134620" indent="987425">
              <a:lnSpc>
                <a:spcPct val="100000"/>
              </a:lnSpc>
              <a:spcBef>
                <a:spcPts val="1805"/>
              </a:spcBef>
            </a:pPr>
            <a:r>
              <a:rPr sz="2050" spc="25" dirty="0">
                <a:solidFill>
                  <a:srgbClr val="313334"/>
                </a:solidFill>
                <a:latin typeface="Arial"/>
                <a:cs typeface="Arial"/>
              </a:rPr>
              <a:t>Agree</a:t>
            </a:r>
            <a:endParaRPr sz="2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Times New Roman"/>
              <a:cs typeface="Times New Roman"/>
            </a:endParaRPr>
          </a:p>
          <a:p>
            <a:pPr marL="134620" marR="5080" algn="ctr">
              <a:lnSpc>
                <a:spcPct val="102200"/>
              </a:lnSpc>
              <a:spcBef>
                <a:spcPts val="5"/>
              </a:spcBef>
            </a:pPr>
            <a:r>
              <a:rPr sz="2050" spc="100" dirty="0">
                <a:solidFill>
                  <a:srgbClr val="313334"/>
                </a:solidFill>
                <a:latin typeface="Arial"/>
                <a:cs typeface="Arial"/>
              </a:rPr>
              <a:t>Neither</a:t>
            </a:r>
            <a:r>
              <a:rPr sz="2050" spc="-75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050" spc="50" dirty="0">
                <a:solidFill>
                  <a:srgbClr val="313334"/>
                </a:solidFill>
                <a:latin typeface="Arial"/>
                <a:cs typeface="Arial"/>
              </a:rPr>
              <a:t>agree  </a:t>
            </a:r>
            <a:r>
              <a:rPr sz="2050" spc="40" dirty="0">
                <a:solidFill>
                  <a:srgbClr val="313334"/>
                </a:solidFill>
                <a:latin typeface="Arial"/>
                <a:cs typeface="Arial"/>
              </a:rPr>
              <a:t>nor</a:t>
            </a:r>
            <a:r>
              <a:rPr sz="2050" spc="125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050" spc="60" dirty="0">
                <a:solidFill>
                  <a:srgbClr val="313334"/>
                </a:solidFill>
                <a:latin typeface="Arial"/>
                <a:cs typeface="Arial"/>
              </a:rPr>
              <a:t>disagree</a:t>
            </a:r>
            <a:endParaRPr sz="2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400">
              <a:latin typeface="Times New Roman"/>
              <a:cs typeface="Times New Roman"/>
            </a:endParaRPr>
          </a:p>
          <a:p>
            <a:pPr marL="784860" indent="-37465">
              <a:lnSpc>
                <a:spcPct val="100000"/>
              </a:lnSpc>
            </a:pPr>
            <a:r>
              <a:rPr sz="2050" spc="30" dirty="0">
                <a:solidFill>
                  <a:srgbClr val="313334"/>
                </a:solidFill>
                <a:latin typeface="Arial"/>
                <a:cs typeface="Arial"/>
              </a:rPr>
              <a:t>Disagree</a:t>
            </a:r>
            <a:endParaRPr sz="2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Times New Roman"/>
              <a:cs typeface="Times New Roman"/>
            </a:endParaRPr>
          </a:p>
          <a:p>
            <a:pPr marL="767080" marR="8890" indent="17780">
              <a:lnSpc>
                <a:spcPct val="102200"/>
              </a:lnSpc>
              <a:spcBef>
                <a:spcPts val="5"/>
              </a:spcBef>
            </a:pPr>
            <a:r>
              <a:rPr sz="2050" spc="75" dirty="0">
                <a:solidFill>
                  <a:srgbClr val="313334"/>
                </a:solidFill>
                <a:latin typeface="Arial"/>
                <a:cs typeface="Arial"/>
              </a:rPr>
              <a:t>Strongly  </a:t>
            </a:r>
            <a:r>
              <a:rPr sz="2050" spc="60" dirty="0">
                <a:solidFill>
                  <a:srgbClr val="313334"/>
                </a:solidFill>
                <a:latin typeface="Arial"/>
                <a:cs typeface="Arial"/>
              </a:rPr>
              <a:t>disagree</a:t>
            </a:r>
            <a:endParaRPr sz="20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24905" y="6405021"/>
            <a:ext cx="4876800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50" spc="-10" dirty="0">
                <a:solidFill>
                  <a:srgbClr val="5D5D5E"/>
                </a:solidFill>
                <a:latin typeface="Arial"/>
                <a:cs typeface="Arial"/>
              </a:rPr>
              <a:t>Start</a:t>
            </a:r>
            <a:r>
              <a:rPr sz="850" spc="-5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0" dirty="0">
                <a:solidFill>
                  <a:srgbClr val="5D5D5E"/>
                </a:solidFill>
                <a:latin typeface="Arial"/>
                <a:cs typeface="Arial"/>
              </a:rPr>
              <a:t>thepresentat</a:t>
            </a:r>
            <a:r>
              <a:rPr sz="850" spc="0" dirty="0">
                <a:solidFill>
                  <a:srgbClr val="313334"/>
                </a:solidFill>
                <a:latin typeface="Arial"/>
                <a:cs typeface="Arial"/>
              </a:rPr>
              <a:t>i</a:t>
            </a:r>
            <a:r>
              <a:rPr sz="850" spc="0" dirty="0">
                <a:solidFill>
                  <a:srgbClr val="5D5D5E"/>
                </a:solidFill>
                <a:latin typeface="Arial"/>
                <a:cs typeface="Arial"/>
              </a:rPr>
              <a:t>on</a:t>
            </a:r>
            <a:r>
              <a:rPr sz="850" spc="0" dirty="0">
                <a:solidFill>
                  <a:srgbClr val="4B4B4D"/>
                </a:solidFill>
                <a:latin typeface="Arial"/>
                <a:cs typeface="Arial"/>
              </a:rPr>
              <a:t>to</a:t>
            </a:r>
            <a:r>
              <a:rPr sz="850" spc="-114" dirty="0">
                <a:solidFill>
                  <a:srgbClr val="4B4B4D"/>
                </a:solidFill>
                <a:latin typeface="Arial"/>
                <a:cs typeface="Arial"/>
              </a:rPr>
              <a:t> </a:t>
            </a:r>
            <a:r>
              <a:rPr sz="850" spc="-5" dirty="0">
                <a:solidFill>
                  <a:srgbClr val="5D5D5E"/>
                </a:solidFill>
                <a:latin typeface="Arial"/>
                <a:cs typeface="Arial"/>
              </a:rPr>
              <a:t>seelive</a:t>
            </a:r>
            <a:r>
              <a:rPr sz="850" spc="-105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-15" dirty="0">
                <a:solidFill>
                  <a:srgbClr val="5D5D5E"/>
                </a:solidFill>
                <a:latin typeface="Arial"/>
                <a:cs typeface="Arial"/>
              </a:rPr>
              <a:t>content.</a:t>
            </a:r>
            <a:r>
              <a:rPr sz="850" spc="-12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25" dirty="0">
                <a:solidFill>
                  <a:srgbClr val="5D5D5E"/>
                </a:solidFill>
                <a:latin typeface="Arial"/>
                <a:cs typeface="Arial"/>
              </a:rPr>
              <a:t>Stillno</a:t>
            </a:r>
            <a:r>
              <a:rPr sz="850" spc="-135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-10" dirty="0">
                <a:solidFill>
                  <a:srgbClr val="313334"/>
                </a:solidFill>
                <a:latin typeface="Arial"/>
                <a:cs typeface="Arial"/>
              </a:rPr>
              <a:t>l</a:t>
            </a:r>
            <a:r>
              <a:rPr sz="850" spc="-10" dirty="0">
                <a:solidFill>
                  <a:srgbClr val="5D5D5E"/>
                </a:solidFill>
                <a:latin typeface="Arial"/>
                <a:cs typeface="Arial"/>
              </a:rPr>
              <a:t>ive</a:t>
            </a:r>
            <a:r>
              <a:rPr sz="850" spc="-10" dirty="0">
                <a:solidFill>
                  <a:srgbClr val="4B4B4D"/>
                </a:solidFill>
                <a:latin typeface="Arial"/>
                <a:cs typeface="Arial"/>
              </a:rPr>
              <a:t>content?</a:t>
            </a:r>
            <a:r>
              <a:rPr sz="850" spc="-120" dirty="0">
                <a:solidFill>
                  <a:srgbClr val="4B4B4D"/>
                </a:solidFill>
                <a:latin typeface="Arial"/>
                <a:cs typeface="Arial"/>
              </a:rPr>
              <a:t> </a:t>
            </a:r>
            <a:r>
              <a:rPr sz="850" spc="0" dirty="0">
                <a:solidFill>
                  <a:srgbClr val="5D5D5E"/>
                </a:solidFill>
                <a:latin typeface="Arial"/>
                <a:cs typeface="Arial"/>
              </a:rPr>
              <a:t>Install</a:t>
            </a:r>
            <a:r>
              <a:rPr sz="850" spc="-15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25" dirty="0">
                <a:solidFill>
                  <a:srgbClr val="5D5D5E"/>
                </a:solidFill>
                <a:latin typeface="Arial"/>
                <a:cs typeface="Arial"/>
              </a:rPr>
              <a:t>theappor</a:t>
            </a:r>
            <a:r>
              <a:rPr sz="850" spc="-3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5D5D5E"/>
                </a:solidFill>
                <a:latin typeface="Arial"/>
                <a:cs typeface="Arial"/>
              </a:rPr>
              <a:t>gethelpat</a:t>
            </a:r>
            <a:r>
              <a:rPr sz="850" spc="-35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950" b="1" spc="-20" dirty="0">
                <a:solidFill>
                  <a:srgbClr val="4B4B4D"/>
                </a:solidFill>
                <a:latin typeface="Times New Roman"/>
                <a:cs typeface="Times New Roman"/>
              </a:rPr>
              <a:t>PollEv.com/app</a:t>
            </a:r>
            <a:endParaRPr sz="95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12111" y="0"/>
            <a:ext cx="56502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Economic Development Plan</a:t>
            </a:r>
            <a:r>
              <a:rPr sz="3000" spc="-35" dirty="0"/>
              <a:t> </a:t>
            </a:r>
            <a:r>
              <a:rPr sz="3000" dirty="0"/>
              <a:t>(2014)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3857625" y="4114800"/>
            <a:ext cx="4931367" cy="14504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5575" y="990600"/>
            <a:ext cx="3504082" cy="44225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041140" y="954278"/>
            <a:ext cx="4498340" cy="2707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493395" indent="-286385">
              <a:lnSpc>
                <a:spcPct val="100000"/>
              </a:lnSpc>
              <a:spcBef>
                <a:spcPts val="95"/>
              </a:spcBef>
              <a:buChar char="•"/>
              <a:tabLst>
                <a:tab pos="299085" algn="l"/>
                <a:tab pos="299720" algn="l"/>
              </a:tabLst>
            </a:pPr>
            <a:r>
              <a:rPr sz="1600" spc="-15" dirty="0">
                <a:latin typeface="Calibri"/>
                <a:cs typeface="Calibri"/>
              </a:rPr>
              <a:t>Redevelopment </a:t>
            </a:r>
            <a:r>
              <a:rPr sz="1600" spc="-5" dirty="0">
                <a:latin typeface="Calibri"/>
                <a:cs typeface="Calibri"/>
              </a:rPr>
              <a:t>of </a:t>
            </a:r>
            <a:r>
              <a:rPr sz="1600" spc="-10" dirty="0">
                <a:latin typeface="Calibri"/>
                <a:cs typeface="Calibri"/>
              </a:rPr>
              <a:t>underutilized parcels </a:t>
            </a:r>
            <a:r>
              <a:rPr sz="1600" spc="-5" dirty="0">
                <a:latin typeface="Calibri"/>
                <a:cs typeface="Calibri"/>
              </a:rPr>
              <a:t>with  </a:t>
            </a:r>
            <a:r>
              <a:rPr sz="1600" spc="-10" dirty="0">
                <a:latin typeface="Calibri"/>
                <a:cs typeface="Calibri"/>
              </a:rPr>
              <a:t>mixed-use (residential </a:t>
            </a:r>
            <a:r>
              <a:rPr sz="1600" spc="-5" dirty="0">
                <a:latin typeface="Calibri"/>
                <a:cs typeface="Calibri"/>
              </a:rPr>
              <a:t>and</a:t>
            </a:r>
            <a:r>
              <a:rPr sz="1600" spc="-15" dirty="0">
                <a:latin typeface="Calibri"/>
                <a:cs typeface="Calibri"/>
              </a:rPr>
              <a:t> retail)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Calibri"/>
              <a:buChar char="•"/>
            </a:pPr>
            <a:endParaRPr sz="1650">
              <a:latin typeface="Times New Roman"/>
              <a:cs typeface="Times New Roman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latin typeface="Calibri"/>
                <a:cs typeface="Calibri"/>
              </a:rPr>
              <a:t>Multifamily </a:t>
            </a:r>
            <a:r>
              <a:rPr sz="1600" spc="-5" dirty="0">
                <a:latin typeface="Calibri"/>
                <a:cs typeface="Calibri"/>
              </a:rPr>
              <a:t>within </a:t>
            </a:r>
            <a:r>
              <a:rPr sz="1600" spc="-10" dirty="0">
                <a:latin typeface="Calibri"/>
                <a:cs typeface="Calibri"/>
              </a:rPr>
              <a:t>walking distance </a:t>
            </a:r>
            <a:r>
              <a:rPr sz="1600" spc="-5" dirty="0">
                <a:latin typeface="Calibri"/>
                <a:cs typeface="Calibri"/>
              </a:rPr>
              <a:t>of the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train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Calibri"/>
              <a:buChar char="•"/>
            </a:pPr>
            <a:endParaRPr sz="1650">
              <a:latin typeface="Times New Roman"/>
              <a:cs typeface="Times New Roman"/>
            </a:endParaRPr>
          </a:p>
          <a:p>
            <a:pPr marL="299085" marR="245745" indent="-286385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latin typeface="Calibri"/>
                <a:cs typeface="Calibri"/>
              </a:rPr>
              <a:t>Neighborhood-oriented </a:t>
            </a:r>
            <a:r>
              <a:rPr sz="1600" spc="-15" dirty="0">
                <a:latin typeface="Calibri"/>
                <a:cs typeface="Calibri"/>
              </a:rPr>
              <a:t>retail </a:t>
            </a:r>
            <a:r>
              <a:rPr sz="1600" spc="-10" dirty="0">
                <a:latin typeface="Calibri"/>
                <a:cs typeface="Calibri"/>
              </a:rPr>
              <a:t>to serve residents  </a:t>
            </a:r>
            <a:r>
              <a:rPr sz="1600" spc="-5" dirty="0">
                <a:latin typeface="Calibri"/>
                <a:cs typeface="Calibri"/>
              </a:rPr>
              <a:t>and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commuters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Calibri"/>
              <a:buChar char="•"/>
            </a:pPr>
            <a:endParaRPr sz="1650">
              <a:latin typeface="Times New Roman"/>
              <a:cs typeface="Times New Roman"/>
            </a:endParaRPr>
          </a:p>
          <a:p>
            <a:pPr marL="299085" marR="5080" indent="-286385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Calibri"/>
                <a:cs typeface="Calibri"/>
              </a:rPr>
              <a:t>Lack of </a:t>
            </a:r>
            <a:r>
              <a:rPr sz="1600" spc="-10" dirty="0">
                <a:latin typeface="Calibri"/>
                <a:cs typeface="Calibri"/>
              </a:rPr>
              <a:t>sewer </a:t>
            </a:r>
            <a:r>
              <a:rPr sz="1600" spc="-5" dirty="0">
                <a:latin typeface="Calibri"/>
                <a:cs typeface="Calibri"/>
              </a:rPr>
              <a:t>service, </a:t>
            </a:r>
            <a:r>
              <a:rPr sz="1600" spc="-10" dirty="0">
                <a:latin typeface="Calibri"/>
                <a:cs typeface="Calibri"/>
              </a:rPr>
              <a:t>distance </a:t>
            </a:r>
            <a:r>
              <a:rPr sz="1600" spc="-15" dirty="0">
                <a:latin typeface="Calibri"/>
                <a:cs typeface="Calibri"/>
              </a:rPr>
              <a:t>from highways, </a:t>
            </a:r>
            <a:r>
              <a:rPr sz="1600" spc="-5" dirty="0">
                <a:latin typeface="Calibri"/>
                <a:cs typeface="Calibri"/>
              </a:rPr>
              <a:t>and  lack of signage </a:t>
            </a:r>
            <a:r>
              <a:rPr sz="1600" spc="-15" dirty="0">
                <a:latin typeface="Calibri"/>
                <a:cs typeface="Calibri"/>
              </a:rPr>
              <a:t>are </a:t>
            </a:r>
            <a:r>
              <a:rPr sz="1600" spc="-5" dirty="0">
                <a:latin typeface="Calibri"/>
                <a:cs typeface="Calibri"/>
              </a:rPr>
              <a:t>all </a:t>
            </a:r>
            <a:r>
              <a:rPr sz="1600" spc="-15" dirty="0">
                <a:latin typeface="Calibri"/>
                <a:cs typeface="Calibri"/>
              </a:rPr>
              <a:t>constraints </a:t>
            </a:r>
            <a:r>
              <a:rPr sz="1600" spc="-10" dirty="0">
                <a:latin typeface="Calibri"/>
                <a:cs typeface="Calibri"/>
              </a:rPr>
              <a:t>to future  redevelopment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6288" y="2750808"/>
            <a:ext cx="1327150" cy="559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500" b="1" spc="0" dirty="0">
                <a:latin typeface="Tw Cen MT"/>
                <a:cs typeface="Tw Cen MT"/>
              </a:rPr>
              <a:t>1-story</a:t>
            </a:r>
            <a:endParaRPr sz="3500">
              <a:latin typeface="Tw Cen MT"/>
              <a:cs typeface="Tw Cen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63808" y="2750808"/>
            <a:ext cx="1327150" cy="559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500" b="1" spc="0" dirty="0">
                <a:latin typeface="Tw Cen MT"/>
                <a:cs typeface="Tw Cen MT"/>
              </a:rPr>
              <a:t>2-story</a:t>
            </a:r>
            <a:endParaRPr sz="3500">
              <a:latin typeface="Tw Cen MT"/>
              <a:cs typeface="Tw Cen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5843" y="5734587"/>
            <a:ext cx="132715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spc="0" dirty="0">
                <a:latin typeface="Tw Cen MT"/>
                <a:cs typeface="Tw Cen MT"/>
              </a:rPr>
              <a:t>3-story</a:t>
            </a:r>
            <a:endParaRPr sz="3500">
              <a:latin typeface="Tw Cen MT"/>
              <a:cs typeface="Tw Cen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63363" y="5734587"/>
            <a:ext cx="132715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spc="0" dirty="0">
                <a:latin typeface="Tw Cen MT"/>
                <a:cs typeface="Tw Cen MT"/>
              </a:rPr>
              <a:t>4-story</a:t>
            </a:r>
            <a:endParaRPr sz="3500">
              <a:latin typeface="Tw Cen MT"/>
              <a:cs typeface="Tw Cen M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25579" y="301401"/>
            <a:ext cx="30968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354E60"/>
                </a:solidFill>
                <a:latin typeface="Tw Cen MT"/>
                <a:cs typeface="Tw Cen MT"/>
              </a:rPr>
              <a:t>Building</a:t>
            </a:r>
            <a:r>
              <a:rPr sz="3600" spc="-30" dirty="0">
                <a:solidFill>
                  <a:srgbClr val="354E60"/>
                </a:solidFill>
                <a:latin typeface="Tw Cen MT"/>
                <a:cs typeface="Tw Cen MT"/>
              </a:rPr>
              <a:t> </a:t>
            </a:r>
            <a:r>
              <a:rPr sz="3600" spc="-5" dirty="0">
                <a:solidFill>
                  <a:srgbClr val="354E60"/>
                </a:solidFill>
                <a:latin typeface="Tw Cen MT"/>
                <a:cs typeface="Tw Cen MT"/>
              </a:rPr>
              <a:t>heights</a:t>
            </a:r>
            <a:endParaRPr sz="3600">
              <a:latin typeface="Tw Cen MT"/>
              <a:cs typeface="Tw Cen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1935" y="1191838"/>
            <a:ext cx="0" cy="4584065"/>
          </a:xfrm>
          <a:custGeom>
            <a:avLst/>
            <a:gdLst/>
            <a:ahLst/>
            <a:cxnLst/>
            <a:rect l="l" t="t" r="r" b="b"/>
            <a:pathLst>
              <a:path h="4584065">
                <a:moveTo>
                  <a:pt x="0" y="4583995"/>
                </a:moveTo>
                <a:lnTo>
                  <a:pt x="0" y="0"/>
                </a:lnTo>
              </a:path>
            </a:pathLst>
          </a:custGeom>
          <a:ln w="216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54715" y="5746821"/>
            <a:ext cx="5544820" cy="0"/>
          </a:xfrm>
          <a:custGeom>
            <a:avLst/>
            <a:gdLst/>
            <a:ahLst/>
            <a:cxnLst/>
            <a:rect l="l" t="t" r="r" b="b"/>
            <a:pathLst>
              <a:path w="5544820">
                <a:moveTo>
                  <a:pt x="0" y="0"/>
                </a:moveTo>
                <a:lnTo>
                  <a:pt x="5544812" y="0"/>
                </a:lnTo>
              </a:path>
            </a:pathLst>
          </a:custGeom>
          <a:ln w="145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14402" y="6341580"/>
            <a:ext cx="1314450" cy="0"/>
          </a:xfrm>
          <a:custGeom>
            <a:avLst/>
            <a:gdLst/>
            <a:ahLst/>
            <a:cxnLst/>
            <a:rect l="l" t="t" r="r" b="b"/>
            <a:pathLst>
              <a:path w="1314450">
                <a:moveTo>
                  <a:pt x="0" y="0"/>
                </a:moveTo>
                <a:lnTo>
                  <a:pt x="1314004" y="0"/>
                </a:lnTo>
              </a:path>
            </a:pathLst>
          </a:custGeom>
          <a:ln w="145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9938" y="6341580"/>
            <a:ext cx="1314450" cy="0"/>
          </a:xfrm>
          <a:custGeom>
            <a:avLst/>
            <a:gdLst/>
            <a:ahLst/>
            <a:cxnLst/>
            <a:rect l="l" t="t" r="r" b="b"/>
            <a:pathLst>
              <a:path w="1314450">
                <a:moveTo>
                  <a:pt x="0" y="0"/>
                </a:moveTo>
                <a:lnTo>
                  <a:pt x="1314004" y="0"/>
                </a:lnTo>
              </a:path>
            </a:pathLst>
          </a:custGeom>
          <a:ln w="145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11684" y="221985"/>
            <a:ext cx="7578090" cy="384175"/>
          </a:xfrm>
          <a:prstGeom prst="rect">
            <a:avLst/>
          </a:prstGeom>
          <a:solidFill>
            <a:srgbClr val="6093C4"/>
          </a:solidFill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sz="2250" spc="10" dirty="0">
                <a:solidFill>
                  <a:srgbClr val="FDFDFD"/>
                </a:solidFill>
                <a:latin typeface="Times New Roman"/>
                <a:cs typeface="Times New Roman"/>
              </a:rPr>
              <a:t>Built </a:t>
            </a:r>
            <a:r>
              <a:rPr sz="2250" spc="100" dirty="0">
                <a:solidFill>
                  <a:srgbClr val="FDFDFD"/>
                </a:solidFill>
                <a:latin typeface="Times New Roman"/>
                <a:cs typeface="Times New Roman"/>
              </a:rPr>
              <a:t>environment: </a:t>
            </a:r>
            <a:r>
              <a:rPr sz="2250" dirty="0">
                <a:solidFill>
                  <a:srgbClr val="FDFDFD"/>
                </a:solidFill>
                <a:latin typeface="Times New Roman"/>
                <a:cs typeface="Times New Roman"/>
              </a:rPr>
              <a:t>How </a:t>
            </a:r>
            <a:r>
              <a:rPr sz="2250" spc="75" dirty="0">
                <a:solidFill>
                  <a:srgbClr val="FDFDFD"/>
                </a:solidFill>
                <a:latin typeface="Times New Roman"/>
                <a:cs typeface="Times New Roman"/>
              </a:rPr>
              <a:t>tall </a:t>
            </a:r>
            <a:r>
              <a:rPr sz="2250" spc="100" dirty="0">
                <a:solidFill>
                  <a:srgbClr val="FDFDFD"/>
                </a:solidFill>
                <a:latin typeface="Times New Roman"/>
                <a:cs typeface="Times New Roman"/>
              </a:rPr>
              <a:t>should </a:t>
            </a:r>
            <a:r>
              <a:rPr sz="2250" spc="80" dirty="0">
                <a:solidFill>
                  <a:srgbClr val="FDFDFD"/>
                </a:solidFill>
                <a:latin typeface="Times New Roman"/>
                <a:cs typeface="Times New Roman"/>
              </a:rPr>
              <a:t>future </a:t>
            </a:r>
            <a:r>
              <a:rPr sz="2250" spc="75" dirty="0">
                <a:solidFill>
                  <a:srgbClr val="FDFDFD"/>
                </a:solidFill>
                <a:latin typeface="Times New Roman"/>
                <a:cs typeface="Times New Roman"/>
              </a:rPr>
              <a:t>buildings </a:t>
            </a:r>
            <a:r>
              <a:rPr sz="2250" spc="85" dirty="0">
                <a:solidFill>
                  <a:srgbClr val="FDFDFD"/>
                </a:solidFill>
                <a:latin typeface="Times New Roman"/>
                <a:cs typeface="Times New Roman"/>
              </a:rPr>
              <a:t>be</a:t>
            </a:r>
            <a:r>
              <a:rPr sz="2250" spc="-22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30" dirty="0">
                <a:solidFill>
                  <a:srgbClr val="FDFDFD"/>
                </a:solidFill>
                <a:latin typeface="Times New Roman"/>
                <a:cs typeface="Times New Roman"/>
              </a:rPr>
              <a:t>in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71894" y="666432"/>
            <a:ext cx="2067560" cy="389255"/>
          </a:xfrm>
          <a:prstGeom prst="rect">
            <a:avLst/>
          </a:prstGeom>
          <a:solidFill>
            <a:srgbClr val="6093C4"/>
          </a:solidFill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2250" b="1" spc="15" dirty="0">
                <a:solidFill>
                  <a:srgbClr val="FDFDFD"/>
                </a:solidFill>
                <a:latin typeface="Times New Roman"/>
                <a:cs typeface="Times New Roman"/>
              </a:rPr>
              <a:t>North</a:t>
            </a:r>
            <a:r>
              <a:rPr sz="2250" b="1" spc="-14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b="1" spc="90" dirty="0">
                <a:solidFill>
                  <a:srgbClr val="FDFDFD"/>
                </a:solidFill>
                <a:latin typeface="Times New Roman"/>
                <a:cs typeface="Times New Roman"/>
              </a:rPr>
              <a:t>Scituate?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84139" y="1529557"/>
            <a:ext cx="1530985" cy="394335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624840" algn="ctr">
              <a:lnSpc>
                <a:spcPct val="100000"/>
              </a:lnSpc>
              <a:spcBef>
                <a:spcPts val="114"/>
              </a:spcBef>
            </a:pPr>
            <a:r>
              <a:rPr sz="2250" spc="110" dirty="0">
                <a:solidFill>
                  <a:srgbClr val="313334"/>
                </a:solidFill>
                <a:latin typeface="Times New Roman"/>
                <a:cs typeface="Times New Roman"/>
              </a:rPr>
              <a:t>1</a:t>
            </a:r>
            <a:r>
              <a:rPr sz="2250" spc="-135" dirty="0">
                <a:solidFill>
                  <a:srgbClr val="313334"/>
                </a:solidFill>
                <a:latin typeface="Times New Roman"/>
                <a:cs typeface="Times New Roman"/>
              </a:rPr>
              <a:t> </a:t>
            </a:r>
            <a:r>
              <a:rPr sz="2100" spc="85" dirty="0">
                <a:solidFill>
                  <a:srgbClr val="313334"/>
                </a:solidFill>
                <a:latin typeface="Arial"/>
                <a:cs typeface="Arial"/>
              </a:rPr>
              <a:t>story</a:t>
            </a:r>
            <a:endParaRPr sz="2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700">
              <a:latin typeface="Times New Roman"/>
              <a:cs typeface="Times New Roman"/>
            </a:endParaRPr>
          </a:p>
          <a:p>
            <a:pPr marL="666750" indent="-207010">
              <a:lnSpc>
                <a:spcPct val="100000"/>
              </a:lnSpc>
              <a:buSzPct val="102380"/>
              <a:buFont typeface="Times New Roman"/>
              <a:buAutoNum type="arabicPlain" startAt="2"/>
              <a:tabLst>
                <a:tab pos="667385" algn="l"/>
              </a:tabLst>
            </a:pPr>
            <a:r>
              <a:rPr sz="2100" spc="50" dirty="0">
                <a:solidFill>
                  <a:srgbClr val="313334"/>
                </a:solidFill>
                <a:latin typeface="Arial"/>
                <a:cs typeface="Arial"/>
              </a:rPr>
              <a:t>stories</a:t>
            </a:r>
            <a:endParaRPr sz="2100">
              <a:latin typeface="Arial"/>
              <a:cs typeface="Arial"/>
            </a:endParaRPr>
          </a:p>
          <a:p>
            <a:pPr>
              <a:lnSpc>
                <a:spcPct val="100000"/>
              </a:lnSpc>
              <a:buAutoNum type="arabicPlain" startAt="2"/>
            </a:pPr>
            <a:endParaRPr sz="2400">
              <a:latin typeface="Times New Roman"/>
              <a:cs typeface="Times New Roman"/>
            </a:endParaRPr>
          </a:p>
          <a:p>
            <a:pPr marL="666750" indent="-212090">
              <a:lnSpc>
                <a:spcPct val="100000"/>
              </a:lnSpc>
              <a:spcBef>
                <a:spcPts val="1620"/>
              </a:spcBef>
              <a:buSzPct val="95238"/>
              <a:buAutoNum type="arabicPlain" startAt="2"/>
              <a:tabLst>
                <a:tab pos="667385" algn="l"/>
              </a:tabLst>
            </a:pPr>
            <a:r>
              <a:rPr sz="2100" spc="50" dirty="0">
                <a:solidFill>
                  <a:srgbClr val="313334"/>
                </a:solidFill>
                <a:latin typeface="Arial"/>
                <a:cs typeface="Arial"/>
              </a:rPr>
              <a:t>stories</a:t>
            </a:r>
            <a:endParaRPr sz="2100">
              <a:latin typeface="Arial"/>
              <a:cs typeface="Arial"/>
            </a:endParaRPr>
          </a:p>
          <a:p>
            <a:pPr>
              <a:lnSpc>
                <a:spcPct val="100000"/>
              </a:lnSpc>
              <a:buAutoNum type="arabicPlain" startAt="2"/>
            </a:pPr>
            <a:endParaRPr sz="2300">
              <a:latin typeface="Times New Roman"/>
              <a:cs typeface="Times New Roman"/>
            </a:endParaRPr>
          </a:p>
          <a:p>
            <a:pPr marL="666750" indent="-211454">
              <a:lnSpc>
                <a:spcPct val="100000"/>
              </a:lnSpc>
              <a:spcBef>
                <a:spcPts val="1745"/>
              </a:spcBef>
              <a:buSzPct val="95238"/>
              <a:buAutoNum type="arabicPlain" startAt="2"/>
              <a:tabLst>
                <a:tab pos="667385" algn="l"/>
              </a:tabLst>
            </a:pPr>
            <a:r>
              <a:rPr sz="2100" spc="50" dirty="0">
                <a:solidFill>
                  <a:srgbClr val="313334"/>
                </a:solidFill>
                <a:latin typeface="Arial"/>
                <a:cs typeface="Arial"/>
              </a:rPr>
              <a:t>stories</a:t>
            </a:r>
            <a:endParaRPr sz="2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100" spc="50" dirty="0">
                <a:solidFill>
                  <a:srgbClr val="313334"/>
                </a:solidFill>
                <a:latin typeface="Arial"/>
                <a:cs typeface="Arial"/>
              </a:rPr>
              <a:t>More </a:t>
            </a:r>
            <a:r>
              <a:rPr sz="2100" spc="125" dirty="0">
                <a:solidFill>
                  <a:srgbClr val="313334"/>
                </a:solidFill>
                <a:latin typeface="Arial"/>
                <a:cs typeface="Arial"/>
              </a:rPr>
              <a:t>than</a:t>
            </a:r>
            <a:r>
              <a:rPr sz="2100" spc="-40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000" spc="140" dirty="0">
                <a:solidFill>
                  <a:srgbClr val="313334"/>
                </a:solidFill>
                <a:latin typeface="Arial"/>
                <a:cs typeface="Arial"/>
              </a:rPr>
              <a:t>4</a:t>
            </a:r>
            <a:endParaRPr sz="2000">
              <a:latin typeface="Arial"/>
              <a:cs typeface="Arial"/>
            </a:endParaRPr>
          </a:p>
          <a:p>
            <a:pPr marL="501015" algn="ctr">
              <a:lnSpc>
                <a:spcPct val="100000"/>
              </a:lnSpc>
              <a:spcBef>
                <a:spcPts val="50"/>
              </a:spcBef>
            </a:pPr>
            <a:r>
              <a:rPr sz="2100" spc="30" dirty="0">
                <a:solidFill>
                  <a:srgbClr val="313334"/>
                </a:solidFill>
                <a:latin typeface="Arial"/>
                <a:cs typeface="Arial"/>
              </a:rPr>
              <a:t>storiess</a:t>
            </a:r>
            <a:endParaRPr sz="2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42856" y="6395924"/>
            <a:ext cx="4876165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50" spc="-10" dirty="0">
                <a:solidFill>
                  <a:srgbClr val="5D5D5E"/>
                </a:solidFill>
                <a:latin typeface="Arial"/>
                <a:cs typeface="Arial"/>
              </a:rPr>
              <a:t>Start</a:t>
            </a:r>
            <a:r>
              <a:rPr sz="850" spc="-5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0" dirty="0">
                <a:solidFill>
                  <a:srgbClr val="5D5D5E"/>
                </a:solidFill>
                <a:latin typeface="Arial"/>
                <a:cs typeface="Arial"/>
              </a:rPr>
              <a:t>thepresentat</a:t>
            </a:r>
            <a:r>
              <a:rPr sz="850" spc="0" dirty="0">
                <a:solidFill>
                  <a:srgbClr val="313334"/>
                </a:solidFill>
                <a:latin typeface="Arial"/>
                <a:cs typeface="Arial"/>
              </a:rPr>
              <a:t>i</a:t>
            </a:r>
            <a:r>
              <a:rPr sz="850" spc="0" dirty="0">
                <a:solidFill>
                  <a:srgbClr val="5D5D5E"/>
                </a:solidFill>
                <a:latin typeface="Arial"/>
                <a:cs typeface="Arial"/>
              </a:rPr>
              <a:t>on</a:t>
            </a:r>
            <a:r>
              <a:rPr sz="850" spc="0" dirty="0">
                <a:solidFill>
                  <a:srgbClr val="4B4B4D"/>
                </a:solidFill>
                <a:latin typeface="Arial"/>
                <a:cs typeface="Arial"/>
              </a:rPr>
              <a:t>to</a:t>
            </a:r>
            <a:r>
              <a:rPr sz="850" spc="-114" dirty="0">
                <a:solidFill>
                  <a:srgbClr val="4B4B4D"/>
                </a:solidFill>
                <a:latin typeface="Arial"/>
                <a:cs typeface="Arial"/>
              </a:rPr>
              <a:t> </a:t>
            </a:r>
            <a:r>
              <a:rPr sz="850" spc="-5" dirty="0">
                <a:solidFill>
                  <a:srgbClr val="5D5D5E"/>
                </a:solidFill>
                <a:latin typeface="Arial"/>
                <a:cs typeface="Arial"/>
              </a:rPr>
              <a:t>seelive</a:t>
            </a:r>
            <a:r>
              <a:rPr sz="850" spc="-105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-15" dirty="0">
                <a:solidFill>
                  <a:srgbClr val="5D5D5E"/>
                </a:solidFill>
                <a:latin typeface="Arial"/>
                <a:cs typeface="Arial"/>
              </a:rPr>
              <a:t>content.</a:t>
            </a:r>
            <a:r>
              <a:rPr sz="850" spc="-12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25" dirty="0">
                <a:solidFill>
                  <a:srgbClr val="5D5D5E"/>
                </a:solidFill>
                <a:latin typeface="Arial"/>
                <a:cs typeface="Arial"/>
              </a:rPr>
              <a:t>Stillno</a:t>
            </a:r>
            <a:r>
              <a:rPr sz="850" spc="-135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-10" dirty="0">
                <a:solidFill>
                  <a:srgbClr val="313334"/>
                </a:solidFill>
                <a:latin typeface="Arial"/>
                <a:cs typeface="Arial"/>
              </a:rPr>
              <a:t>l</a:t>
            </a:r>
            <a:r>
              <a:rPr sz="850" spc="-10" dirty="0">
                <a:solidFill>
                  <a:srgbClr val="5D5D5E"/>
                </a:solidFill>
                <a:latin typeface="Arial"/>
                <a:cs typeface="Arial"/>
              </a:rPr>
              <a:t>ive</a:t>
            </a:r>
            <a:r>
              <a:rPr sz="850" spc="-10" dirty="0">
                <a:solidFill>
                  <a:srgbClr val="4B4B4D"/>
                </a:solidFill>
                <a:latin typeface="Arial"/>
                <a:cs typeface="Arial"/>
              </a:rPr>
              <a:t>content?</a:t>
            </a:r>
            <a:r>
              <a:rPr sz="850" spc="-120" dirty="0">
                <a:solidFill>
                  <a:srgbClr val="4B4B4D"/>
                </a:solidFill>
                <a:latin typeface="Arial"/>
                <a:cs typeface="Arial"/>
              </a:rPr>
              <a:t> </a:t>
            </a:r>
            <a:r>
              <a:rPr sz="850" spc="0" dirty="0">
                <a:solidFill>
                  <a:srgbClr val="5D5D5E"/>
                </a:solidFill>
                <a:latin typeface="Arial"/>
                <a:cs typeface="Arial"/>
              </a:rPr>
              <a:t>Install</a:t>
            </a:r>
            <a:r>
              <a:rPr sz="850" spc="-15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25" dirty="0">
                <a:solidFill>
                  <a:srgbClr val="5D5D5E"/>
                </a:solidFill>
                <a:latin typeface="Arial"/>
                <a:cs typeface="Arial"/>
              </a:rPr>
              <a:t>theappor</a:t>
            </a:r>
            <a:r>
              <a:rPr sz="850" spc="-3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5D5D5E"/>
                </a:solidFill>
                <a:latin typeface="Arial"/>
                <a:cs typeface="Arial"/>
              </a:rPr>
              <a:t>gethelpat</a:t>
            </a:r>
            <a:r>
              <a:rPr sz="850" spc="-35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950" b="1" spc="-20" dirty="0">
                <a:solidFill>
                  <a:srgbClr val="4B4B4D"/>
                </a:solidFill>
                <a:latin typeface="Times New Roman"/>
                <a:cs typeface="Times New Roman"/>
              </a:rPr>
              <a:t>PollEv.com/app</a:t>
            </a:r>
            <a:endParaRPr sz="95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496" y="1714500"/>
            <a:ext cx="8370684" cy="46954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38543" y="755904"/>
            <a:ext cx="2505455" cy="26983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3350" y="2524505"/>
            <a:ext cx="6478905" cy="1381125"/>
          </a:xfrm>
          <a:custGeom>
            <a:avLst/>
            <a:gdLst/>
            <a:ahLst/>
            <a:cxnLst/>
            <a:rect l="l" t="t" r="r" b="b"/>
            <a:pathLst>
              <a:path w="6478905" h="1381125">
                <a:moveTo>
                  <a:pt x="0" y="1380744"/>
                </a:moveTo>
                <a:lnTo>
                  <a:pt x="1388884" y="386956"/>
                </a:lnTo>
                <a:lnTo>
                  <a:pt x="1933892" y="386956"/>
                </a:lnTo>
                <a:lnTo>
                  <a:pt x="4447946" y="0"/>
                </a:lnTo>
                <a:lnTo>
                  <a:pt x="6469735" y="1204849"/>
                </a:lnTo>
                <a:lnTo>
                  <a:pt x="6478524" y="1284008"/>
                </a:lnTo>
              </a:path>
            </a:pathLst>
          </a:custGeom>
          <a:ln w="411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3350" y="2928366"/>
            <a:ext cx="1362710" cy="264160"/>
          </a:xfrm>
          <a:custGeom>
            <a:avLst/>
            <a:gdLst/>
            <a:ahLst/>
            <a:cxnLst/>
            <a:rect l="l" t="t" r="r" b="b"/>
            <a:pathLst>
              <a:path w="1362710" h="264160">
                <a:moveTo>
                  <a:pt x="0" y="263651"/>
                </a:moveTo>
                <a:lnTo>
                  <a:pt x="975690" y="0"/>
                </a:lnTo>
                <a:lnTo>
                  <a:pt x="1362456" y="17576"/>
                </a:lnTo>
              </a:path>
            </a:pathLst>
          </a:custGeom>
          <a:ln w="32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25579" y="301401"/>
            <a:ext cx="670623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0" dirty="0">
                <a:solidFill>
                  <a:srgbClr val="354E60"/>
                </a:solidFill>
                <a:latin typeface="Tw Cen MT"/>
                <a:cs typeface="Tw Cen MT"/>
              </a:rPr>
              <a:t>Taller </a:t>
            </a:r>
            <a:r>
              <a:rPr sz="3600" spc="-15" dirty="0">
                <a:solidFill>
                  <a:srgbClr val="354E60"/>
                </a:solidFill>
                <a:latin typeface="Tw Cen MT"/>
                <a:cs typeface="Tw Cen MT"/>
              </a:rPr>
              <a:t>building </a:t>
            </a:r>
            <a:r>
              <a:rPr sz="3600" spc="0" dirty="0">
                <a:solidFill>
                  <a:srgbClr val="354E60"/>
                </a:solidFill>
                <a:latin typeface="Tw Cen MT"/>
                <a:cs typeface="Tw Cen MT"/>
              </a:rPr>
              <a:t>away </a:t>
            </a:r>
            <a:r>
              <a:rPr sz="3600" spc="-5" dirty="0">
                <a:solidFill>
                  <a:srgbClr val="354E60"/>
                </a:solidFill>
                <a:latin typeface="Tw Cen MT"/>
                <a:cs typeface="Tw Cen MT"/>
              </a:rPr>
              <a:t>from</a:t>
            </a:r>
            <a:r>
              <a:rPr sz="3600" spc="35" dirty="0">
                <a:solidFill>
                  <a:srgbClr val="354E60"/>
                </a:solidFill>
                <a:latin typeface="Tw Cen MT"/>
                <a:cs typeface="Tw Cen MT"/>
              </a:rPr>
              <a:t> </a:t>
            </a:r>
            <a:r>
              <a:rPr sz="3600" spc="0" dirty="0">
                <a:solidFill>
                  <a:srgbClr val="354E60"/>
                </a:solidFill>
                <a:latin typeface="Tw Cen MT"/>
                <a:cs typeface="Tw Cen MT"/>
              </a:rPr>
              <a:t>frontage</a:t>
            </a:r>
            <a:endParaRPr sz="3600">
              <a:latin typeface="Tw Cen MT"/>
              <a:cs typeface="Tw Cen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77773" y="1191838"/>
            <a:ext cx="0" cy="4584065"/>
          </a:xfrm>
          <a:custGeom>
            <a:avLst/>
            <a:gdLst/>
            <a:ahLst/>
            <a:cxnLst/>
            <a:rect l="l" t="t" r="r" b="b"/>
            <a:pathLst>
              <a:path h="4584065">
                <a:moveTo>
                  <a:pt x="0" y="4583995"/>
                </a:moveTo>
                <a:lnTo>
                  <a:pt x="0" y="0"/>
                </a:lnTo>
              </a:path>
            </a:pathLst>
          </a:custGeom>
          <a:ln w="216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63334" y="5746821"/>
            <a:ext cx="4736465" cy="0"/>
          </a:xfrm>
          <a:custGeom>
            <a:avLst/>
            <a:gdLst/>
            <a:ahLst/>
            <a:cxnLst/>
            <a:rect l="l" t="t" r="r" b="b"/>
            <a:pathLst>
              <a:path w="4736465">
                <a:moveTo>
                  <a:pt x="0" y="0"/>
                </a:moveTo>
                <a:lnTo>
                  <a:pt x="4736193" y="0"/>
                </a:lnTo>
              </a:path>
            </a:pathLst>
          </a:custGeom>
          <a:ln w="145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14402" y="6341580"/>
            <a:ext cx="1314450" cy="0"/>
          </a:xfrm>
          <a:custGeom>
            <a:avLst/>
            <a:gdLst/>
            <a:ahLst/>
            <a:cxnLst/>
            <a:rect l="l" t="t" r="r" b="b"/>
            <a:pathLst>
              <a:path w="1314450">
                <a:moveTo>
                  <a:pt x="0" y="0"/>
                </a:moveTo>
                <a:lnTo>
                  <a:pt x="1314004" y="0"/>
                </a:lnTo>
              </a:path>
            </a:pathLst>
          </a:custGeom>
          <a:ln w="145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9938" y="6341580"/>
            <a:ext cx="1314450" cy="0"/>
          </a:xfrm>
          <a:custGeom>
            <a:avLst/>
            <a:gdLst/>
            <a:ahLst/>
            <a:cxnLst/>
            <a:rect l="l" t="t" r="r" b="b"/>
            <a:pathLst>
              <a:path w="1314450">
                <a:moveTo>
                  <a:pt x="0" y="0"/>
                </a:moveTo>
                <a:lnTo>
                  <a:pt x="1314004" y="0"/>
                </a:lnTo>
              </a:path>
            </a:pathLst>
          </a:custGeom>
          <a:ln w="145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75453" y="215422"/>
            <a:ext cx="7630159" cy="392430"/>
          </a:xfrm>
          <a:prstGeom prst="rect">
            <a:avLst/>
          </a:prstGeom>
          <a:solidFill>
            <a:srgbClr val="6093C4"/>
          </a:solidFill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sz="2300" spc="-5" dirty="0">
                <a:solidFill>
                  <a:srgbClr val="FDFDFD"/>
                </a:solidFill>
                <a:latin typeface="Times New Roman"/>
                <a:cs typeface="Times New Roman"/>
              </a:rPr>
              <a:t>Built</a:t>
            </a:r>
            <a:r>
              <a:rPr sz="2300" spc="-114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300" spc="80" dirty="0">
                <a:solidFill>
                  <a:srgbClr val="FDFDFD"/>
                </a:solidFill>
                <a:latin typeface="Times New Roman"/>
                <a:cs typeface="Times New Roman"/>
              </a:rPr>
              <a:t>environment:</a:t>
            </a:r>
            <a:r>
              <a:rPr sz="2300" spc="16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300" spc="-30" dirty="0">
                <a:solidFill>
                  <a:srgbClr val="FDFDFD"/>
                </a:solidFill>
                <a:latin typeface="Times New Roman"/>
                <a:cs typeface="Times New Roman"/>
              </a:rPr>
              <a:t>How</a:t>
            </a:r>
            <a:r>
              <a:rPr sz="2300" spc="-20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300" spc="-25" dirty="0">
                <a:solidFill>
                  <a:srgbClr val="FDFDFD"/>
                </a:solidFill>
                <a:latin typeface="Times New Roman"/>
                <a:cs typeface="Times New Roman"/>
              </a:rPr>
              <a:t>do</a:t>
            </a:r>
            <a:r>
              <a:rPr sz="2300" spc="110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300" spc="80" dirty="0">
                <a:solidFill>
                  <a:srgbClr val="FDFDFD"/>
                </a:solidFill>
                <a:latin typeface="Times New Roman"/>
                <a:cs typeface="Times New Roman"/>
              </a:rPr>
              <a:t>you</a:t>
            </a:r>
            <a:r>
              <a:rPr sz="2300" spc="-7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300" spc="125" dirty="0">
                <a:solidFill>
                  <a:srgbClr val="FDFDFD"/>
                </a:solidFill>
                <a:latin typeface="Times New Roman"/>
                <a:cs typeface="Times New Roman"/>
              </a:rPr>
              <a:t>feel</a:t>
            </a:r>
            <a:r>
              <a:rPr sz="2300" spc="-150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300" spc="100" dirty="0">
                <a:solidFill>
                  <a:srgbClr val="FDFDFD"/>
                </a:solidFill>
                <a:latin typeface="Times New Roman"/>
                <a:cs typeface="Times New Roman"/>
              </a:rPr>
              <a:t>about</a:t>
            </a:r>
            <a:r>
              <a:rPr sz="2300" spc="-70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300" spc="75" dirty="0">
                <a:solidFill>
                  <a:srgbClr val="FDFDFD"/>
                </a:solidFill>
                <a:latin typeface="Times New Roman"/>
                <a:cs typeface="Times New Roman"/>
              </a:rPr>
              <a:t>taller</a:t>
            </a:r>
            <a:r>
              <a:rPr sz="2300" spc="-5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300" spc="50" dirty="0">
                <a:solidFill>
                  <a:srgbClr val="FDFDFD"/>
                </a:solidFill>
                <a:latin typeface="Times New Roman"/>
                <a:cs typeface="Times New Roman"/>
              </a:rPr>
              <a:t>buildings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16132" y="665118"/>
            <a:ext cx="5375275" cy="392430"/>
          </a:xfrm>
          <a:prstGeom prst="rect">
            <a:avLst/>
          </a:prstGeom>
          <a:solidFill>
            <a:srgbClr val="6093C4"/>
          </a:solidFill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sz="2300" b="1" spc="50" dirty="0">
                <a:solidFill>
                  <a:srgbClr val="FDFDFD"/>
                </a:solidFill>
                <a:latin typeface="Times New Roman"/>
                <a:cs typeface="Times New Roman"/>
              </a:rPr>
              <a:t>behind</a:t>
            </a:r>
            <a:r>
              <a:rPr sz="2300" b="1" spc="100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300" b="1" spc="90" dirty="0">
                <a:solidFill>
                  <a:srgbClr val="FDFDFD"/>
                </a:solidFill>
                <a:latin typeface="Times New Roman"/>
                <a:cs typeface="Times New Roman"/>
              </a:rPr>
              <a:t>lower</a:t>
            </a:r>
            <a:r>
              <a:rPr sz="2300" b="1" spc="-40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300" b="1" spc="50" dirty="0">
                <a:solidFill>
                  <a:srgbClr val="FDFDFD"/>
                </a:solidFill>
                <a:latin typeface="Times New Roman"/>
                <a:cs typeface="Times New Roman"/>
              </a:rPr>
              <a:t>buildings</a:t>
            </a:r>
            <a:r>
              <a:rPr sz="2300" b="1" spc="-70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300" b="1" spc="105" dirty="0">
                <a:solidFill>
                  <a:srgbClr val="FDFDFD"/>
                </a:solidFill>
                <a:latin typeface="Times New Roman"/>
                <a:cs typeface="Times New Roman"/>
              </a:rPr>
              <a:t>along</a:t>
            </a:r>
            <a:r>
              <a:rPr sz="2300" b="1" spc="-190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300" b="1" spc="100" dirty="0">
                <a:solidFill>
                  <a:srgbClr val="FDFDFD"/>
                </a:solidFill>
                <a:latin typeface="Times New Roman"/>
                <a:cs typeface="Times New Roman"/>
              </a:rPr>
              <a:t>the</a:t>
            </a:r>
            <a:r>
              <a:rPr sz="2300" b="1" spc="1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300" b="1" spc="85" dirty="0">
                <a:solidFill>
                  <a:srgbClr val="FDFDFD"/>
                </a:solidFill>
                <a:latin typeface="Times New Roman"/>
                <a:cs typeface="Times New Roman"/>
              </a:rPr>
              <a:t>street?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0548" y="1435961"/>
            <a:ext cx="3162300" cy="39204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645795" marR="8890" indent="-273685" algn="r">
              <a:lnSpc>
                <a:spcPct val="107700"/>
              </a:lnSpc>
              <a:spcBef>
                <a:spcPts val="125"/>
              </a:spcBef>
            </a:pPr>
            <a:r>
              <a:rPr sz="2100" spc="55" dirty="0">
                <a:solidFill>
                  <a:srgbClr val="313133"/>
                </a:solidFill>
                <a:latin typeface="Arial"/>
                <a:cs typeface="Arial"/>
              </a:rPr>
              <a:t>Unnecessary--</a:t>
            </a:r>
            <a:r>
              <a:rPr sz="2100" spc="75" dirty="0">
                <a:solidFill>
                  <a:srgbClr val="313133"/>
                </a:solidFill>
                <a:latin typeface="Arial"/>
                <a:cs typeface="Arial"/>
              </a:rPr>
              <a:t> </a:t>
            </a:r>
            <a:r>
              <a:rPr sz="2100" spc="50" dirty="0">
                <a:solidFill>
                  <a:srgbClr val="313133"/>
                </a:solidFill>
                <a:latin typeface="Arial"/>
                <a:cs typeface="Arial"/>
              </a:rPr>
              <a:t>I'm</a:t>
            </a:r>
            <a:r>
              <a:rPr sz="2100" spc="150" dirty="0">
                <a:solidFill>
                  <a:srgbClr val="313133"/>
                </a:solidFill>
                <a:latin typeface="Arial"/>
                <a:cs typeface="Arial"/>
              </a:rPr>
              <a:t> </a:t>
            </a:r>
            <a:r>
              <a:rPr sz="2100" spc="-50" dirty="0">
                <a:solidFill>
                  <a:srgbClr val="313133"/>
                </a:solidFill>
                <a:latin typeface="Arial"/>
                <a:cs typeface="Arial"/>
              </a:rPr>
              <a:t>OK </a:t>
            </a:r>
            <a:r>
              <a:rPr sz="2100" spc="-25" dirty="0">
                <a:solidFill>
                  <a:srgbClr val="313133"/>
                </a:solidFill>
                <a:latin typeface="Arial"/>
                <a:cs typeface="Arial"/>
              </a:rPr>
              <a:t> </a:t>
            </a:r>
            <a:r>
              <a:rPr sz="2100" spc="130" dirty="0">
                <a:solidFill>
                  <a:srgbClr val="313133"/>
                </a:solidFill>
                <a:latin typeface="Arial"/>
                <a:cs typeface="Arial"/>
              </a:rPr>
              <a:t>with</a:t>
            </a:r>
            <a:r>
              <a:rPr sz="2100" spc="-170" dirty="0">
                <a:solidFill>
                  <a:srgbClr val="313133"/>
                </a:solidFill>
                <a:latin typeface="Arial"/>
                <a:cs typeface="Arial"/>
              </a:rPr>
              <a:t> </a:t>
            </a:r>
            <a:r>
              <a:rPr sz="2100" spc="100" dirty="0">
                <a:solidFill>
                  <a:srgbClr val="313133"/>
                </a:solidFill>
                <a:latin typeface="Arial"/>
                <a:cs typeface="Arial"/>
              </a:rPr>
              <a:t>taller</a:t>
            </a:r>
            <a:r>
              <a:rPr sz="2100" spc="-55" dirty="0">
                <a:solidFill>
                  <a:srgbClr val="313133"/>
                </a:solidFill>
                <a:latin typeface="Arial"/>
                <a:cs typeface="Arial"/>
              </a:rPr>
              <a:t> </a:t>
            </a:r>
            <a:r>
              <a:rPr sz="2100" spc="75" dirty="0">
                <a:solidFill>
                  <a:srgbClr val="313133"/>
                </a:solidFill>
                <a:latin typeface="Arial"/>
                <a:cs typeface="Arial"/>
              </a:rPr>
              <a:t>buildings </a:t>
            </a:r>
            <a:r>
              <a:rPr sz="2100" spc="45" dirty="0">
                <a:solidFill>
                  <a:srgbClr val="313133"/>
                </a:solidFill>
                <a:latin typeface="Arial"/>
                <a:cs typeface="Arial"/>
              </a:rPr>
              <a:t> </a:t>
            </a:r>
            <a:r>
              <a:rPr sz="2100" spc="105" dirty="0">
                <a:solidFill>
                  <a:srgbClr val="313133"/>
                </a:solidFill>
                <a:latin typeface="Arial"/>
                <a:cs typeface="Arial"/>
              </a:rPr>
              <a:t>along</a:t>
            </a:r>
            <a:r>
              <a:rPr sz="2100" spc="-320" dirty="0">
                <a:solidFill>
                  <a:srgbClr val="313133"/>
                </a:solidFill>
                <a:latin typeface="Arial"/>
                <a:cs typeface="Arial"/>
              </a:rPr>
              <a:t> </a:t>
            </a:r>
            <a:r>
              <a:rPr sz="2100" spc="100" dirty="0">
                <a:solidFill>
                  <a:srgbClr val="313133"/>
                </a:solidFill>
                <a:latin typeface="Arial"/>
                <a:cs typeface="Arial"/>
              </a:rPr>
              <a:t>the</a:t>
            </a:r>
            <a:r>
              <a:rPr sz="2100" spc="-105" dirty="0">
                <a:solidFill>
                  <a:srgbClr val="313133"/>
                </a:solidFill>
                <a:latin typeface="Arial"/>
                <a:cs typeface="Arial"/>
              </a:rPr>
              <a:t> </a:t>
            </a:r>
            <a:r>
              <a:rPr sz="2100" spc="75" dirty="0">
                <a:solidFill>
                  <a:srgbClr val="313133"/>
                </a:solidFill>
                <a:latin typeface="Arial"/>
                <a:cs typeface="Arial"/>
              </a:rPr>
              <a:t>street</a:t>
            </a:r>
            <a:endParaRPr sz="2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700">
              <a:latin typeface="Times New Roman"/>
              <a:cs typeface="Times New Roman"/>
            </a:endParaRPr>
          </a:p>
          <a:p>
            <a:pPr marL="12700" marR="5080" indent="-635" algn="r">
              <a:lnSpc>
                <a:spcPct val="106500"/>
              </a:lnSpc>
            </a:pPr>
            <a:r>
              <a:rPr sz="2100" spc="30" dirty="0">
                <a:solidFill>
                  <a:srgbClr val="313133"/>
                </a:solidFill>
                <a:latin typeface="Arial"/>
                <a:cs typeface="Arial"/>
              </a:rPr>
              <a:t>This </a:t>
            </a:r>
            <a:r>
              <a:rPr sz="2100" spc="125" dirty="0">
                <a:solidFill>
                  <a:srgbClr val="313133"/>
                </a:solidFill>
                <a:latin typeface="Arial"/>
                <a:cs typeface="Arial"/>
              </a:rPr>
              <a:t>would </a:t>
            </a:r>
            <a:r>
              <a:rPr sz="2100" spc="55" dirty="0">
                <a:solidFill>
                  <a:srgbClr val="313133"/>
                </a:solidFill>
                <a:latin typeface="Arial"/>
                <a:cs typeface="Arial"/>
              </a:rPr>
              <a:t>make</a:t>
            </a:r>
            <a:r>
              <a:rPr sz="2100" spc="-355" dirty="0">
                <a:solidFill>
                  <a:srgbClr val="313133"/>
                </a:solidFill>
                <a:latin typeface="Arial"/>
                <a:cs typeface="Arial"/>
              </a:rPr>
              <a:t> </a:t>
            </a:r>
            <a:r>
              <a:rPr sz="2100" spc="110" dirty="0">
                <a:solidFill>
                  <a:srgbClr val="313133"/>
                </a:solidFill>
                <a:latin typeface="Arial"/>
                <a:cs typeface="Arial"/>
              </a:rPr>
              <a:t>me</a:t>
            </a:r>
            <a:r>
              <a:rPr sz="2100" spc="-114" dirty="0">
                <a:solidFill>
                  <a:srgbClr val="313133"/>
                </a:solidFill>
                <a:latin typeface="Arial"/>
                <a:cs typeface="Arial"/>
              </a:rPr>
              <a:t> </a:t>
            </a:r>
            <a:r>
              <a:rPr sz="2100" spc="65" dirty="0">
                <a:solidFill>
                  <a:srgbClr val="313133"/>
                </a:solidFill>
                <a:latin typeface="Arial"/>
                <a:cs typeface="Arial"/>
              </a:rPr>
              <a:t>feel </a:t>
            </a:r>
            <a:r>
              <a:rPr sz="2100" spc="45" dirty="0">
                <a:solidFill>
                  <a:srgbClr val="313133"/>
                </a:solidFill>
                <a:latin typeface="Arial"/>
                <a:cs typeface="Arial"/>
              </a:rPr>
              <a:t> </a:t>
            </a:r>
            <a:r>
              <a:rPr sz="2100" spc="-45" dirty="0">
                <a:solidFill>
                  <a:srgbClr val="313133"/>
                </a:solidFill>
                <a:latin typeface="Arial"/>
                <a:cs typeface="Arial"/>
              </a:rPr>
              <a:t>OK </a:t>
            </a:r>
            <a:r>
              <a:rPr sz="2100" spc="100" dirty="0">
                <a:solidFill>
                  <a:srgbClr val="313133"/>
                </a:solidFill>
                <a:latin typeface="Arial"/>
                <a:cs typeface="Arial"/>
              </a:rPr>
              <a:t>about taller</a:t>
            </a:r>
            <a:r>
              <a:rPr sz="2100" spc="-385" dirty="0">
                <a:solidFill>
                  <a:srgbClr val="313133"/>
                </a:solidFill>
                <a:latin typeface="Arial"/>
                <a:cs typeface="Arial"/>
              </a:rPr>
              <a:t> </a:t>
            </a:r>
            <a:r>
              <a:rPr sz="2100" spc="75" dirty="0">
                <a:solidFill>
                  <a:srgbClr val="313133"/>
                </a:solidFill>
                <a:latin typeface="Arial"/>
                <a:cs typeface="Arial"/>
              </a:rPr>
              <a:t>buildings</a:t>
            </a:r>
            <a:endParaRPr sz="2100">
              <a:latin typeface="Arial"/>
              <a:cs typeface="Arial"/>
            </a:endParaRPr>
          </a:p>
          <a:p>
            <a:pPr marL="1026160">
              <a:lnSpc>
                <a:spcPct val="100000"/>
              </a:lnSpc>
              <a:spcBef>
                <a:spcPts val="220"/>
              </a:spcBef>
            </a:pPr>
            <a:r>
              <a:rPr sz="2100" spc="65" dirty="0">
                <a:solidFill>
                  <a:srgbClr val="313133"/>
                </a:solidFill>
                <a:latin typeface="Arial"/>
                <a:cs typeface="Arial"/>
              </a:rPr>
              <a:t>in </a:t>
            </a:r>
            <a:r>
              <a:rPr sz="2100" spc="114" dirty="0">
                <a:solidFill>
                  <a:srgbClr val="313133"/>
                </a:solidFill>
                <a:latin typeface="Arial"/>
                <a:cs typeface="Arial"/>
              </a:rPr>
              <a:t>North</a:t>
            </a:r>
            <a:r>
              <a:rPr sz="2100" spc="-260" dirty="0">
                <a:solidFill>
                  <a:srgbClr val="313133"/>
                </a:solidFill>
                <a:latin typeface="Arial"/>
                <a:cs typeface="Arial"/>
              </a:rPr>
              <a:t> </a:t>
            </a:r>
            <a:r>
              <a:rPr sz="2100" spc="40" dirty="0">
                <a:solidFill>
                  <a:srgbClr val="313133"/>
                </a:solidFill>
                <a:latin typeface="Arial"/>
                <a:cs typeface="Arial"/>
              </a:rPr>
              <a:t>Scituate</a:t>
            </a:r>
            <a:endParaRPr sz="2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700">
              <a:latin typeface="Times New Roman"/>
              <a:cs typeface="Times New Roman"/>
            </a:endParaRPr>
          </a:p>
          <a:p>
            <a:pPr marL="889000" marR="12065" indent="-484505" algn="r">
              <a:lnSpc>
                <a:spcPct val="106500"/>
              </a:lnSpc>
              <a:spcBef>
                <a:spcPts val="5"/>
              </a:spcBef>
            </a:pPr>
            <a:r>
              <a:rPr sz="2100" spc="25" dirty="0">
                <a:solidFill>
                  <a:srgbClr val="313133"/>
                </a:solidFill>
                <a:latin typeface="Arial"/>
                <a:cs typeface="Arial"/>
              </a:rPr>
              <a:t>I</a:t>
            </a:r>
            <a:r>
              <a:rPr sz="2100" spc="-180" dirty="0">
                <a:solidFill>
                  <a:srgbClr val="313133"/>
                </a:solidFill>
                <a:latin typeface="Arial"/>
                <a:cs typeface="Arial"/>
              </a:rPr>
              <a:t> </a:t>
            </a:r>
            <a:r>
              <a:rPr sz="2100" spc="125" dirty="0">
                <a:solidFill>
                  <a:srgbClr val="313133"/>
                </a:solidFill>
                <a:latin typeface="Arial"/>
                <a:cs typeface="Arial"/>
              </a:rPr>
              <a:t>still</a:t>
            </a:r>
            <a:r>
              <a:rPr sz="2100" spc="-245" dirty="0">
                <a:solidFill>
                  <a:srgbClr val="313133"/>
                </a:solidFill>
                <a:latin typeface="Arial"/>
                <a:cs typeface="Arial"/>
              </a:rPr>
              <a:t> </a:t>
            </a:r>
            <a:r>
              <a:rPr sz="2100" spc="150" dirty="0">
                <a:solidFill>
                  <a:srgbClr val="313133"/>
                </a:solidFill>
                <a:latin typeface="Arial"/>
                <a:cs typeface="Arial"/>
              </a:rPr>
              <a:t>don't</a:t>
            </a:r>
            <a:r>
              <a:rPr sz="2100" spc="-60" dirty="0">
                <a:solidFill>
                  <a:srgbClr val="313133"/>
                </a:solidFill>
                <a:latin typeface="Arial"/>
                <a:cs typeface="Arial"/>
              </a:rPr>
              <a:t> </a:t>
            </a:r>
            <a:r>
              <a:rPr sz="2100" spc="105" dirty="0">
                <a:solidFill>
                  <a:srgbClr val="313133"/>
                </a:solidFill>
                <a:latin typeface="Arial"/>
                <a:cs typeface="Arial"/>
              </a:rPr>
              <a:t>want</a:t>
            </a:r>
            <a:r>
              <a:rPr sz="2100" spc="-135" dirty="0">
                <a:solidFill>
                  <a:srgbClr val="313133"/>
                </a:solidFill>
                <a:latin typeface="Arial"/>
                <a:cs typeface="Arial"/>
              </a:rPr>
              <a:t> </a:t>
            </a:r>
            <a:r>
              <a:rPr sz="2100" spc="100" dirty="0">
                <a:solidFill>
                  <a:srgbClr val="313133"/>
                </a:solidFill>
                <a:latin typeface="Arial"/>
                <a:cs typeface="Arial"/>
              </a:rPr>
              <a:t>taller </a:t>
            </a:r>
            <a:r>
              <a:rPr sz="2100" spc="75" dirty="0">
                <a:solidFill>
                  <a:srgbClr val="313133"/>
                </a:solidFill>
                <a:latin typeface="Arial"/>
                <a:cs typeface="Arial"/>
              </a:rPr>
              <a:t> buildings </a:t>
            </a:r>
            <a:r>
              <a:rPr sz="2100" spc="65" dirty="0">
                <a:solidFill>
                  <a:srgbClr val="313133"/>
                </a:solidFill>
                <a:latin typeface="Arial"/>
                <a:cs typeface="Arial"/>
              </a:rPr>
              <a:t>in</a:t>
            </a:r>
            <a:r>
              <a:rPr sz="2100" spc="-215" dirty="0">
                <a:solidFill>
                  <a:srgbClr val="313133"/>
                </a:solidFill>
                <a:latin typeface="Arial"/>
                <a:cs typeface="Arial"/>
              </a:rPr>
              <a:t> </a:t>
            </a:r>
            <a:r>
              <a:rPr sz="2100" spc="114" dirty="0">
                <a:solidFill>
                  <a:srgbClr val="313133"/>
                </a:solidFill>
                <a:latin typeface="Arial"/>
                <a:cs typeface="Arial"/>
              </a:rPr>
              <a:t>North</a:t>
            </a:r>
            <a:endParaRPr sz="2100">
              <a:latin typeface="Arial"/>
              <a:cs typeface="Arial"/>
            </a:endParaRPr>
          </a:p>
          <a:p>
            <a:pPr marR="20320" algn="r">
              <a:lnSpc>
                <a:spcPct val="100000"/>
              </a:lnSpc>
              <a:spcBef>
                <a:spcPts val="220"/>
              </a:spcBef>
            </a:pPr>
            <a:r>
              <a:rPr sz="2100" spc="45" dirty="0">
                <a:solidFill>
                  <a:srgbClr val="313133"/>
                </a:solidFill>
                <a:latin typeface="Arial"/>
                <a:cs typeface="Arial"/>
              </a:rPr>
              <a:t>Scituate</a:t>
            </a:r>
            <a:endParaRPr sz="2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42856" y="6395924"/>
            <a:ext cx="4876165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50" spc="-10" dirty="0">
                <a:solidFill>
                  <a:srgbClr val="5D5D5E"/>
                </a:solidFill>
                <a:latin typeface="Arial"/>
                <a:cs typeface="Arial"/>
              </a:rPr>
              <a:t>Start</a:t>
            </a:r>
            <a:r>
              <a:rPr sz="850" spc="-5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0" dirty="0">
                <a:solidFill>
                  <a:srgbClr val="5D5D5E"/>
                </a:solidFill>
                <a:latin typeface="Arial"/>
                <a:cs typeface="Arial"/>
              </a:rPr>
              <a:t>thepresentat</a:t>
            </a:r>
            <a:r>
              <a:rPr sz="850" spc="0" dirty="0">
                <a:solidFill>
                  <a:srgbClr val="313133"/>
                </a:solidFill>
                <a:latin typeface="Arial"/>
                <a:cs typeface="Arial"/>
              </a:rPr>
              <a:t>i</a:t>
            </a:r>
            <a:r>
              <a:rPr sz="850" spc="0" dirty="0">
                <a:solidFill>
                  <a:srgbClr val="5D5D5E"/>
                </a:solidFill>
                <a:latin typeface="Arial"/>
                <a:cs typeface="Arial"/>
              </a:rPr>
              <a:t>on</a:t>
            </a:r>
            <a:r>
              <a:rPr sz="850" spc="0" dirty="0">
                <a:solidFill>
                  <a:srgbClr val="4B4B4D"/>
                </a:solidFill>
                <a:latin typeface="Arial"/>
                <a:cs typeface="Arial"/>
              </a:rPr>
              <a:t>to</a:t>
            </a:r>
            <a:r>
              <a:rPr sz="850" spc="-114" dirty="0">
                <a:solidFill>
                  <a:srgbClr val="4B4B4D"/>
                </a:solidFill>
                <a:latin typeface="Arial"/>
                <a:cs typeface="Arial"/>
              </a:rPr>
              <a:t> </a:t>
            </a:r>
            <a:r>
              <a:rPr sz="850" spc="-5" dirty="0">
                <a:solidFill>
                  <a:srgbClr val="5D5D5E"/>
                </a:solidFill>
                <a:latin typeface="Arial"/>
                <a:cs typeface="Arial"/>
              </a:rPr>
              <a:t>seelive</a:t>
            </a:r>
            <a:r>
              <a:rPr sz="850" spc="-105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-15" dirty="0">
                <a:solidFill>
                  <a:srgbClr val="5D5D5E"/>
                </a:solidFill>
                <a:latin typeface="Arial"/>
                <a:cs typeface="Arial"/>
              </a:rPr>
              <a:t>content.</a:t>
            </a:r>
            <a:r>
              <a:rPr sz="850" spc="-12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25" dirty="0">
                <a:solidFill>
                  <a:srgbClr val="5D5D5E"/>
                </a:solidFill>
                <a:latin typeface="Arial"/>
                <a:cs typeface="Arial"/>
              </a:rPr>
              <a:t>Stillno</a:t>
            </a:r>
            <a:r>
              <a:rPr sz="850" spc="-135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-10" dirty="0">
                <a:solidFill>
                  <a:srgbClr val="313133"/>
                </a:solidFill>
                <a:latin typeface="Arial"/>
                <a:cs typeface="Arial"/>
              </a:rPr>
              <a:t>l</a:t>
            </a:r>
            <a:r>
              <a:rPr sz="850" spc="-10" dirty="0">
                <a:solidFill>
                  <a:srgbClr val="5D5D5E"/>
                </a:solidFill>
                <a:latin typeface="Arial"/>
                <a:cs typeface="Arial"/>
              </a:rPr>
              <a:t>ive</a:t>
            </a:r>
            <a:r>
              <a:rPr sz="850" spc="-10" dirty="0">
                <a:solidFill>
                  <a:srgbClr val="4B4B4D"/>
                </a:solidFill>
                <a:latin typeface="Arial"/>
                <a:cs typeface="Arial"/>
              </a:rPr>
              <a:t>content?</a:t>
            </a:r>
            <a:r>
              <a:rPr sz="850" spc="-120" dirty="0">
                <a:solidFill>
                  <a:srgbClr val="4B4B4D"/>
                </a:solidFill>
                <a:latin typeface="Arial"/>
                <a:cs typeface="Arial"/>
              </a:rPr>
              <a:t> </a:t>
            </a:r>
            <a:r>
              <a:rPr sz="850" spc="0" dirty="0">
                <a:solidFill>
                  <a:srgbClr val="5D5D5E"/>
                </a:solidFill>
                <a:latin typeface="Arial"/>
                <a:cs typeface="Arial"/>
              </a:rPr>
              <a:t>Install</a:t>
            </a:r>
            <a:r>
              <a:rPr sz="850" spc="-15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25" dirty="0">
                <a:solidFill>
                  <a:srgbClr val="5D5D5E"/>
                </a:solidFill>
                <a:latin typeface="Arial"/>
                <a:cs typeface="Arial"/>
              </a:rPr>
              <a:t>theappor</a:t>
            </a:r>
            <a:r>
              <a:rPr sz="850" spc="-3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5D5D5E"/>
                </a:solidFill>
                <a:latin typeface="Arial"/>
                <a:cs typeface="Arial"/>
              </a:rPr>
              <a:t>gethelpat</a:t>
            </a:r>
            <a:r>
              <a:rPr sz="850" spc="-35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950" b="1" spc="-20" dirty="0">
                <a:solidFill>
                  <a:srgbClr val="4B4B4D"/>
                </a:solidFill>
                <a:latin typeface="Times New Roman"/>
                <a:cs typeface="Times New Roman"/>
              </a:rPr>
              <a:t>PollEv.com/app</a:t>
            </a:r>
            <a:endParaRPr sz="95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66344"/>
            <a:ext cx="9144000" cy="63916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10319" y="1191838"/>
            <a:ext cx="0" cy="4584065"/>
          </a:xfrm>
          <a:custGeom>
            <a:avLst/>
            <a:gdLst/>
            <a:ahLst/>
            <a:cxnLst/>
            <a:rect l="l" t="t" r="r" b="b"/>
            <a:pathLst>
              <a:path h="4584065">
                <a:moveTo>
                  <a:pt x="0" y="4583995"/>
                </a:moveTo>
                <a:lnTo>
                  <a:pt x="0" y="0"/>
                </a:lnTo>
              </a:path>
            </a:pathLst>
          </a:custGeom>
          <a:ln w="216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95880" y="5746821"/>
            <a:ext cx="5704205" cy="0"/>
          </a:xfrm>
          <a:custGeom>
            <a:avLst/>
            <a:gdLst/>
            <a:ahLst/>
            <a:cxnLst/>
            <a:rect l="l" t="t" r="r" b="b"/>
            <a:pathLst>
              <a:path w="5704205">
                <a:moveTo>
                  <a:pt x="0" y="0"/>
                </a:moveTo>
                <a:lnTo>
                  <a:pt x="5703647" y="0"/>
                </a:lnTo>
              </a:path>
            </a:pathLst>
          </a:custGeom>
          <a:ln w="145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14402" y="6341580"/>
            <a:ext cx="1314450" cy="0"/>
          </a:xfrm>
          <a:custGeom>
            <a:avLst/>
            <a:gdLst/>
            <a:ahLst/>
            <a:cxnLst/>
            <a:rect l="l" t="t" r="r" b="b"/>
            <a:pathLst>
              <a:path w="1314450">
                <a:moveTo>
                  <a:pt x="0" y="0"/>
                </a:moveTo>
                <a:lnTo>
                  <a:pt x="1314004" y="0"/>
                </a:lnTo>
              </a:path>
            </a:pathLst>
          </a:custGeom>
          <a:ln w="145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9938" y="6341580"/>
            <a:ext cx="1314450" cy="0"/>
          </a:xfrm>
          <a:custGeom>
            <a:avLst/>
            <a:gdLst/>
            <a:ahLst/>
            <a:cxnLst/>
            <a:rect l="l" t="t" r="r" b="b"/>
            <a:pathLst>
              <a:path w="1314450">
                <a:moveTo>
                  <a:pt x="0" y="0"/>
                </a:moveTo>
                <a:lnTo>
                  <a:pt x="1314004" y="0"/>
                </a:lnTo>
              </a:path>
            </a:pathLst>
          </a:custGeom>
          <a:ln w="145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81728" y="221985"/>
            <a:ext cx="7830820" cy="401320"/>
          </a:xfrm>
          <a:prstGeom prst="rect">
            <a:avLst/>
          </a:prstGeom>
          <a:solidFill>
            <a:srgbClr val="6093C4"/>
          </a:solidFill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sz="2250" spc="10" dirty="0">
                <a:solidFill>
                  <a:srgbClr val="FDFDFD"/>
                </a:solidFill>
                <a:latin typeface="Times New Roman"/>
                <a:cs typeface="Times New Roman"/>
              </a:rPr>
              <a:t>Built</a:t>
            </a:r>
            <a:r>
              <a:rPr sz="2250" spc="-9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100" dirty="0">
                <a:solidFill>
                  <a:srgbClr val="FDFDFD"/>
                </a:solidFill>
                <a:latin typeface="Times New Roman"/>
                <a:cs typeface="Times New Roman"/>
              </a:rPr>
              <a:t>environment:</a:t>
            </a:r>
            <a:r>
              <a:rPr sz="2250" spc="40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00" spc="60" dirty="0">
                <a:solidFill>
                  <a:srgbClr val="FDFDFD"/>
                </a:solidFill>
                <a:latin typeface="Arial"/>
                <a:cs typeface="Arial"/>
              </a:rPr>
              <a:t>1)</a:t>
            </a:r>
            <a:r>
              <a:rPr sz="2200" spc="-170" dirty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2250" spc="-10" dirty="0">
                <a:solidFill>
                  <a:srgbClr val="FDFDFD"/>
                </a:solidFill>
                <a:latin typeface="Times New Roman"/>
                <a:cs typeface="Times New Roman"/>
              </a:rPr>
              <a:t>Would</a:t>
            </a:r>
            <a:r>
              <a:rPr sz="2250" spc="-2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130" dirty="0">
                <a:solidFill>
                  <a:srgbClr val="FDFDFD"/>
                </a:solidFill>
                <a:latin typeface="Times New Roman"/>
                <a:cs typeface="Times New Roman"/>
              </a:rPr>
              <a:t>this</a:t>
            </a:r>
            <a:r>
              <a:rPr sz="2250" spc="-14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150" dirty="0">
                <a:solidFill>
                  <a:srgbClr val="FDFDFD"/>
                </a:solidFill>
                <a:latin typeface="Times New Roman"/>
                <a:cs typeface="Times New Roman"/>
              </a:rPr>
              <a:t>type</a:t>
            </a:r>
            <a:r>
              <a:rPr sz="2250" spc="-7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75" dirty="0">
                <a:solidFill>
                  <a:srgbClr val="FDFDFD"/>
                </a:solidFill>
                <a:latin typeface="Times New Roman"/>
                <a:cs typeface="Times New Roman"/>
              </a:rPr>
              <a:t>of</a:t>
            </a:r>
            <a:r>
              <a:rPr sz="2250" spc="-6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135" dirty="0">
                <a:solidFill>
                  <a:srgbClr val="FDFDFD"/>
                </a:solidFill>
                <a:latin typeface="Times New Roman"/>
                <a:cs typeface="Times New Roman"/>
              </a:rPr>
              <a:t>development</a:t>
            </a:r>
            <a:r>
              <a:rPr sz="2250" spc="6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85" dirty="0">
                <a:solidFill>
                  <a:srgbClr val="FDFDFD"/>
                </a:solidFill>
                <a:latin typeface="Times New Roman"/>
                <a:cs typeface="Times New Roman"/>
              </a:rPr>
              <a:t>fit</a:t>
            </a:r>
            <a:r>
              <a:rPr sz="2250" spc="-4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30" dirty="0">
                <a:solidFill>
                  <a:srgbClr val="FDFDFD"/>
                </a:solidFill>
                <a:latin typeface="Times New Roman"/>
                <a:cs typeface="Times New Roman"/>
              </a:rPr>
              <a:t>in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71894" y="666432"/>
            <a:ext cx="2067560" cy="389255"/>
          </a:xfrm>
          <a:prstGeom prst="rect">
            <a:avLst/>
          </a:prstGeom>
          <a:solidFill>
            <a:srgbClr val="6093C4"/>
          </a:solidFill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2250" b="1" spc="15" dirty="0">
                <a:solidFill>
                  <a:srgbClr val="FDFDFD"/>
                </a:solidFill>
                <a:latin typeface="Times New Roman"/>
                <a:cs typeface="Times New Roman"/>
              </a:rPr>
              <a:t>North</a:t>
            </a:r>
            <a:r>
              <a:rPr sz="2250" b="1" spc="-14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b="1" spc="90" dirty="0">
                <a:solidFill>
                  <a:srgbClr val="FDFDFD"/>
                </a:solidFill>
                <a:latin typeface="Times New Roman"/>
                <a:cs typeface="Times New Roman"/>
              </a:rPr>
              <a:t>Scituate?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3885" y="1535097"/>
            <a:ext cx="1832610" cy="39389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907415">
              <a:lnSpc>
                <a:spcPct val="100000"/>
              </a:lnSpc>
              <a:spcBef>
                <a:spcPts val="114"/>
              </a:spcBef>
            </a:pPr>
            <a:r>
              <a:rPr sz="2150" spc="55" dirty="0">
                <a:solidFill>
                  <a:srgbClr val="313334"/>
                </a:solidFill>
                <a:latin typeface="Arial"/>
                <a:cs typeface="Arial"/>
              </a:rPr>
              <a:t>I </a:t>
            </a:r>
            <a:r>
              <a:rPr sz="2150" spc="50" dirty="0">
                <a:solidFill>
                  <a:srgbClr val="313334"/>
                </a:solidFill>
                <a:latin typeface="Arial"/>
                <a:cs typeface="Arial"/>
              </a:rPr>
              <a:t>love</a:t>
            </a:r>
            <a:r>
              <a:rPr sz="2150" spc="-39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25" dirty="0">
                <a:solidFill>
                  <a:srgbClr val="313334"/>
                </a:solidFill>
                <a:latin typeface="Arial"/>
                <a:cs typeface="Arial"/>
              </a:rPr>
              <a:t>it</a:t>
            </a:r>
            <a:endParaRPr sz="21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L="633095" indent="367665">
              <a:lnSpc>
                <a:spcPct val="100000"/>
              </a:lnSpc>
              <a:spcBef>
                <a:spcPts val="1570"/>
              </a:spcBef>
            </a:pPr>
            <a:r>
              <a:rPr sz="2150" spc="30" dirty="0">
                <a:solidFill>
                  <a:srgbClr val="313334"/>
                </a:solidFill>
                <a:latin typeface="Arial"/>
                <a:cs typeface="Arial"/>
              </a:rPr>
              <a:t>I </a:t>
            </a:r>
            <a:r>
              <a:rPr sz="2150" spc="55" dirty="0">
                <a:solidFill>
                  <a:srgbClr val="313334"/>
                </a:solidFill>
                <a:latin typeface="Arial"/>
                <a:cs typeface="Arial"/>
              </a:rPr>
              <a:t>like</a:t>
            </a:r>
            <a:r>
              <a:rPr sz="2150" spc="-39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30" dirty="0">
                <a:solidFill>
                  <a:srgbClr val="313334"/>
                </a:solidFill>
                <a:latin typeface="Arial"/>
                <a:cs typeface="Arial"/>
              </a:rPr>
              <a:t>it</a:t>
            </a:r>
            <a:endParaRPr sz="21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L="640715" indent="-7620">
              <a:lnSpc>
                <a:spcPct val="100000"/>
              </a:lnSpc>
              <a:spcBef>
                <a:spcPts val="1570"/>
              </a:spcBef>
            </a:pPr>
            <a:r>
              <a:rPr sz="2150" spc="40" dirty="0">
                <a:solidFill>
                  <a:srgbClr val="313334"/>
                </a:solidFill>
                <a:latin typeface="Arial"/>
                <a:cs typeface="Arial"/>
              </a:rPr>
              <a:t>I dislike</a:t>
            </a:r>
            <a:r>
              <a:rPr sz="2150" spc="-34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25" dirty="0">
                <a:solidFill>
                  <a:srgbClr val="313334"/>
                </a:solidFill>
                <a:latin typeface="Arial"/>
                <a:cs typeface="Arial"/>
              </a:rPr>
              <a:t>it</a:t>
            </a:r>
            <a:endParaRPr sz="21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 marL="772160" marR="17780" indent="-132080">
              <a:lnSpc>
                <a:spcPts val="2510"/>
              </a:lnSpc>
            </a:pPr>
            <a:r>
              <a:rPr sz="2150" spc="30" dirty="0">
                <a:solidFill>
                  <a:srgbClr val="313334"/>
                </a:solidFill>
                <a:latin typeface="Arial"/>
                <a:cs typeface="Arial"/>
              </a:rPr>
              <a:t>I</a:t>
            </a:r>
            <a:r>
              <a:rPr sz="2150" spc="-204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60" dirty="0">
                <a:solidFill>
                  <a:srgbClr val="313334"/>
                </a:solidFill>
                <a:latin typeface="Arial"/>
                <a:cs typeface="Arial"/>
              </a:rPr>
              <a:t>strongly  </a:t>
            </a:r>
            <a:r>
              <a:rPr sz="2150" spc="40" dirty="0">
                <a:solidFill>
                  <a:srgbClr val="313334"/>
                </a:solidFill>
                <a:latin typeface="Arial"/>
                <a:cs typeface="Arial"/>
              </a:rPr>
              <a:t>dislike</a:t>
            </a:r>
            <a:r>
              <a:rPr sz="2150" spc="-13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25" dirty="0">
                <a:solidFill>
                  <a:srgbClr val="313334"/>
                </a:solidFill>
                <a:latin typeface="Arial"/>
                <a:cs typeface="Arial"/>
              </a:rPr>
              <a:t>it</a:t>
            </a:r>
            <a:endParaRPr sz="2150">
              <a:latin typeface="Arial"/>
              <a:cs typeface="Arial"/>
            </a:endParaRPr>
          </a:p>
          <a:p>
            <a:pPr marL="55880" marR="5080" indent="-43815">
              <a:lnSpc>
                <a:spcPct val="100000"/>
              </a:lnSpc>
              <a:spcBef>
                <a:spcPts val="1695"/>
              </a:spcBef>
            </a:pPr>
            <a:r>
              <a:rPr sz="2150" spc="50" dirty="0">
                <a:solidFill>
                  <a:srgbClr val="313334"/>
                </a:solidFill>
                <a:latin typeface="Arial"/>
                <a:cs typeface="Arial"/>
              </a:rPr>
              <a:t>I'm </a:t>
            </a:r>
            <a:r>
              <a:rPr sz="2150" spc="75" dirty="0">
                <a:solidFill>
                  <a:srgbClr val="313334"/>
                </a:solidFill>
                <a:latin typeface="Arial"/>
                <a:cs typeface="Arial"/>
              </a:rPr>
              <a:t>neutral</a:t>
            </a:r>
            <a:r>
              <a:rPr sz="2150" spc="-114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60" dirty="0">
                <a:solidFill>
                  <a:srgbClr val="313334"/>
                </a:solidFill>
                <a:latin typeface="Arial"/>
                <a:cs typeface="Arial"/>
              </a:rPr>
              <a:t>(or  </a:t>
            </a:r>
            <a:r>
              <a:rPr sz="2150" spc="40" dirty="0">
                <a:solidFill>
                  <a:srgbClr val="313334"/>
                </a:solidFill>
                <a:latin typeface="Arial"/>
                <a:cs typeface="Arial"/>
              </a:rPr>
              <a:t>I </a:t>
            </a:r>
            <a:r>
              <a:rPr sz="2150" spc="85" dirty="0">
                <a:solidFill>
                  <a:srgbClr val="313334"/>
                </a:solidFill>
                <a:latin typeface="Arial"/>
                <a:cs typeface="Arial"/>
              </a:rPr>
              <a:t>can't</a:t>
            </a:r>
            <a:r>
              <a:rPr sz="2150" spc="-39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10" dirty="0">
                <a:solidFill>
                  <a:srgbClr val="313334"/>
                </a:solidFill>
                <a:latin typeface="Arial"/>
                <a:cs typeface="Arial"/>
              </a:rPr>
              <a:t>decide)</a:t>
            </a:r>
            <a:endParaRPr sz="21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42856" y="6395924"/>
            <a:ext cx="4876165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50" spc="-10" dirty="0">
                <a:solidFill>
                  <a:srgbClr val="5D5D5E"/>
                </a:solidFill>
                <a:latin typeface="Arial"/>
                <a:cs typeface="Arial"/>
              </a:rPr>
              <a:t>Start</a:t>
            </a:r>
            <a:r>
              <a:rPr sz="850" spc="-5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0" dirty="0">
                <a:solidFill>
                  <a:srgbClr val="5D5D5E"/>
                </a:solidFill>
                <a:latin typeface="Arial"/>
                <a:cs typeface="Arial"/>
              </a:rPr>
              <a:t>thepresentat</a:t>
            </a:r>
            <a:r>
              <a:rPr sz="850" spc="0" dirty="0">
                <a:solidFill>
                  <a:srgbClr val="313334"/>
                </a:solidFill>
                <a:latin typeface="Arial"/>
                <a:cs typeface="Arial"/>
              </a:rPr>
              <a:t>i</a:t>
            </a:r>
            <a:r>
              <a:rPr sz="850" spc="0" dirty="0">
                <a:solidFill>
                  <a:srgbClr val="5D5D5E"/>
                </a:solidFill>
                <a:latin typeface="Arial"/>
                <a:cs typeface="Arial"/>
              </a:rPr>
              <a:t>on</a:t>
            </a:r>
            <a:r>
              <a:rPr sz="850" spc="0" dirty="0">
                <a:solidFill>
                  <a:srgbClr val="4B4B4D"/>
                </a:solidFill>
                <a:latin typeface="Arial"/>
                <a:cs typeface="Arial"/>
              </a:rPr>
              <a:t>to</a:t>
            </a:r>
            <a:r>
              <a:rPr sz="850" spc="-114" dirty="0">
                <a:solidFill>
                  <a:srgbClr val="4B4B4D"/>
                </a:solidFill>
                <a:latin typeface="Arial"/>
                <a:cs typeface="Arial"/>
              </a:rPr>
              <a:t> </a:t>
            </a:r>
            <a:r>
              <a:rPr sz="850" spc="-5" dirty="0">
                <a:solidFill>
                  <a:srgbClr val="5D5D5E"/>
                </a:solidFill>
                <a:latin typeface="Arial"/>
                <a:cs typeface="Arial"/>
              </a:rPr>
              <a:t>seelive</a:t>
            </a:r>
            <a:r>
              <a:rPr sz="850" spc="-105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-15" dirty="0">
                <a:solidFill>
                  <a:srgbClr val="5D5D5E"/>
                </a:solidFill>
                <a:latin typeface="Arial"/>
                <a:cs typeface="Arial"/>
              </a:rPr>
              <a:t>content.</a:t>
            </a:r>
            <a:r>
              <a:rPr sz="850" spc="-12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25" dirty="0">
                <a:solidFill>
                  <a:srgbClr val="5D5D5E"/>
                </a:solidFill>
                <a:latin typeface="Arial"/>
                <a:cs typeface="Arial"/>
              </a:rPr>
              <a:t>Stillno</a:t>
            </a:r>
            <a:r>
              <a:rPr sz="850" spc="-135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-10" dirty="0">
                <a:solidFill>
                  <a:srgbClr val="313334"/>
                </a:solidFill>
                <a:latin typeface="Arial"/>
                <a:cs typeface="Arial"/>
              </a:rPr>
              <a:t>l</a:t>
            </a:r>
            <a:r>
              <a:rPr sz="850" spc="-10" dirty="0">
                <a:solidFill>
                  <a:srgbClr val="5D5D5E"/>
                </a:solidFill>
                <a:latin typeface="Arial"/>
                <a:cs typeface="Arial"/>
              </a:rPr>
              <a:t>ive</a:t>
            </a:r>
            <a:r>
              <a:rPr sz="850" spc="-10" dirty="0">
                <a:solidFill>
                  <a:srgbClr val="4B4B4D"/>
                </a:solidFill>
                <a:latin typeface="Arial"/>
                <a:cs typeface="Arial"/>
              </a:rPr>
              <a:t>content?</a:t>
            </a:r>
            <a:r>
              <a:rPr sz="850" spc="-120" dirty="0">
                <a:solidFill>
                  <a:srgbClr val="4B4B4D"/>
                </a:solidFill>
                <a:latin typeface="Arial"/>
                <a:cs typeface="Arial"/>
              </a:rPr>
              <a:t> </a:t>
            </a:r>
            <a:r>
              <a:rPr sz="850" spc="0" dirty="0">
                <a:solidFill>
                  <a:srgbClr val="5D5D5E"/>
                </a:solidFill>
                <a:latin typeface="Arial"/>
                <a:cs typeface="Arial"/>
              </a:rPr>
              <a:t>Install</a:t>
            </a:r>
            <a:r>
              <a:rPr sz="850" spc="-15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25" dirty="0">
                <a:solidFill>
                  <a:srgbClr val="5D5D5E"/>
                </a:solidFill>
                <a:latin typeface="Arial"/>
                <a:cs typeface="Arial"/>
              </a:rPr>
              <a:t>theappor</a:t>
            </a:r>
            <a:r>
              <a:rPr sz="850" spc="-3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5D5D5E"/>
                </a:solidFill>
                <a:latin typeface="Arial"/>
                <a:cs typeface="Arial"/>
              </a:rPr>
              <a:t>gethelpat</a:t>
            </a:r>
            <a:r>
              <a:rPr sz="850" spc="-35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950" b="1" spc="-20" dirty="0">
                <a:solidFill>
                  <a:srgbClr val="4B4B4D"/>
                </a:solidFill>
                <a:latin typeface="Times New Roman"/>
                <a:cs typeface="Times New Roman"/>
              </a:rPr>
              <a:t>PollEv.com/app</a:t>
            </a:r>
            <a:endParaRPr sz="95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66356"/>
            <a:ext cx="9143999" cy="63916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10319" y="1191838"/>
            <a:ext cx="0" cy="4584065"/>
          </a:xfrm>
          <a:custGeom>
            <a:avLst/>
            <a:gdLst/>
            <a:ahLst/>
            <a:cxnLst/>
            <a:rect l="l" t="t" r="r" b="b"/>
            <a:pathLst>
              <a:path h="4584065">
                <a:moveTo>
                  <a:pt x="0" y="4583995"/>
                </a:moveTo>
                <a:lnTo>
                  <a:pt x="0" y="0"/>
                </a:lnTo>
              </a:path>
            </a:pathLst>
          </a:custGeom>
          <a:ln w="216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95880" y="5746821"/>
            <a:ext cx="5704205" cy="0"/>
          </a:xfrm>
          <a:custGeom>
            <a:avLst/>
            <a:gdLst/>
            <a:ahLst/>
            <a:cxnLst/>
            <a:rect l="l" t="t" r="r" b="b"/>
            <a:pathLst>
              <a:path w="5704205">
                <a:moveTo>
                  <a:pt x="0" y="0"/>
                </a:moveTo>
                <a:lnTo>
                  <a:pt x="5703647" y="0"/>
                </a:lnTo>
              </a:path>
            </a:pathLst>
          </a:custGeom>
          <a:ln w="145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14402" y="6341580"/>
            <a:ext cx="1314450" cy="0"/>
          </a:xfrm>
          <a:custGeom>
            <a:avLst/>
            <a:gdLst/>
            <a:ahLst/>
            <a:cxnLst/>
            <a:rect l="l" t="t" r="r" b="b"/>
            <a:pathLst>
              <a:path w="1314450">
                <a:moveTo>
                  <a:pt x="0" y="0"/>
                </a:moveTo>
                <a:lnTo>
                  <a:pt x="1314004" y="0"/>
                </a:lnTo>
              </a:path>
            </a:pathLst>
          </a:custGeom>
          <a:ln w="145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9938" y="6341580"/>
            <a:ext cx="1314450" cy="0"/>
          </a:xfrm>
          <a:custGeom>
            <a:avLst/>
            <a:gdLst/>
            <a:ahLst/>
            <a:cxnLst/>
            <a:rect l="l" t="t" r="r" b="b"/>
            <a:pathLst>
              <a:path w="1314450">
                <a:moveTo>
                  <a:pt x="0" y="0"/>
                </a:moveTo>
                <a:lnTo>
                  <a:pt x="1314004" y="0"/>
                </a:lnTo>
              </a:path>
            </a:pathLst>
          </a:custGeom>
          <a:ln w="145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81728" y="221985"/>
            <a:ext cx="7830820" cy="396875"/>
          </a:xfrm>
          <a:prstGeom prst="rect">
            <a:avLst/>
          </a:prstGeom>
          <a:solidFill>
            <a:srgbClr val="6093C4"/>
          </a:solidFill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sz="2250" spc="10" dirty="0">
                <a:solidFill>
                  <a:srgbClr val="FDFDFD"/>
                </a:solidFill>
                <a:latin typeface="Times New Roman"/>
                <a:cs typeface="Times New Roman"/>
              </a:rPr>
              <a:t>Built</a:t>
            </a:r>
            <a:r>
              <a:rPr sz="2250" spc="-9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100" dirty="0">
                <a:solidFill>
                  <a:srgbClr val="FDFDFD"/>
                </a:solidFill>
                <a:latin typeface="Times New Roman"/>
                <a:cs typeface="Times New Roman"/>
              </a:rPr>
              <a:t>environment:</a:t>
            </a:r>
            <a:r>
              <a:rPr sz="2250" spc="10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100" spc="65" dirty="0">
                <a:solidFill>
                  <a:srgbClr val="FDFDFD"/>
                </a:solidFill>
                <a:latin typeface="Arial"/>
                <a:cs typeface="Arial"/>
              </a:rPr>
              <a:t>2)</a:t>
            </a:r>
            <a:r>
              <a:rPr sz="2100" spc="-130" dirty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2250" spc="-10" dirty="0">
                <a:solidFill>
                  <a:srgbClr val="FDFDFD"/>
                </a:solidFill>
                <a:latin typeface="Times New Roman"/>
                <a:cs typeface="Times New Roman"/>
              </a:rPr>
              <a:t>Would</a:t>
            </a:r>
            <a:r>
              <a:rPr sz="2250" spc="-2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130" dirty="0">
                <a:solidFill>
                  <a:srgbClr val="FDFDFD"/>
                </a:solidFill>
                <a:latin typeface="Times New Roman"/>
                <a:cs typeface="Times New Roman"/>
              </a:rPr>
              <a:t>this</a:t>
            </a:r>
            <a:r>
              <a:rPr sz="2250" spc="-14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150" dirty="0">
                <a:solidFill>
                  <a:srgbClr val="FDFDFD"/>
                </a:solidFill>
                <a:latin typeface="Times New Roman"/>
                <a:cs typeface="Times New Roman"/>
              </a:rPr>
              <a:t>type</a:t>
            </a:r>
            <a:r>
              <a:rPr sz="2250" spc="-7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75" dirty="0">
                <a:solidFill>
                  <a:srgbClr val="FDFDFD"/>
                </a:solidFill>
                <a:latin typeface="Times New Roman"/>
                <a:cs typeface="Times New Roman"/>
              </a:rPr>
              <a:t>of</a:t>
            </a:r>
            <a:r>
              <a:rPr sz="2250" spc="-6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135" dirty="0">
                <a:solidFill>
                  <a:srgbClr val="FDFDFD"/>
                </a:solidFill>
                <a:latin typeface="Times New Roman"/>
                <a:cs typeface="Times New Roman"/>
              </a:rPr>
              <a:t>development</a:t>
            </a:r>
            <a:r>
              <a:rPr sz="2250" spc="6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85" dirty="0">
                <a:solidFill>
                  <a:srgbClr val="FDFDFD"/>
                </a:solidFill>
                <a:latin typeface="Times New Roman"/>
                <a:cs typeface="Times New Roman"/>
              </a:rPr>
              <a:t>fit</a:t>
            </a:r>
            <a:r>
              <a:rPr sz="2250" spc="-4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30" dirty="0">
                <a:solidFill>
                  <a:srgbClr val="FDFDFD"/>
                </a:solidFill>
                <a:latin typeface="Times New Roman"/>
                <a:cs typeface="Times New Roman"/>
              </a:rPr>
              <a:t>in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71894" y="666432"/>
            <a:ext cx="2067560" cy="389255"/>
          </a:xfrm>
          <a:prstGeom prst="rect">
            <a:avLst/>
          </a:prstGeom>
          <a:solidFill>
            <a:srgbClr val="6093C4"/>
          </a:solidFill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2250" b="1" spc="15" dirty="0">
                <a:solidFill>
                  <a:srgbClr val="FDFDFD"/>
                </a:solidFill>
                <a:latin typeface="Times New Roman"/>
                <a:cs typeface="Times New Roman"/>
              </a:rPr>
              <a:t>North</a:t>
            </a:r>
            <a:r>
              <a:rPr sz="2250" b="1" spc="-14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b="1" spc="90" dirty="0">
                <a:solidFill>
                  <a:srgbClr val="FDFDFD"/>
                </a:solidFill>
                <a:latin typeface="Times New Roman"/>
                <a:cs typeface="Times New Roman"/>
              </a:rPr>
              <a:t>Scituate?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3885" y="1535097"/>
            <a:ext cx="1832610" cy="39389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907415">
              <a:lnSpc>
                <a:spcPct val="100000"/>
              </a:lnSpc>
              <a:spcBef>
                <a:spcPts val="114"/>
              </a:spcBef>
            </a:pPr>
            <a:r>
              <a:rPr sz="2150" spc="55" dirty="0">
                <a:solidFill>
                  <a:srgbClr val="313334"/>
                </a:solidFill>
                <a:latin typeface="Arial"/>
                <a:cs typeface="Arial"/>
              </a:rPr>
              <a:t>I </a:t>
            </a:r>
            <a:r>
              <a:rPr sz="2150" spc="50" dirty="0">
                <a:solidFill>
                  <a:srgbClr val="313334"/>
                </a:solidFill>
                <a:latin typeface="Arial"/>
                <a:cs typeface="Arial"/>
              </a:rPr>
              <a:t>love</a:t>
            </a:r>
            <a:r>
              <a:rPr sz="2150" spc="-39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25" dirty="0">
                <a:solidFill>
                  <a:srgbClr val="313334"/>
                </a:solidFill>
                <a:latin typeface="Arial"/>
                <a:cs typeface="Arial"/>
              </a:rPr>
              <a:t>it</a:t>
            </a:r>
            <a:endParaRPr sz="21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L="633095" indent="367665">
              <a:lnSpc>
                <a:spcPct val="100000"/>
              </a:lnSpc>
              <a:spcBef>
                <a:spcPts val="1570"/>
              </a:spcBef>
            </a:pPr>
            <a:r>
              <a:rPr sz="2150" spc="30" dirty="0">
                <a:solidFill>
                  <a:srgbClr val="313334"/>
                </a:solidFill>
                <a:latin typeface="Arial"/>
                <a:cs typeface="Arial"/>
              </a:rPr>
              <a:t>I </a:t>
            </a:r>
            <a:r>
              <a:rPr sz="2150" spc="55" dirty="0">
                <a:solidFill>
                  <a:srgbClr val="313334"/>
                </a:solidFill>
                <a:latin typeface="Arial"/>
                <a:cs typeface="Arial"/>
              </a:rPr>
              <a:t>like</a:t>
            </a:r>
            <a:r>
              <a:rPr sz="2150" spc="-39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30" dirty="0">
                <a:solidFill>
                  <a:srgbClr val="313334"/>
                </a:solidFill>
                <a:latin typeface="Arial"/>
                <a:cs typeface="Arial"/>
              </a:rPr>
              <a:t>it</a:t>
            </a:r>
            <a:endParaRPr sz="21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L="640715" indent="-7620">
              <a:lnSpc>
                <a:spcPct val="100000"/>
              </a:lnSpc>
              <a:spcBef>
                <a:spcPts val="1570"/>
              </a:spcBef>
            </a:pPr>
            <a:r>
              <a:rPr sz="2150" spc="40" dirty="0">
                <a:solidFill>
                  <a:srgbClr val="313334"/>
                </a:solidFill>
                <a:latin typeface="Arial"/>
                <a:cs typeface="Arial"/>
              </a:rPr>
              <a:t>I dislike</a:t>
            </a:r>
            <a:r>
              <a:rPr sz="2150" spc="-34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25" dirty="0">
                <a:solidFill>
                  <a:srgbClr val="313334"/>
                </a:solidFill>
                <a:latin typeface="Arial"/>
                <a:cs typeface="Arial"/>
              </a:rPr>
              <a:t>it</a:t>
            </a:r>
            <a:endParaRPr sz="21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 marL="772160" marR="17780" indent="-132080">
              <a:lnSpc>
                <a:spcPts val="2510"/>
              </a:lnSpc>
            </a:pPr>
            <a:r>
              <a:rPr sz="2150" spc="30" dirty="0">
                <a:solidFill>
                  <a:srgbClr val="313334"/>
                </a:solidFill>
                <a:latin typeface="Arial"/>
                <a:cs typeface="Arial"/>
              </a:rPr>
              <a:t>I</a:t>
            </a:r>
            <a:r>
              <a:rPr sz="2150" spc="-204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60" dirty="0">
                <a:solidFill>
                  <a:srgbClr val="313334"/>
                </a:solidFill>
                <a:latin typeface="Arial"/>
                <a:cs typeface="Arial"/>
              </a:rPr>
              <a:t>strongly  </a:t>
            </a:r>
            <a:r>
              <a:rPr sz="2150" spc="40" dirty="0">
                <a:solidFill>
                  <a:srgbClr val="313334"/>
                </a:solidFill>
                <a:latin typeface="Arial"/>
                <a:cs typeface="Arial"/>
              </a:rPr>
              <a:t>dislike</a:t>
            </a:r>
            <a:r>
              <a:rPr sz="2150" spc="-13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25" dirty="0">
                <a:solidFill>
                  <a:srgbClr val="313334"/>
                </a:solidFill>
                <a:latin typeface="Arial"/>
                <a:cs typeface="Arial"/>
              </a:rPr>
              <a:t>it</a:t>
            </a:r>
            <a:endParaRPr sz="2150">
              <a:latin typeface="Arial"/>
              <a:cs typeface="Arial"/>
            </a:endParaRPr>
          </a:p>
          <a:p>
            <a:pPr marL="55880" marR="5080" indent="-43815">
              <a:lnSpc>
                <a:spcPct val="100000"/>
              </a:lnSpc>
              <a:spcBef>
                <a:spcPts val="1695"/>
              </a:spcBef>
            </a:pPr>
            <a:r>
              <a:rPr sz="2150" spc="50" dirty="0">
                <a:solidFill>
                  <a:srgbClr val="313334"/>
                </a:solidFill>
                <a:latin typeface="Arial"/>
                <a:cs typeface="Arial"/>
              </a:rPr>
              <a:t>I'm </a:t>
            </a:r>
            <a:r>
              <a:rPr sz="2150" spc="75" dirty="0">
                <a:solidFill>
                  <a:srgbClr val="313334"/>
                </a:solidFill>
                <a:latin typeface="Arial"/>
                <a:cs typeface="Arial"/>
              </a:rPr>
              <a:t>neutral</a:t>
            </a:r>
            <a:r>
              <a:rPr sz="2150" spc="-114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60" dirty="0">
                <a:solidFill>
                  <a:srgbClr val="313334"/>
                </a:solidFill>
                <a:latin typeface="Arial"/>
                <a:cs typeface="Arial"/>
              </a:rPr>
              <a:t>(or  </a:t>
            </a:r>
            <a:r>
              <a:rPr sz="2150" spc="40" dirty="0">
                <a:solidFill>
                  <a:srgbClr val="313334"/>
                </a:solidFill>
                <a:latin typeface="Arial"/>
                <a:cs typeface="Arial"/>
              </a:rPr>
              <a:t>I </a:t>
            </a:r>
            <a:r>
              <a:rPr sz="2150" spc="85" dirty="0">
                <a:solidFill>
                  <a:srgbClr val="313334"/>
                </a:solidFill>
                <a:latin typeface="Arial"/>
                <a:cs typeface="Arial"/>
              </a:rPr>
              <a:t>can't</a:t>
            </a:r>
            <a:r>
              <a:rPr sz="2150" spc="-39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10" dirty="0">
                <a:solidFill>
                  <a:srgbClr val="313334"/>
                </a:solidFill>
                <a:latin typeface="Arial"/>
                <a:cs typeface="Arial"/>
              </a:rPr>
              <a:t>decide)</a:t>
            </a:r>
            <a:endParaRPr sz="21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42856" y="6395924"/>
            <a:ext cx="4876165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50" spc="-10" dirty="0">
                <a:solidFill>
                  <a:srgbClr val="5D5D5E"/>
                </a:solidFill>
                <a:latin typeface="Arial"/>
                <a:cs typeface="Arial"/>
              </a:rPr>
              <a:t>Start</a:t>
            </a:r>
            <a:r>
              <a:rPr sz="850" spc="-5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0" dirty="0">
                <a:solidFill>
                  <a:srgbClr val="5D5D5E"/>
                </a:solidFill>
                <a:latin typeface="Arial"/>
                <a:cs typeface="Arial"/>
              </a:rPr>
              <a:t>thepresentat</a:t>
            </a:r>
            <a:r>
              <a:rPr sz="850" spc="0" dirty="0">
                <a:solidFill>
                  <a:srgbClr val="313334"/>
                </a:solidFill>
                <a:latin typeface="Arial"/>
                <a:cs typeface="Arial"/>
              </a:rPr>
              <a:t>i</a:t>
            </a:r>
            <a:r>
              <a:rPr sz="850" spc="0" dirty="0">
                <a:solidFill>
                  <a:srgbClr val="5D5D5E"/>
                </a:solidFill>
                <a:latin typeface="Arial"/>
                <a:cs typeface="Arial"/>
              </a:rPr>
              <a:t>on</a:t>
            </a:r>
            <a:r>
              <a:rPr sz="850" spc="0" dirty="0">
                <a:solidFill>
                  <a:srgbClr val="4B4B4D"/>
                </a:solidFill>
                <a:latin typeface="Arial"/>
                <a:cs typeface="Arial"/>
              </a:rPr>
              <a:t>to</a:t>
            </a:r>
            <a:r>
              <a:rPr sz="850" spc="-114" dirty="0">
                <a:solidFill>
                  <a:srgbClr val="4B4B4D"/>
                </a:solidFill>
                <a:latin typeface="Arial"/>
                <a:cs typeface="Arial"/>
              </a:rPr>
              <a:t> </a:t>
            </a:r>
            <a:r>
              <a:rPr sz="850" spc="-5" dirty="0">
                <a:solidFill>
                  <a:srgbClr val="5D5D5E"/>
                </a:solidFill>
                <a:latin typeface="Arial"/>
                <a:cs typeface="Arial"/>
              </a:rPr>
              <a:t>seelive</a:t>
            </a:r>
            <a:r>
              <a:rPr sz="850" spc="-105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-15" dirty="0">
                <a:solidFill>
                  <a:srgbClr val="5D5D5E"/>
                </a:solidFill>
                <a:latin typeface="Arial"/>
                <a:cs typeface="Arial"/>
              </a:rPr>
              <a:t>content.</a:t>
            </a:r>
            <a:r>
              <a:rPr sz="850" spc="-12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25" dirty="0">
                <a:solidFill>
                  <a:srgbClr val="5D5D5E"/>
                </a:solidFill>
                <a:latin typeface="Arial"/>
                <a:cs typeface="Arial"/>
              </a:rPr>
              <a:t>Stillno</a:t>
            </a:r>
            <a:r>
              <a:rPr sz="850" spc="-135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-10" dirty="0">
                <a:solidFill>
                  <a:srgbClr val="313334"/>
                </a:solidFill>
                <a:latin typeface="Arial"/>
                <a:cs typeface="Arial"/>
              </a:rPr>
              <a:t>l</a:t>
            </a:r>
            <a:r>
              <a:rPr sz="850" spc="-10" dirty="0">
                <a:solidFill>
                  <a:srgbClr val="5D5D5E"/>
                </a:solidFill>
                <a:latin typeface="Arial"/>
                <a:cs typeface="Arial"/>
              </a:rPr>
              <a:t>ive</a:t>
            </a:r>
            <a:r>
              <a:rPr sz="850" spc="-10" dirty="0">
                <a:solidFill>
                  <a:srgbClr val="4B4B4D"/>
                </a:solidFill>
                <a:latin typeface="Arial"/>
                <a:cs typeface="Arial"/>
              </a:rPr>
              <a:t>content?</a:t>
            </a:r>
            <a:r>
              <a:rPr sz="850" spc="-120" dirty="0">
                <a:solidFill>
                  <a:srgbClr val="4B4B4D"/>
                </a:solidFill>
                <a:latin typeface="Arial"/>
                <a:cs typeface="Arial"/>
              </a:rPr>
              <a:t> </a:t>
            </a:r>
            <a:r>
              <a:rPr sz="850" spc="0" dirty="0">
                <a:solidFill>
                  <a:srgbClr val="5D5D5E"/>
                </a:solidFill>
                <a:latin typeface="Arial"/>
                <a:cs typeface="Arial"/>
              </a:rPr>
              <a:t>Install</a:t>
            </a:r>
            <a:r>
              <a:rPr sz="850" spc="-15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25" dirty="0">
                <a:solidFill>
                  <a:srgbClr val="5D5D5E"/>
                </a:solidFill>
                <a:latin typeface="Arial"/>
                <a:cs typeface="Arial"/>
              </a:rPr>
              <a:t>theappor</a:t>
            </a:r>
            <a:r>
              <a:rPr sz="850" spc="-3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5D5D5E"/>
                </a:solidFill>
                <a:latin typeface="Arial"/>
                <a:cs typeface="Arial"/>
              </a:rPr>
              <a:t>gethelpat</a:t>
            </a:r>
            <a:r>
              <a:rPr sz="850" spc="-35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950" b="1" spc="-20" dirty="0">
                <a:solidFill>
                  <a:srgbClr val="4B4B4D"/>
                </a:solidFill>
                <a:latin typeface="Times New Roman"/>
                <a:cs typeface="Times New Roman"/>
              </a:rPr>
              <a:t>PollEv.com/app</a:t>
            </a:r>
            <a:endParaRPr sz="95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07364"/>
            <a:ext cx="9143999" cy="48432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10319" y="1191838"/>
            <a:ext cx="0" cy="4584065"/>
          </a:xfrm>
          <a:custGeom>
            <a:avLst/>
            <a:gdLst/>
            <a:ahLst/>
            <a:cxnLst/>
            <a:rect l="l" t="t" r="r" b="b"/>
            <a:pathLst>
              <a:path h="4584065">
                <a:moveTo>
                  <a:pt x="0" y="4583995"/>
                </a:moveTo>
                <a:lnTo>
                  <a:pt x="0" y="0"/>
                </a:lnTo>
              </a:path>
            </a:pathLst>
          </a:custGeom>
          <a:ln w="216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95880" y="5746821"/>
            <a:ext cx="5704205" cy="0"/>
          </a:xfrm>
          <a:custGeom>
            <a:avLst/>
            <a:gdLst/>
            <a:ahLst/>
            <a:cxnLst/>
            <a:rect l="l" t="t" r="r" b="b"/>
            <a:pathLst>
              <a:path w="5704205">
                <a:moveTo>
                  <a:pt x="0" y="0"/>
                </a:moveTo>
                <a:lnTo>
                  <a:pt x="5703647" y="0"/>
                </a:lnTo>
              </a:path>
            </a:pathLst>
          </a:custGeom>
          <a:ln w="145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14402" y="6341580"/>
            <a:ext cx="1314450" cy="0"/>
          </a:xfrm>
          <a:custGeom>
            <a:avLst/>
            <a:gdLst/>
            <a:ahLst/>
            <a:cxnLst/>
            <a:rect l="l" t="t" r="r" b="b"/>
            <a:pathLst>
              <a:path w="1314450">
                <a:moveTo>
                  <a:pt x="0" y="0"/>
                </a:moveTo>
                <a:lnTo>
                  <a:pt x="1314004" y="0"/>
                </a:lnTo>
              </a:path>
            </a:pathLst>
          </a:custGeom>
          <a:ln w="145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9938" y="6341580"/>
            <a:ext cx="1314450" cy="0"/>
          </a:xfrm>
          <a:custGeom>
            <a:avLst/>
            <a:gdLst/>
            <a:ahLst/>
            <a:cxnLst/>
            <a:rect l="l" t="t" r="r" b="b"/>
            <a:pathLst>
              <a:path w="1314450">
                <a:moveTo>
                  <a:pt x="0" y="0"/>
                </a:moveTo>
                <a:lnTo>
                  <a:pt x="1314004" y="0"/>
                </a:lnTo>
              </a:path>
            </a:pathLst>
          </a:custGeom>
          <a:ln w="145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81728" y="221985"/>
            <a:ext cx="7830820" cy="399415"/>
          </a:xfrm>
          <a:prstGeom prst="rect">
            <a:avLst/>
          </a:prstGeom>
          <a:solidFill>
            <a:srgbClr val="6093C4"/>
          </a:solidFill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sz="2250" spc="10" dirty="0">
                <a:solidFill>
                  <a:srgbClr val="FDFDFD"/>
                </a:solidFill>
                <a:latin typeface="Times New Roman"/>
                <a:cs typeface="Times New Roman"/>
              </a:rPr>
              <a:t>Built</a:t>
            </a:r>
            <a:r>
              <a:rPr sz="2250" spc="-9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100" dirty="0">
                <a:solidFill>
                  <a:srgbClr val="FDFDFD"/>
                </a:solidFill>
                <a:latin typeface="Times New Roman"/>
                <a:cs typeface="Times New Roman"/>
              </a:rPr>
              <a:t>environment:</a:t>
            </a:r>
            <a:r>
              <a:rPr sz="2250" spc="7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150" spc="60" dirty="0">
                <a:solidFill>
                  <a:srgbClr val="FDFDFD"/>
                </a:solidFill>
                <a:latin typeface="Arial"/>
                <a:cs typeface="Arial"/>
              </a:rPr>
              <a:t>3)</a:t>
            </a:r>
            <a:r>
              <a:rPr sz="2150" spc="-145" dirty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2250" spc="-10" dirty="0">
                <a:solidFill>
                  <a:srgbClr val="FDFDFD"/>
                </a:solidFill>
                <a:latin typeface="Times New Roman"/>
                <a:cs typeface="Times New Roman"/>
              </a:rPr>
              <a:t>Would</a:t>
            </a:r>
            <a:r>
              <a:rPr sz="2250" spc="-2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130" dirty="0">
                <a:solidFill>
                  <a:srgbClr val="FDFDFD"/>
                </a:solidFill>
                <a:latin typeface="Times New Roman"/>
                <a:cs typeface="Times New Roman"/>
              </a:rPr>
              <a:t>this</a:t>
            </a:r>
            <a:r>
              <a:rPr sz="2250" spc="-14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150" dirty="0">
                <a:solidFill>
                  <a:srgbClr val="FDFDFD"/>
                </a:solidFill>
                <a:latin typeface="Times New Roman"/>
                <a:cs typeface="Times New Roman"/>
              </a:rPr>
              <a:t>type</a:t>
            </a:r>
            <a:r>
              <a:rPr sz="2250" spc="-7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75" dirty="0">
                <a:solidFill>
                  <a:srgbClr val="FDFDFD"/>
                </a:solidFill>
                <a:latin typeface="Times New Roman"/>
                <a:cs typeface="Times New Roman"/>
              </a:rPr>
              <a:t>of</a:t>
            </a:r>
            <a:r>
              <a:rPr sz="2250" spc="-6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135" dirty="0">
                <a:solidFill>
                  <a:srgbClr val="FDFDFD"/>
                </a:solidFill>
                <a:latin typeface="Times New Roman"/>
                <a:cs typeface="Times New Roman"/>
              </a:rPr>
              <a:t>development</a:t>
            </a:r>
            <a:r>
              <a:rPr sz="2250" spc="6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85" dirty="0">
                <a:solidFill>
                  <a:srgbClr val="FDFDFD"/>
                </a:solidFill>
                <a:latin typeface="Times New Roman"/>
                <a:cs typeface="Times New Roman"/>
              </a:rPr>
              <a:t>fit</a:t>
            </a:r>
            <a:r>
              <a:rPr sz="2250" spc="-4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30" dirty="0">
                <a:solidFill>
                  <a:srgbClr val="FDFDFD"/>
                </a:solidFill>
                <a:latin typeface="Times New Roman"/>
                <a:cs typeface="Times New Roman"/>
              </a:rPr>
              <a:t>in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71894" y="666432"/>
            <a:ext cx="2067560" cy="389255"/>
          </a:xfrm>
          <a:prstGeom prst="rect">
            <a:avLst/>
          </a:prstGeom>
          <a:solidFill>
            <a:srgbClr val="6093C4"/>
          </a:solidFill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2250" b="1" spc="15" dirty="0">
                <a:solidFill>
                  <a:srgbClr val="FDFDFD"/>
                </a:solidFill>
                <a:latin typeface="Times New Roman"/>
                <a:cs typeface="Times New Roman"/>
              </a:rPr>
              <a:t>North</a:t>
            </a:r>
            <a:r>
              <a:rPr sz="2250" b="1" spc="-14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b="1" spc="90" dirty="0">
                <a:solidFill>
                  <a:srgbClr val="FDFDFD"/>
                </a:solidFill>
                <a:latin typeface="Times New Roman"/>
                <a:cs typeface="Times New Roman"/>
              </a:rPr>
              <a:t>Scituate?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3885" y="1535097"/>
            <a:ext cx="1832610" cy="39389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907415">
              <a:lnSpc>
                <a:spcPct val="100000"/>
              </a:lnSpc>
              <a:spcBef>
                <a:spcPts val="114"/>
              </a:spcBef>
            </a:pPr>
            <a:r>
              <a:rPr sz="2150" spc="55" dirty="0">
                <a:solidFill>
                  <a:srgbClr val="313334"/>
                </a:solidFill>
                <a:latin typeface="Arial"/>
                <a:cs typeface="Arial"/>
              </a:rPr>
              <a:t>I </a:t>
            </a:r>
            <a:r>
              <a:rPr sz="2150" spc="50" dirty="0">
                <a:solidFill>
                  <a:srgbClr val="313334"/>
                </a:solidFill>
                <a:latin typeface="Arial"/>
                <a:cs typeface="Arial"/>
              </a:rPr>
              <a:t>love</a:t>
            </a:r>
            <a:r>
              <a:rPr sz="2150" spc="-39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25" dirty="0">
                <a:solidFill>
                  <a:srgbClr val="313334"/>
                </a:solidFill>
                <a:latin typeface="Arial"/>
                <a:cs typeface="Arial"/>
              </a:rPr>
              <a:t>it</a:t>
            </a:r>
            <a:endParaRPr sz="21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L="633095" indent="367665">
              <a:lnSpc>
                <a:spcPct val="100000"/>
              </a:lnSpc>
              <a:spcBef>
                <a:spcPts val="1570"/>
              </a:spcBef>
            </a:pPr>
            <a:r>
              <a:rPr sz="2150" spc="30" dirty="0">
                <a:solidFill>
                  <a:srgbClr val="313334"/>
                </a:solidFill>
                <a:latin typeface="Arial"/>
                <a:cs typeface="Arial"/>
              </a:rPr>
              <a:t>I </a:t>
            </a:r>
            <a:r>
              <a:rPr sz="2150" spc="55" dirty="0">
                <a:solidFill>
                  <a:srgbClr val="313334"/>
                </a:solidFill>
                <a:latin typeface="Arial"/>
                <a:cs typeface="Arial"/>
              </a:rPr>
              <a:t>like</a:t>
            </a:r>
            <a:r>
              <a:rPr sz="2150" spc="-39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30" dirty="0">
                <a:solidFill>
                  <a:srgbClr val="313334"/>
                </a:solidFill>
                <a:latin typeface="Arial"/>
                <a:cs typeface="Arial"/>
              </a:rPr>
              <a:t>it</a:t>
            </a:r>
            <a:endParaRPr sz="21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L="640715" indent="-7620">
              <a:lnSpc>
                <a:spcPct val="100000"/>
              </a:lnSpc>
              <a:spcBef>
                <a:spcPts val="1570"/>
              </a:spcBef>
            </a:pPr>
            <a:r>
              <a:rPr sz="2150" spc="40" dirty="0">
                <a:solidFill>
                  <a:srgbClr val="313334"/>
                </a:solidFill>
                <a:latin typeface="Arial"/>
                <a:cs typeface="Arial"/>
              </a:rPr>
              <a:t>I dislike</a:t>
            </a:r>
            <a:r>
              <a:rPr sz="2150" spc="-34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25" dirty="0">
                <a:solidFill>
                  <a:srgbClr val="313334"/>
                </a:solidFill>
                <a:latin typeface="Arial"/>
                <a:cs typeface="Arial"/>
              </a:rPr>
              <a:t>it</a:t>
            </a:r>
            <a:endParaRPr sz="21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 marL="772160" marR="17780" indent="-132080">
              <a:lnSpc>
                <a:spcPts val="2510"/>
              </a:lnSpc>
            </a:pPr>
            <a:r>
              <a:rPr sz="2150" spc="30" dirty="0">
                <a:solidFill>
                  <a:srgbClr val="313334"/>
                </a:solidFill>
                <a:latin typeface="Arial"/>
                <a:cs typeface="Arial"/>
              </a:rPr>
              <a:t>I</a:t>
            </a:r>
            <a:r>
              <a:rPr sz="2150" spc="-204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60" dirty="0">
                <a:solidFill>
                  <a:srgbClr val="313334"/>
                </a:solidFill>
                <a:latin typeface="Arial"/>
                <a:cs typeface="Arial"/>
              </a:rPr>
              <a:t>strongly  </a:t>
            </a:r>
            <a:r>
              <a:rPr sz="2150" spc="40" dirty="0">
                <a:solidFill>
                  <a:srgbClr val="313334"/>
                </a:solidFill>
                <a:latin typeface="Arial"/>
                <a:cs typeface="Arial"/>
              </a:rPr>
              <a:t>dislike</a:t>
            </a:r>
            <a:r>
              <a:rPr sz="2150" spc="-13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25" dirty="0">
                <a:solidFill>
                  <a:srgbClr val="313334"/>
                </a:solidFill>
                <a:latin typeface="Arial"/>
                <a:cs typeface="Arial"/>
              </a:rPr>
              <a:t>it</a:t>
            </a:r>
            <a:endParaRPr sz="2150">
              <a:latin typeface="Arial"/>
              <a:cs typeface="Arial"/>
            </a:endParaRPr>
          </a:p>
          <a:p>
            <a:pPr marL="55880" marR="5080" indent="-43815">
              <a:lnSpc>
                <a:spcPct val="100000"/>
              </a:lnSpc>
              <a:spcBef>
                <a:spcPts val="1695"/>
              </a:spcBef>
            </a:pPr>
            <a:r>
              <a:rPr sz="2150" spc="50" dirty="0">
                <a:solidFill>
                  <a:srgbClr val="313334"/>
                </a:solidFill>
                <a:latin typeface="Arial"/>
                <a:cs typeface="Arial"/>
              </a:rPr>
              <a:t>I'm </a:t>
            </a:r>
            <a:r>
              <a:rPr sz="2150" spc="75" dirty="0">
                <a:solidFill>
                  <a:srgbClr val="313334"/>
                </a:solidFill>
                <a:latin typeface="Arial"/>
                <a:cs typeface="Arial"/>
              </a:rPr>
              <a:t>neutral</a:t>
            </a:r>
            <a:r>
              <a:rPr sz="2150" spc="-114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60" dirty="0">
                <a:solidFill>
                  <a:srgbClr val="313334"/>
                </a:solidFill>
                <a:latin typeface="Arial"/>
                <a:cs typeface="Arial"/>
              </a:rPr>
              <a:t>(or  </a:t>
            </a:r>
            <a:r>
              <a:rPr sz="2150" spc="40" dirty="0">
                <a:solidFill>
                  <a:srgbClr val="313334"/>
                </a:solidFill>
                <a:latin typeface="Arial"/>
                <a:cs typeface="Arial"/>
              </a:rPr>
              <a:t>I </a:t>
            </a:r>
            <a:r>
              <a:rPr sz="2150" spc="85" dirty="0">
                <a:solidFill>
                  <a:srgbClr val="313334"/>
                </a:solidFill>
                <a:latin typeface="Arial"/>
                <a:cs typeface="Arial"/>
              </a:rPr>
              <a:t>can't</a:t>
            </a:r>
            <a:r>
              <a:rPr sz="2150" spc="-39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10" dirty="0">
                <a:solidFill>
                  <a:srgbClr val="313334"/>
                </a:solidFill>
                <a:latin typeface="Arial"/>
                <a:cs typeface="Arial"/>
              </a:rPr>
              <a:t>decide)</a:t>
            </a:r>
            <a:endParaRPr sz="21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42856" y="6395924"/>
            <a:ext cx="4876165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50" spc="-10" dirty="0">
                <a:solidFill>
                  <a:srgbClr val="5D5D5E"/>
                </a:solidFill>
                <a:latin typeface="Arial"/>
                <a:cs typeface="Arial"/>
              </a:rPr>
              <a:t>Start</a:t>
            </a:r>
            <a:r>
              <a:rPr sz="850" spc="-5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0" dirty="0">
                <a:solidFill>
                  <a:srgbClr val="5D5D5E"/>
                </a:solidFill>
                <a:latin typeface="Arial"/>
                <a:cs typeface="Arial"/>
              </a:rPr>
              <a:t>thepresentat</a:t>
            </a:r>
            <a:r>
              <a:rPr sz="850" spc="0" dirty="0">
                <a:solidFill>
                  <a:srgbClr val="313334"/>
                </a:solidFill>
                <a:latin typeface="Arial"/>
                <a:cs typeface="Arial"/>
              </a:rPr>
              <a:t>i</a:t>
            </a:r>
            <a:r>
              <a:rPr sz="850" spc="0" dirty="0">
                <a:solidFill>
                  <a:srgbClr val="5D5D5E"/>
                </a:solidFill>
                <a:latin typeface="Arial"/>
                <a:cs typeface="Arial"/>
              </a:rPr>
              <a:t>on</a:t>
            </a:r>
            <a:r>
              <a:rPr sz="850" spc="0" dirty="0">
                <a:solidFill>
                  <a:srgbClr val="4B4B4D"/>
                </a:solidFill>
                <a:latin typeface="Arial"/>
                <a:cs typeface="Arial"/>
              </a:rPr>
              <a:t>to</a:t>
            </a:r>
            <a:r>
              <a:rPr sz="850" spc="-114" dirty="0">
                <a:solidFill>
                  <a:srgbClr val="4B4B4D"/>
                </a:solidFill>
                <a:latin typeface="Arial"/>
                <a:cs typeface="Arial"/>
              </a:rPr>
              <a:t> </a:t>
            </a:r>
            <a:r>
              <a:rPr sz="850" spc="-5" dirty="0">
                <a:solidFill>
                  <a:srgbClr val="5D5D5E"/>
                </a:solidFill>
                <a:latin typeface="Arial"/>
                <a:cs typeface="Arial"/>
              </a:rPr>
              <a:t>seelive</a:t>
            </a:r>
            <a:r>
              <a:rPr sz="850" spc="-105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-15" dirty="0">
                <a:solidFill>
                  <a:srgbClr val="5D5D5E"/>
                </a:solidFill>
                <a:latin typeface="Arial"/>
                <a:cs typeface="Arial"/>
              </a:rPr>
              <a:t>content.</a:t>
            </a:r>
            <a:r>
              <a:rPr sz="850" spc="-12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25" dirty="0">
                <a:solidFill>
                  <a:srgbClr val="5D5D5E"/>
                </a:solidFill>
                <a:latin typeface="Arial"/>
                <a:cs typeface="Arial"/>
              </a:rPr>
              <a:t>Stillno</a:t>
            </a:r>
            <a:r>
              <a:rPr sz="850" spc="-135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-10" dirty="0">
                <a:solidFill>
                  <a:srgbClr val="313334"/>
                </a:solidFill>
                <a:latin typeface="Arial"/>
                <a:cs typeface="Arial"/>
              </a:rPr>
              <a:t>l</a:t>
            </a:r>
            <a:r>
              <a:rPr sz="850" spc="-10" dirty="0">
                <a:solidFill>
                  <a:srgbClr val="5D5D5E"/>
                </a:solidFill>
                <a:latin typeface="Arial"/>
                <a:cs typeface="Arial"/>
              </a:rPr>
              <a:t>ive</a:t>
            </a:r>
            <a:r>
              <a:rPr sz="850" spc="-10" dirty="0">
                <a:solidFill>
                  <a:srgbClr val="4B4B4D"/>
                </a:solidFill>
                <a:latin typeface="Arial"/>
                <a:cs typeface="Arial"/>
              </a:rPr>
              <a:t>content?</a:t>
            </a:r>
            <a:r>
              <a:rPr sz="850" spc="-120" dirty="0">
                <a:solidFill>
                  <a:srgbClr val="4B4B4D"/>
                </a:solidFill>
                <a:latin typeface="Arial"/>
                <a:cs typeface="Arial"/>
              </a:rPr>
              <a:t> </a:t>
            </a:r>
            <a:r>
              <a:rPr sz="850" spc="0" dirty="0">
                <a:solidFill>
                  <a:srgbClr val="5D5D5E"/>
                </a:solidFill>
                <a:latin typeface="Arial"/>
                <a:cs typeface="Arial"/>
              </a:rPr>
              <a:t>Install</a:t>
            </a:r>
            <a:r>
              <a:rPr sz="850" spc="-15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25" dirty="0">
                <a:solidFill>
                  <a:srgbClr val="5D5D5E"/>
                </a:solidFill>
                <a:latin typeface="Arial"/>
                <a:cs typeface="Arial"/>
              </a:rPr>
              <a:t>theappor</a:t>
            </a:r>
            <a:r>
              <a:rPr sz="850" spc="-3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5D5D5E"/>
                </a:solidFill>
                <a:latin typeface="Arial"/>
                <a:cs typeface="Arial"/>
              </a:rPr>
              <a:t>gethelpat</a:t>
            </a:r>
            <a:r>
              <a:rPr sz="850" spc="-35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950" b="1" spc="-20" dirty="0">
                <a:solidFill>
                  <a:srgbClr val="4B4B4D"/>
                </a:solidFill>
                <a:latin typeface="Times New Roman"/>
                <a:cs typeface="Times New Roman"/>
              </a:rPr>
              <a:t>PollEv.com/app</a:t>
            </a:r>
            <a:endParaRPr sz="95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 txBox="1">
            <a:spLocks/>
          </p:cNvSpPr>
          <p:nvPr/>
        </p:nvSpPr>
        <p:spPr bwMode="auto">
          <a:xfrm>
            <a:off x="1143000" y="0"/>
            <a:ext cx="71786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0">
                <a:solidFill>
                  <a:srgbClr val="77923B"/>
                </a:solidFill>
                <a:latin typeface="Calibri"/>
                <a:ea typeface="+mj-ea"/>
                <a:cs typeface="Calibri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lang="en-US" sz="3000" kern="0" dirty="0" smtClean="0">
                <a:solidFill>
                  <a:srgbClr val="4471C4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North Scituate Vision Plan (2016)</a:t>
            </a:r>
            <a:endParaRPr lang="en-US" sz="3000" kern="0" dirty="0">
              <a:solidFill>
                <a:srgbClr val="4471C4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6147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7" t="23193" r="28326" b="11095"/>
          <a:stretch>
            <a:fillRect/>
          </a:stretch>
        </p:blipFill>
        <p:spPr bwMode="auto">
          <a:xfrm>
            <a:off x="914400" y="762000"/>
            <a:ext cx="7086600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1" t="28828" r="28532" b="10786"/>
          <a:stretch>
            <a:fillRect/>
          </a:stretch>
        </p:blipFill>
        <p:spPr bwMode="auto">
          <a:xfrm>
            <a:off x="696913" y="744538"/>
            <a:ext cx="7685087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1" t="25743" r="28343" b="11325"/>
          <a:stretch>
            <a:fillRect/>
          </a:stretch>
        </p:blipFill>
        <p:spPr bwMode="auto">
          <a:xfrm>
            <a:off x="696913" y="730250"/>
            <a:ext cx="7761287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29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8095"/>
            <a:ext cx="9143999" cy="51119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10319" y="1191838"/>
            <a:ext cx="0" cy="4584065"/>
          </a:xfrm>
          <a:custGeom>
            <a:avLst/>
            <a:gdLst/>
            <a:ahLst/>
            <a:cxnLst/>
            <a:rect l="l" t="t" r="r" b="b"/>
            <a:pathLst>
              <a:path h="4584065">
                <a:moveTo>
                  <a:pt x="0" y="4583995"/>
                </a:moveTo>
                <a:lnTo>
                  <a:pt x="0" y="0"/>
                </a:lnTo>
              </a:path>
            </a:pathLst>
          </a:custGeom>
          <a:ln w="216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95880" y="5746821"/>
            <a:ext cx="5704205" cy="0"/>
          </a:xfrm>
          <a:custGeom>
            <a:avLst/>
            <a:gdLst/>
            <a:ahLst/>
            <a:cxnLst/>
            <a:rect l="l" t="t" r="r" b="b"/>
            <a:pathLst>
              <a:path w="5704205">
                <a:moveTo>
                  <a:pt x="0" y="0"/>
                </a:moveTo>
                <a:lnTo>
                  <a:pt x="5703647" y="0"/>
                </a:lnTo>
              </a:path>
            </a:pathLst>
          </a:custGeom>
          <a:ln w="145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14402" y="6341580"/>
            <a:ext cx="1314450" cy="0"/>
          </a:xfrm>
          <a:custGeom>
            <a:avLst/>
            <a:gdLst/>
            <a:ahLst/>
            <a:cxnLst/>
            <a:rect l="l" t="t" r="r" b="b"/>
            <a:pathLst>
              <a:path w="1314450">
                <a:moveTo>
                  <a:pt x="0" y="0"/>
                </a:moveTo>
                <a:lnTo>
                  <a:pt x="1314004" y="0"/>
                </a:lnTo>
              </a:path>
            </a:pathLst>
          </a:custGeom>
          <a:ln w="145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9938" y="6341580"/>
            <a:ext cx="1314450" cy="0"/>
          </a:xfrm>
          <a:custGeom>
            <a:avLst/>
            <a:gdLst/>
            <a:ahLst/>
            <a:cxnLst/>
            <a:rect l="l" t="t" r="r" b="b"/>
            <a:pathLst>
              <a:path w="1314450">
                <a:moveTo>
                  <a:pt x="0" y="0"/>
                </a:moveTo>
                <a:lnTo>
                  <a:pt x="1314004" y="0"/>
                </a:lnTo>
              </a:path>
            </a:pathLst>
          </a:custGeom>
          <a:ln w="145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81728" y="221985"/>
            <a:ext cx="7830820" cy="399415"/>
          </a:xfrm>
          <a:prstGeom prst="rect">
            <a:avLst/>
          </a:prstGeom>
          <a:solidFill>
            <a:srgbClr val="6093C4"/>
          </a:solidFill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sz="2250" spc="10" dirty="0">
                <a:solidFill>
                  <a:srgbClr val="FDFDFD"/>
                </a:solidFill>
                <a:latin typeface="Times New Roman"/>
                <a:cs typeface="Times New Roman"/>
              </a:rPr>
              <a:t>Built</a:t>
            </a:r>
            <a:r>
              <a:rPr sz="2250" spc="-9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100" dirty="0">
                <a:solidFill>
                  <a:srgbClr val="FDFDFD"/>
                </a:solidFill>
                <a:latin typeface="Times New Roman"/>
                <a:cs typeface="Times New Roman"/>
              </a:rPr>
              <a:t>environment:</a:t>
            </a:r>
            <a:r>
              <a:rPr sz="2250" spc="60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150" spc="75" dirty="0">
                <a:solidFill>
                  <a:srgbClr val="FDFDFD"/>
                </a:solidFill>
                <a:latin typeface="Arial"/>
                <a:cs typeface="Arial"/>
              </a:rPr>
              <a:t>4)</a:t>
            </a:r>
            <a:r>
              <a:rPr sz="2150" spc="-150" dirty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2250" spc="-10" dirty="0">
                <a:solidFill>
                  <a:srgbClr val="FDFDFD"/>
                </a:solidFill>
                <a:latin typeface="Times New Roman"/>
                <a:cs typeface="Times New Roman"/>
              </a:rPr>
              <a:t>Would</a:t>
            </a:r>
            <a:r>
              <a:rPr sz="2250" spc="-2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130" dirty="0">
                <a:solidFill>
                  <a:srgbClr val="FDFDFD"/>
                </a:solidFill>
                <a:latin typeface="Times New Roman"/>
                <a:cs typeface="Times New Roman"/>
              </a:rPr>
              <a:t>this</a:t>
            </a:r>
            <a:r>
              <a:rPr sz="2250" spc="-14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150" dirty="0">
                <a:solidFill>
                  <a:srgbClr val="FDFDFD"/>
                </a:solidFill>
                <a:latin typeface="Times New Roman"/>
                <a:cs typeface="Times New Roman"/>
              </a:rPr>
              <a:t>type</a:t>
            </a:r>
            <a:r>
              <a:rPr sz="2250" spc="-7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75" dirty="0">
                <a:solidFill>
                  <a:srgbClr val="FDFDFD"/>
                </a:solidFill>
                <a:latin typeface="Times New Roman"/>
                <a:cs typeface="Times New Roman"/>
              </a:rPr>
              <a:t>of</a:t>
            </a:r>
            <a:r>
              <a:rPr sz="2250" spc="-6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135" dirty="0">
                <a:solidFill>
                  <a:srgbClr val="FDFDFD"/>
                </a:solidFill>
                <a:latin typeface="Times New Roman"/>
                <a:cs typeface="Times New Roman"/>
              </a:rPr>
              <a:t>development</a:t>
            </a:r>
            <a:r>
              <a:rPr sz="2250" spc="6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85" dirty="0">
                <a:solidFill>
                  <a:srgbClr val="FDFDFD"/>
                </a:solidFill>
                <a:latin typeface="Times New Roman"/>
                <a:cs typeface="Times New Roman"/>
              </a:rPr>
              <a:t>fit</a:t>
            </a:r>
            <a:r>
              <a:rPr sz="2250" spc="-4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30" dirty="0">
                <a:solidFill>
                  <a:srgbClr val="FDFDFD"/>
                </a:solidFill>
                <a:latin typeface="Times New Roman"/>
                <a:cs typeface="Times New Roman"/>
              </a:rPr>
              <a:t>in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71894" y="666432"/>
            <a:ext cx="2067560" cy="389255"/>
          </a:xfrm>
          <a:prstGeom prst="rect">
            <a:avLst/>
          </a:prstGeom>
          <a:solidFill>
            <a:srgbClr val="6093C4"/>
          </a:solidFill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2250" b="1" spc="15" dirty="0">
                <a:solidFill>
                  <a:srgbClr val="FDFDFD"/>
                </a:solidFill>
                <a:latin typeface="Times New Roman"/>
                <a:cs typeface="Times New Roman"/>
              </a:rPr>
              <a:t>North</a:t>
            </a:r>
            <a:r>
              <a:rPr sz="2250" b="1" spc="-14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b="1" spc="90" dirty="0">
                <a:solidFill>
                  <a:srgbClr val="FDFDFD"/>
                </a:solidFill>
                <a:latin typeface="Times New Roman"/>
                <a:cs typeface="Times New Roman"/>
              </a:rPr>
              <a:t>Scituate?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3885" y="1535097"/>
            <a:ext cx="1832610" cy="39389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907415">
              <a:lnSpc>
                <a:spcPct val="100000"/>
              </a:lnSpc>
              <a:spcBef>
                <a:spcPts val="114"/>
              </a:spcBef>
            </a:pPr>
            <a:r>
              <a:rPr sz="2150" spc="55" dirty="0">
                <a:solidFill>
                  <a:srgbClr val="313334"/>
                </a:solidFill>
                <a:latin typeface="Arial"/>
                <a:cs typeface="Arial"/>
              </a:rPr>
              <a:t>I </a:t>
            </a:r>
            <a:r>
              <a:rPr sz="2150" spc="50" dirty="0">
                <a:solidFill>
                  <a:srgbClr val="313334"/>
                </a:solidFill>
                <a:latin typeface="Arial"/>
                <a:cs typeface="Arial"/>
              </a:rPr>
              <a:t>love</a:t>
            </a:r>
            <a:r>
              <a:rPr sz="2150" spc="-39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25" dirty="0">
                <a:solidFill>
                  <a:srgbClr val="313334"/>
                </a:solidFill>
                <a:latin typeface="Arial"/>
                <a:cs typeface="Arial"/>
              </a:rPr>
              <a:t>it</a:t>
            </a:r>
            <a:endParaRPr sz="21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L="633095" indent="367665">
              <a:lnSpc>
                <a:spcPct val="100000"/>
              </a:lnSpc>
              <a:spcBef>
                <a:spcPts val="1570"/>
              </a:spcBef>
            </a:pPr>
            <a:r>
              <a:rPr sz="2150" spc="30" dirty="0">
                <a:solidFill>
                  <a:srgbClr val="313334"/>
                </a:solidFill>
                <a:latin typeface="Arial"/>
                <a:cs typeface="Arial"/>
              </a:rPr>
              <a:t>I </a:t>
            </a:r>
            <a:r>
              <a:rPr sz="2150" spc="55" dirty="0">
                <a:solidFill>
                  <a:srgbClr val="313334"/>
                </a:solidFill>
                <a:latin typeface="Arial"/>
                <a:cs typeface="Arial"/>
              </a:rPr>
              <a:t>like</a:t>
            </a:r>
            <a:r>
              <a:rPr sz="2150" spc="-39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30" dirty="0">
                <a:solidFill>
                  <a:srgbClr val="313334"/>
                </a:solidFill>
                <a:latin typeface="Arial"/>
                <a:cs typeface="Arial"/>
              </a:rPr>
              <a:t>it</a:t>
            </a:r>
            <a:endParaRPr sz="21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L="640715" indent="-7620">
              <a:lnSpc>
                <a:spcPct val="100000"/>
              </a:lnSpc>
              <a:spcBef>
                <a:spcPts val="1570"/>
              </a:spcBef>
            </a:pPr>
            <a:r>
              <a:rPr sz="2150" spc="40" dirty="0">
                <a:solidFill>
                  <a:srgbClr val="313334"/>
                </a:solidFill>
                <a:latin typeface="Arial"/>
                <a:cs typeface="Arial"/>
              </a:rPr>
              <a:t>I dislike</a:t>
            </a:r>
            <a:r>
              <a:rPr sz="2150" spc="-34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25" dirty="0">
                <a:solidFill>
                  <a:srgbClr val="313334"/>
                </a:solidFill>
                <a:latin typeface="Arial"/>
                <a:cs typeface="Arial"/>
              </a:rPr>
              <a:t>it</a:t>
            </a:r>
            <a:endParaRPr sz="21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 marL="772160" marR="17780" indent="-132080">
              <a:lnSpc>
                <a:spcPts val="2510"/>
              </a:lnSpc>
            </a:pPr>
            <a:r>
              <a:rPr sz="2150" spc="30" dirty="0">
                <a:solidFill>
                  <a:srgbClr val="313334"/>
                </a:solidFill>
                <a:latin typeface="Arial"/>
                <a:cs typeface="Arial"/>
              </a:rPr>
              <a:t>I</a:t>
            </a:r>
            <a:r>
              <a:rPr sz="2150" spc="-204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60" dirty="0">
                <a:solidFill>
                  <a:srgbClr val="313334"/>
                </a:solidFill>
                <a:latin typeface="Arial"/>
                <a:cs typeface="Arial"/>
              </a:rPr>
              <a:t>strongly  </a:t>
            </a:r>
            <a:r>
              <a:rPr sz="2150" spc="40" dirty="0">
                <a:solidFill>
                  <a:srgbClr val="313334"/>
                </a:solidFill>
                <a:latin typeface="Arial"/>
                <a:cs typeface="Arial"/>
              </a:rPr>
              <a:t>dislike</a:t>
            </a:r>
            <a:r>
              <a:rPr sz="2150" spc="-13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25" dirty="0">
                <a:solidFill>
                  <a:srgbClr val="313334"/>
                </a:solidFill>
                <a:latin typeface="Arial"/>
                <a:cs typeface="Arial"/>
              </a:rPr>
              <a:t>it</a:t>
            </a:r>
            <a:endParaRPr sz="2150">
              <a:latin typeface="Arial"/>
              <a:cs typeface="Arial"/>
            </a:endParaRPr>
          </a:p>
          <a:p>
            <a:pPr marL="55880" marR="5080" indent="-43815">
              <a:lnSpc>
                <a:spcPct val="100000"/>
              </a:lnSpc>
              <a:spcBef>
                <a:spcPts val="1695"/>
              </a:spcBef>
            </a:pPr>
            <a:r>
              <a:rPr sz="2150" spc="50" dirty="0">
                <a:solidFill>
                  <a:srgbClr val="313334"/>
                </a:solidFill>
                <a:latin typeface="Arial"/>
                <a:cs typeface="Arial"/>
              </a:rPr>
              <a:t>I'm </a:t>
            </a:r>
            <a:r>
              <a:rPr sz="2150" spc="75" dirty="0">
                <a:solidFill>
                  <a:srgbClr val="313334"/>
                </a:solidFill>
                <a:latin typeface="Arial"/>
                <a:cs typeface="Arial"/>
              </a:rPr>
              <a:t>neutral</a:t>
            </a:r>
            <a:r>
              <a:rPr sz="2150" spc="-114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60" dirty="0">
                <a:solidFill>
                  <a:srgbClr val="313334"/>
                </a:solidFill>
                <a:latin typeface="Arial"/>
                <a:cs typeface="Arial"/>
              </a:rPr>
              <a:t>(or  </a:t>
            </a:r>
            <a:r>
              <a:rPr sz="2150" spc="40" dirty="0">
                <a:solidFill>
                  <a:srgbClr val="313334"/>
                </a:solidFill>
                <a:latin typeface="Arial"/>
                <a:cs typeface="Arial"/>
              </a:rPr>
              <a:t>I </a:t>
            </a:r>
            <a:r>
              <a:rPr sz="2150" spc="85" dirty="0">
                <a:solidFill>
                  <a:srgbClr val="313334"/>
                </a:solidFill>
                <a:latin typeface="Arial"/>
                <a:cs typeface="Arial"/>
              </a:rPr>
              <a:t>can't</a:t>
            </a:r>
            <a:r>
              <a:rPr sz="2150" spc="-39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10" dirty="0">
                <a:solidFill>
                  <a:srgbClr val="313334"/>
                </a:solidFill>
                <a:latin typeface="Arial"/>
                <a:cs typeface="Arial"/>
              </a:rPr>
              <a:t>decide)</a:t>
            </a:r>
            <a:endParaRPr sz="21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42856" y="6395924"/>
            <a:ext cx="4876165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50" spc="-10" dirty="0">
                <a:solidFill>
                  <a:srgbClr val="5D5D5E"/>
                </a:solidFill>
                <a:latin typeface="Arial"/>
                <a:cs typeface="Arial"/>
              </a:rPr>
              <a:t>Start</a:t>
            </a:r>
            <a:r>
              <a:rPr sz="850" spc="-5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0" dirty="0">
                <a:solidFill>
                  <a:srgbClr val="5D5D5E"/>
                </a:solidFill>
                <a:latin typeface="Arial"/>
                <a:cs typeface="Arial"/>
              </a:rPr>
              <a:t>thepresentat</a:t>
            </a:r>
            <a:r>
              <a:rPr sz="850" spc="0" dirty="0">
                <a:solidFill>
                  <a:srgbClr val="313334"/>
                </a:solidFill>
                <a:latin typeface="Arial"/>
                <a:cs typeface="Arial"/>
              </a:rPr>
              <a:t>i</a:t>
            </a:r>
            <a:r>
              <a:rPr sz="850" spc="0" dirty="0">
                <a:solidFill>
                  <a:srgbClr val="5D5D5E"/>
                </a:solidFill>
                <a:latin typeface="Arial"/>
                <a:cs typeface="Arial"/>
              </a:rPr>
              <a:t>on</a:t>
            </a:r>
            <a:r>
              <a:rPr sz="850" spc="0" dirty="0">
                <a:solidFill>
                  <a:srgbClr val="4B4B4D"/>
                </a:solidFill>
                <a:latin typeface="Arial"/>
                <a:cs typeface="Arial"/>
              </a:rPr>
              <a:t>to</a:t>
            </a:r>
            <a:r>
              <a:rPr sz="850" spc="-114" dirty="0">
                <a:solidFill>
                  <a:srgbClr val="4B4B4D"/>
                </a:solidFill>
                <a:latin typeface="Arial"/>
                <a:cs typeface="Arial"/>
              </a:rPr>
              <a:t> </a:t>
            </a:r>
            <a:r>
              <a:rPr sz="850" spc="-5" dirty="0">
                <a:solidFill>
                  <a:srgbClr val="5D5D5E"/>
                </a:solidFill>
                <a:latin typeface="Arial"/>
                <a:cs typeface="Arial"/>
              </a:rPr>
              <a:t>seelive</a:t>
            </a:r>
            <a:r>
              <a:rPr sz="850" spc="-105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-15" dirty="0">
                <a:solidFill>
                  <a:srgbClr val="5D5D5E"/>
                </a:solidFill>
                <a:latin typeface="Arial"/>
                <a:cs typeface="Arial"/>
              </a:rPr>
              <a:t>content.</a:t>
            </a:r>
            <a:r>
              <a:rPr sz="850" spc="-12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25" dirty="0">
                <a:solidFill>
                  <a:srgbClr val="5D5D5E"/>
                </a:solidFill>
                <a:latin typeface="Arial"/>
                <a:cs typeface="Arial"/>
              </a:rPr>
              <a:t>Stillno</a:t>
            </a:r>
            <a:r>
              <a:rPr sz="850" spc="-135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-10" dirty="0">
                <a:solidFill>
                  <a:srgbClr val="313334"/>
                </a:solidFill>
                <a:latin typeface="Arial"/>
                <a:cs typeface="Arial"/>
              </a:rPr>
              <a:t>l</a:t>
            </a:r>
            <a:r>
              <a:rPr sz="850" spc="-10" dirty="0">
                <a:solidFill>
                  <a:srgbClr val="5D5D5E"/>
                </a:solidFill>
                <a:latin typeface="Arial"/>
                <a:cs typeface="Arial"/>
              </a:rPr>
              <a:t>ive</a:t>
            </a:r>
            <a:r>
              <a:rPr sz="850" spc="-10" dirty="0">
                <a:solidFill>
                  <a:srgbClr val="4B4B4D"/>
                </a:solidFill>
                <a:latin typeface="Arial"/>
                <a:cs typeface="Arial"/>
              </a:rPr>
              <a:t>content?</a:t>
            </a:r>
            <a:r>
              <a:rPr sz="850" spc="-120" dirty="0">
                <a:solidFill>
                  <a:srgbClr val="4B4B4D"/>
                </a:solidFill>
                <a:latin typeface="Arial"/>
                <a:cs typeface="Arial"/>
              </a:rPr>
              <a:t> </a:t>
            </a:r>
            <a:r>
              <a:rPr sz="850" spc="0" dirty="0">
                <a:solidFill>
                  <a:srgbClr val="5D5D5E"/>
                </a:solidFill>
                <a:latin typeface="Arial"/>
                <a:cs typeface="Arial"/>
              </a:rPr>
              <a:t>Install</a:t>
            </a:r>
            <a:r>
              <a:rPr sz="850" spc="-15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25" dirty="0">
                <a:solidFill>
                  <a:srgbClr val="5D5D5E"/>
                </a:solidFill>
                <a:latin typeface="Arial"/>
                <a:cs typeface="Arial"/>
              </a:rPr>
              <a:t>theappor</a:t>
            </a:r>
            <a:r>
              <a:rPr sz="850" spc="-3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5D5D5E"/>
                </a:solidFill>
                <a:latin typeface="Arial"/>
                <a:cs typeface="Arial"/>
              </a:rPr>
              <a:t>gethelpat</a:t>
            </a:r>
            <a:r>
              <a:rPr sz="850" spc="-35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950" b="1" spc="-20" dirty="0">
                <a:solidFill>
                  <a:srgbClr val="4B4B4D"/>
                </a:solidFill>
                <a:latin typeface="Times New Roman"/>
                <a:cs typeface="Times New Roman"/>
              </a:rPr>
              <a:t>PollEv.com/app</a:t>
            </a:r>
            <a:endParaRPr sz="95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10319" y="1191838"/>
            <a:ext cx="0" cy="4584065"/>
          </a:xfrm>
          <a:custGeom>
            <a:avLst/>
            <a:gdLst/>
            <a:ahLst/>
            <a:cxnLst/>
            <a:rect l="l" t="t" r="r" b="b"/>
            <a:pathLst>
              <a:path h="4584065">
                <a:moveTo>
                  <a:pt x="0" y="4583995"/>
                </a:moveTo>
                <a:lnTo>
                  <a:pt x="0" y="0"/>
                </a:lnTo>
              </a:path>
            </a:pathLst>
          </a:custGeom>
          <a:ln w="216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95880" y="5746821"/>
            <a:ext cx="5704205" cy="0"/>
          </a:xfrm>
          <a:custGeom>
            <a:avLst/>
            <a:gdLst/>
            <a:ahLst/>
            <a:cxnLst/>
            <a:rect l="l" t="t" r="r" b="b"/>
            <a:pathLst>
              <a:path w="5704205">
                <a:moveTo>
                  <a:pt x="0" y="0"/>
                </a:moveTo>
                <a:lnTo>
                  <a:pt x="5703647" y="0"/>
                </a:lnTo>
              </a:path>
            </a:pathLst>
          </a:custGeom>
          <a:ln w="145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14402" y="6341580"/>
            <a:ext cx="1314450" cy="0"/>
          </a:xfrm>
          <a:custGeom>
            <a:avLst/>
            <a:gdLst/>
            <a:ahLst/>
            <a:cxnLst/>
            <a:rect l="l" t="t" r="r" b="b"/>
            <a:pathLst>
              <a:path w="1314450">
                <a:moveTo>
                  <a:pt x="0" y="0"/>
                </a:moveTo>
                <a:lnTo>
                  <a:pt x="1314004" y="0"/>
                </a:lnTo>
              </a:path>
            </a:pathLst>
          </a:custGeom>
          <a:ln w="145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9938" y="6341580"/>
            <a:ext cx="1314450" cy="0"/>
          </a:xfrm>
          <a:custGeom>
            <a:avLst/>
            <a:gdLst/>
            <a:ahLst/>
            <a:cxnLst/>
            <a:rect l="l" t="t" r="r" b="b"/>
            <a:pathLst>
              <a:path w="1314450">
                <a:moveTo>
                  <a:pt x="0" y="0"/>
                </a:moveTo>
                <a:lnTo>
                  <a:pt x="1314004" y="0"/>
                </a:lnTo>
              </a:path>
            </a:pathLst>
          </a:custGeom>
          <a:ln w="145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81728" y="221985"/>
            <a:ext cx="7830820" cy="399415"/>
          </a:xfrm>
          <a:prstGeom prst="rect">
            <a:avLst/>
          </a:prstGeom>
          <a:solidFill>
            <a:srgbClr val="6093C4"/>
          </a:solidFill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sz="2250" spc="10" dirty="0">
                <a:solidFill>
                  <a:srgbClr val="FDFDFD"/>
                </a:solidFill>
                <a:latin typeface="Times New Roman"/>
                <a:cs typeface="Times New Roman"/>
              </a:rPr>
              <a:t>Built</a:t>
            </a:r>
            <a:r>
              <a:rPr sz="2250" spc="-9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100" dirty="0">
                <a:solidFill>
                  <a:srgbClr val="FDFDFD"/>
                </a:solidFill>
                <a:latin typeface="Times New Roman"/>
                <a:cs typeface="Times New Roman"/>
              </a:rPr>
              <a:t>environment:</a:t>
            </a:r>
            <a:r>
              <a:rPr sz="2250" spc="60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150" spc="75" dirty="0">
                <a:solidFill>
                  <a:srgbClr val="FDFDFD"/>
                </a:solidFill>
                <a:latin typeface="Arial"/>
                <a:cs typeface="Arial"/>
              </a:rPr>
              <a:t>5)</a:t>
            </a:r>
            <a:r>
              <a:rPr sz="2150" spc="-150" dirty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2250" spc="-10" dirty="0">
                <a:solidFill>
                  <a:srgbClr val="FDFDFD"/>
                </a:solidFill>
                <a:latin typeface="Times New Roman"/>
                <a:cs typeface="Times New Roman"/>
              </a:rPr>
              <a:t>Would</a:t>
            </a:r>
            <a:r>
              <a:rPr sz="2250" spc="-2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130" dirty="0">
                <a:solidFill>
                  <a:srgbClr val="FDFDFD"/>
                </a:solidFill>
                <a:latin typeface="Times New Roman"/>
                <a:cs typeface="Times New Roman"/>
              </a:rPr>
              <a:t>this</a:t>
            </a:r>
            <a:r>
              <a:rPr sz="2250" spc="-14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150" dirty="0">
                <a:solidFill>
                  <a:srgbClr val="FDFDFD"/>
                </a:solidFill>
                <a:latin typeface="Times New Roman"/>
                <a:cs typeface="Times New Roman"/>
              </a:rPr>
              <a:t>type</a:t>
            </a:r>
            <a:r>
              <a:rPr sz="2250" spc="-7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75" dirty="0">
                <a:solidFill>
                  <a:srgbClr val="FDFDFD"/>
                </a:solidFill>
                <a:latin typeface="Times New Roman"/>
                <a:cs typeface="Times New Roman"/>
              </a:rPr>
              <a:t>of</a:t>
            </a:r>
            <a:r>
              <a:rPr sz="2250" spc="-6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135" dirty="0">
                <a:solidFill>
                  <a:srgbClr val="FDFDFD"/>
                </a:solidFill>
                <a:latin typeface="Times New Roman"/>
                <a:cs typeface="Times New Roman"/>
              </a:rPr>
              <a:t>development</a:t>
            </a:r>
            <a:r>
              <a:rPr sz="2250" spc="6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85" dirty="0">
                <a:solidFill>
                  <a:srgbClr val="FDFDFD"/>
                </a:solidFill>
                <a:latin typeface="Times New Roman"/>
                <a:cs typeface="Times New Roman"/>
              </a:rPr>
              <a:t>fit</a:t>
            </a:r>
            <a:r>
              <a:rPr sz="2250" spc="-4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30" dirty="0">
                <a:solidFill>
                  <a:srgbClr val="FDFDFD"/>
                </a:solidFill>
                <a:latin typeface="Times New Roman"/>
                <a:cs typeface="Times New Roman"/>
              </a:rPr>
              <a:t>in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71894" y="666432"/>
            <a:ext cx="2067560" cy="389255"/>
          </a:xfrm>
          <a:prstGeom prst="rect">
            <a:avLst/>
          </a:prstGeom>
          <a:solidFill>
            <a:srgbClr val="6093C4"/>
          </a:solidFill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2250" b="1" spc="15" dirty="0">
                <a:solidFill>
                  <a:srgbClr val="FDFDFD"/>
                </a:solidFill>
                <a:latin typeface="Times New Roman"/>
                <a:cs typeface="Times New Roman"/>
              </a:rPr>
              <a:t>North</a:t>
            </a:r>
            <a:r>
              <a:rPr sz="2250" b="1" spc="-14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b="1" spc="90" dirty="0">
                <a:solidFill>
                  <a:srgbClr val="FDFDFD"/>
                </a:solidFill>
                <a:latin typeface="Times New Roman"/>
                <a:cs typeface="Times New Roman"/>
              </a:rPr>
              <a:t>Scituate?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3885" y="1535097"/>
            <a:ext cx="1832610" cy="39389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907415">
              <a:lnSpc>
                <a:spcPct val="100000"/>
              </a:lnSpc>
              <a:spcBef>
                <a:spcPts val="114"/>
              </a:spcBef>
            </a:pPr>
            <a:r>
              <a:rPr sz="2150" spc="55" dirty="0">
                <a:solidFill>
                  <a:srgbClr val="313334"/>
                </a:solidFill>
                <a:latin typeface="Arial"/>
                <a:cs typeface="Arial"/>
              </a:rPr>
              <a:t>I </a:t>
            </a:r>
            <a:r>
              <a:rPr sz="2150" spc="50" dirty="0">
                <a:solidFill>
                  <a:srgbClr val="313334"/>
                </a:solidFill>
                <a:latin typeface="Arial"/>
                <a:cs typeface="Arial"/>
              </a:rPr>
              <a:t>love</a:t>
            </a:r>
            <a:r>
              <a:rPr sz="2150" spc="-39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25" dirty="0">
                <a:solidFill>
                  <a:srgbClr val="313334"/>
                </a:solidFill>
                <a:latin typeface="Arial"/>
                <a:cs typeface="Arial"/>
              </a:rPr>
              <a:t>it</a:t>
            </a:r>
            <a:endParaRPr sz="21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L="633095" indent="367665">
              <a:lnSpc>
                <a:spcPct val="100000"/>
              </a:lnSpc>
              <a:spcBef>
                <a:spcPts val="1570"/>
              </a:spcBef>
            </a:pPr>
            <a:r>
              <a:rPr sz="2150" spc="30" dirty="0">
                <a:solidFill>
                  <a:srgbClr val="313334"/>
                </a:solidFill>
                <a:latin typeface="Arial"/>
                <a:cs typeface="Arial"/>
              </a:rPr>
              <a:t>I </a:t>
            </a:r>
            <a:r>
              <a:rPr sz="2150" spc="55" dirty="0">
                <a:solidFill>
                  <a:srgbClr val="313334"/>
                </a:solidFill>
                <a:latin typeface="Arial"/>
                <a:cs typeface="Arial"/>
              </a:rPr>
              <a:t>like</a:t>
            </a:r>
            <a:r>
              <a:rPr sz="2150" spc="-39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30" dirty="0">
                <a:solidFill>
                  <a:srgbClr val="313334"/>
                </a:solidFill>
                <a:latin typeface="Arial"/>
                <a:cs typeface="Arial"/>
              </a:rPr>
              <a:t>it</a:t>
            </a:r>
            <a:endParaRPr sz="21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L="640715" indent="-7620">
              <a:lnSpc>
                <a:spcPct val="100000"/>
              </a:lnSpc>
              <a:spcBef>
                <a:spcPts val="1570"/>
              </a:spcBef>
            </a:pPr>
            <a:r>
              <a:rPr sz="2150" spc="40" dirty="0">
                <a:solidFill>
                  <a:srgbClr val="313334"/>
                </a:solidFill>
                <a:latin typeface="Arial"/>
                <a:cs typeface="Arial"/>
              </a:rPr>
              <a:t>I dislike</a:t>
            </a:r>
            <a:r>
              <a:rPr sz="2150" spc="-34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25" dirty="0">
                <a:solidFill>
                  <a:srgbClr val="313334"/>
                </a:solidFill>
                <a:latin typeface="Arial"/>
                <a:cs typeface="Arial"/>
              </a:rPr>
              <a:t>it</a:t>
            </a:r>
            <a:endParaRPr sz="21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 marL="772160" marR="17780" indent="-132080">
              <a:lnSpc>
                <a:spcPts val="2510"/>
              </a:lnSpc>
            </a:pPr>
            <a:r>
              <a:rPr sz="2150" spc="30" dirty="0">
                <a:solidFill>
                  <a:srgbClr val="313334"/>
                </a:solidFill>
                <a:latin typeface="Arial"/>
                <a:cs typeface="Arial"/>
              </a:rPr>
              <a:t>I</a:t>
            </a:r>
            <a:r>
              <a:rPr sz="2150" spc="-204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60" dirty="0">
                <a:solidFill>
                  <a:srgbClr val="313334"/>
                </a:solidFill>
                <a:latin typeface="Arial"/>
                <a:cs typeface="Arial"/>
              </a:rPr>
              <a:t>strongly  </a:t>
            </a:r>
            <a:r>
              <a:rPr sz="2150" spc="40" dirty="0">
                <a:solidFill>
                  <a:srgbClr val="313334"/>
                </a:solidFill>
                <a:latin typeface="Arial"/>
                <a:cs typeface="Arial"/>
              </a:rPr>
              <a:t>dislike</a:t>
            </a:r>
            <a:r>
              <a:rPr sz="2150" spc="-13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25" dirty="0">
                <a:solidFill>
                  <a:srgbClr val="313334"/>
                </a:solidFill>
                <a:latin typeface="Arial"/>
                <a:cs typeface="Arial"/>
              </a:rPr>
              <a:t>it</a:t>
            </a:r>
            <a:endParaRPr sz="2150">
              <a:latin typeface="Arial"/>
              <a:cs typeface="Arial"/>
            </a:endParaRPr>
          </a:p>
          <a:p>
            <a:pPr marL="55880" marR="5080" indent="-43815">
              <a:lnSpc>
                <a:spcPct val="100000"/>
              </a:lnSpc>
              <a:spcBef>
                <a:spcPts val="1695"/>
              </a:spcBef>
            </a:pPr>
            <a:r>
              <a:rPr sz="2150" spc="50" dirty="0">
                <a:solidFill>
                  <a:srgbClr val="313334"/>
                </a:solidFill>
                <a:latin typeface="Arial"/>
                <a:cs typeface="Arial"/>
              </a:rPr>
              <a:t>I'm </a:t>
            </a:r>
            <a:r>
              <a:rPr sz="2150" spc="75" dirty="0">
                <a:solidFill>
                  <a:srgbClr val="313334"/>
                </a:solidFill>
                <a:latin typeface="Arial"/>
                <a:cs typeface="Arial"/>
              </a:rPr>
              <a:t>neutral</a:t>
            </a:r>
            <a:r>
              <a:rPr sz="2150" spc="-114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60" dirty="0">
                <a:solidFill>
                  <a:srgbClr val="313334"/>
                </a:solidFill>
                <a:latin typeface="Arial"/>
                <a:cs typeface="Arial"/>
              </a:rPr>
              <a:t>(or  </a:t>
            </a:r>
            <a:r>
              <a:rPr sz="2150" spc="40" dirty="0">
                <a:solidFill>
                  <a:srgbClr val="313334"/>
                </a:solidFill>
                <a:latin typeface="Arial"/>
                <a:cs typeface="Arial"/>
              </a:rPr>
              <a:t>I </a:t>
            </a:r>
            <a:r>
              <a:rPr sz="2150" spc="85" dirty="0">
                <a:solidFill>
                  <a:srgbClr val="313334"/>
                </a:solidFill>
                <a:latin typeface="Arial"/>
                <a:cs typeface="Arial"/>
              </a:rPr>
              <a:t>can't</a:t>
            </a:r>
            <a:r>
              <a:rPr sz="2150" spc="-39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10" dirty="0">
                <a:solidFill>
                  <a:srgbClr val="313334"/>
                </a:solidFill>
                <a:latin typeface="Arial"/>
                <a:cs typeface="Arial"/>
              </a:rPr>
              <a:t>decide)</a:t>
            </a:r>
            <a:endParaRPr sz="21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42856" y="6395924"/>
            <a:ext cx="4876165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50" spc="-10" dirty="0">
                <a:solidFill>
                  <a:srgbClr val="5D5D5E"/>
                </a:solidFill>
                <a:latin typeface="Arial"/>
                <a:cs typeface="Arial"/>
              </a:rPr>
              <a:t>Start</a:t>
            </a:r>
            <a:r>
              <a:rPr sz="850" spc="-5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0" dirty="0">
                <a:solidFill>
                  <a:srgbClr val="5D5D5E"/>
                </a:solidFill>
                <a:latin typeface="Arial"/>
                <a:cs typeface="Arial"/>
              </a:rPr>
              <a:t>thepresentat</a:t>
            </a:r>
            <a:r>
              <a:rPr sz="850" spc="0" dirty="0">
                <a:solidFill>
                  <a:srgbClr val="313334"/>
                </a:solidFill>
                <a:latin typeface="Arial"/>
                <a:cs typeface="Arial"/>
              </a:rPr>
              <a:t>i</a:t>
            </a:r>
            <a:r>
              <a:rPr sz="850" spc="0" dirty="0">
                <a:solidFill>
                  <a:srgbClr val="5D5D5E"/>
                </a:solidFill>
                <a:latin typeface="Arial"/>
                <a:cs typeface="Arial"/>
              </a:rPr>
              <a:t>on</a:t>
            </a:r>
            <a:r>
              <a:rPr sz="850" spc="0" dirty="0">
                <a:solidFill>
                  <a:srgbClr val="4B4B4D"/>
                </a:solidFill>
                <a:latin typeface="Arial"/>
                <a:cs typeface="Arial"/>
              </a:rPr>
              <a:t>to</a:t>
            </a:r>
            <a:r>
              <a:rPr sz="850" spc="-114" dirty="0">
                <a:solidFill>
                  <a:srgbClr val="4B4B4D"/>
                </a:solidFill>
                <a:latin typeface="Arial"/>
                <a:cs typeface="Arial"/>
              </a:rPr>
              <a:t> </a:t>
            </a:r>
            <a:r>
              <a:rPr sz="850" spc="-5" dirty="0">
                <a:solidFill>
                  <a:srgbClr val="5D5D5E"/>
                </a:solidFill>
                <a:latin typeface="Arial"/>
                <a:cs typeface="Arial"/>
              </a:rPr>
              <a:t>seelive</a:t>
            </a:r>
            <a:r>
              <a:rPr sz="850" spc="-105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-15" dirty="0">
                <a:solidFill>
                  <a:srgbClr val="5D5D5E"/>
                </a:solidFill>
                <a:latin typeface="Arial"/>
                <a:cs typeface="Arial"/>
              </a:rPr>
              <a:t>content.</a:t>
            </a:r>
            <a:r>
              <a:rPr sz="850" spc="-12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25" dirty="0">
                <a:solidFill>
                  <a:srgbClr val="5D5D5E"/>
                </a:solidFill>
                <a:latin typeface="Arial"/>
                <a:cs typeface="Arial"/>
              </a:rPr>
              <a:t>Stillno</a:t>
            </a:r>
            <a:r>
              <a:rPr sz="850" spc="-135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-10" dirty="0">
                <a:solidFill>
                  <a:srgbClr val="313334"/>
                </a:solidFill>
                <a:latin typeface="Arial"/>
                <a:cs typeface="Arial"/>
              </a:rPr>
              <a:t>l</a:t>
            </a:r>
            <a:r>
              <a:rPr sz="850" spc="-10" dirty="0">
                <a:solidFill>
                  <a:srgbClr val="5D5D5E"/>
                </a:solidFill>
                <a:latin typeface="Arial"/>
                <a:cs typeface="Arial"/>
              </a:rPr>
              <a:t>ive</a:t>
            </a:r>
            <a:r>
              <a:rPr sz="850" spc="-10" dirty="0">
                <a:solidFill>
                  <a:srgbClr val="4B4B4D"/>
                </a:solidFill>
                <a:latin typeface="Arial"/>
                <a:cs typeface="Arial"/>
              </a:rPr>
              <a:t>content?</a:t>
            </a:r>
            <a:r>
              <a:rPr sz="850" spc="-120" dirty="0">
                <a:solidFill>
                  <a:srgbClr val="4B4B4D"/>
                </a:solidFill>
                <a:latin typeface="Arial"/>
                <a:cs typeface="Arial"/>
              </a:rPr>
              <a:t> </a:t>
            </a:r>
            <a:r>
              <a:rPr sz="850" spc="0" dirty="0">
                <a:solidFill>
                  <a:srgbClr val="5D5D5E"/>
                </a:solidFill>
                <a:latin typeface="Arial"/>
                <a:cs typeface="Arial"/>
              </a:rPr>
              <a:t>Install</a:t>
            </a:r>
            <a:r>
              <a:rPr sz="850" spc="-15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25" dirty="0">
                <a:solidFill>
                  <a:srgbClr val="5D5D5E"/>
                </a:solidFill>
                <a:latin typeface="Arial"/>
                <a:cs typeface="Arial"/>
              </a:rPr>
              <a:t>theappor</a:t>
            </a:r>
            <a:r>
              <a:rPr sz="850" spc="-3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5D5D5E"/>
                </a:solidFill>
                <a:latin typeface="Arial"/>
                <a:cs typeface="Arial"/>
              </a:rPr>
              <a:t>gethelpat</a:t>
            </a:r>
            <a:r>
              <a:rPr sz="850" spc="-35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950" b="1" spc="-20" dirty="0">
                <a:solidFill>
                  <a:srgbClr val="4B4B4D"/>
                </a:solidFill>
                <a:latin typeface="Times New Roman"/>
                <a:cs typeface="Times New Roman"/>
              </a:rPr>
              <a:t>PollEv.com/app</a:t>
            </a:r>
            <a:endParaRPr sz="95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6700" y="618744"/>
            <a:ext cx="8668511" cy="57759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10319" y="1191838"/>
            <a:ext cx="0" cy="4584065"/>
          </a:xfrm>
          <a:custGeom>
            <a:avLst/>
            <a:gdLst/>
            <a:ahLst/>
            <a:cxnLst/>
            <a:rect l="l" t="t" r="r" b="b"/>
            <a:pathLst>
              <a:path h="4584065">
                <a:moveTo>
                  <a:pt x="0" y="4583995"/>
                </a:moveTo>
                <a:lnTo>
                  <a:pt x="0" y="0"/>
                </a:lnTo>
              </a:path>
            </a:pathLst>
          </a:custGeom>
          <a:ln w="216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95880" y="5746821"/>
            <a:ext cx="5704205" cy="0"/>
          </a:xfrm>
          <a:custGeom>
            <a:avLst/>
            <a:gdLst/>
            <a:ahLst/>
            <a:cxnLst/>
            <a:rect l="l" t="t" r="r" b="b"/>
            <a:pathLst>
              <a:path w="5704205">
                <a:moveTo>
                  <a:pt x="0" y="0"/>
                </a:moveTo>
                <a:lnTo>
                  <a:pt x="5703647" y="0"/>
                </a:lnTo>
              </a:path>
            </a:pathLst>
          </a:custGeom>
          <a:ln w="145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14402" y="6341580"/>
            <a:ext cx="1314450" cy="0"/>
          </a:xfrm>
          <a:custGeom>
            <a:avLst/>
            <a:gdLst/>
            <a:ahLst/>
            <a:cxnLst/>
            <a:rect l="l" t="t" r="r" b="b"/>
            <a:pathLst>
              <a:path w="1314450">
                <a:moveTo>
                  <a:pt x="0" y="0"/>
                </a:moveTo>
                <a:lnTo>
                  <a:pt x="1314004" y="0"/>
                </a:lnTo>
              </a:path>
            </a:pathLst>
          </a:custGeom>
          <a:ln w="145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9938" y="6341580"/>
            <a:ext cx="1314450" cy="0"/>
          </a:xfrm>
          <a:custGeom>
            <a:avLst/>
            <a:gdLst/>
            <a:ahLst/>
            <a:cxnLst/>
            <a:rect l="l" t="t" r="r" b="b"/>
            <a:pathLst>
              <a:path w="1314450">
                <a:moveTo>
                  <a:pt x="0" y="0"/>
                </a:moveTo>
                <a:lnTo>
                  <a:pt x="1314004" y="0"/>
                </a:lnTo>
              </a:path>
            </a:pathLst>
          </a:custGeom>
          <a:ln w="145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81728" y="221985"/>
            <a:ext cx="7830820" cy="399415"/>
          </a:xfrm>
          <a:prstGeom prst="rect">
            <a:avLst/>
          </a:prstGeom>
          <a:solidFill>
            <a:srgbClr val="6093C4"/>
          </a:solidFill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sz="2250" spc="10" dirty="0">
                <a:solidFill>
                  <a:srgbClr val="FDFDFD"/>
                </a:solidFill>
                <a:latin typeface="Times New Roman"/>
                <a:cs typeface="Times New Roman"/>
              </a:rPr>
              <a:t>Built</a:t>
            </a:r>
            <a:r>
              <a:rPr sz="2250" spc="-9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100" dirty="0">
                <a:solidFill>
                  <a:srgbClr val="FDFDFD"/>
                </a:solidFill>
                <a:latin typeface="Times New Roman"/>
                <a:cs typeface="Times New Roman"/>
              </a:rPr>
              <a:t>environment:</a:t>
            </a:r>
            <a:r>
              <a:rPr sz="2250" spc="6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150" spc="60" dirty="0">
                <a:solidFill>
                  <a:srgbClr val="FDFDFD"/>
                </a:solidFill>
                <a:latin typeface="Arial"/>
                <a:cs typeface="Arial"/>
              </a:rPr>
              <a:t>6)</a:t>
            </a:r>
            <a:r>
              <a:rPr sz="2150" spc="-135" dirty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2250" spc="-10" dirty="0">
                <a:solidFill>
                  <a:srgbClr val="FDFDFD"/>
                </a:solidFill>
                <a:latin typeface="Times New Roman"/>
                <a:cs typeface="Times New Roman"/>
              </a:rPr>
              <a:t>Would</a:t>
            </a:r>
            <a:r>
              <a:rPr sz="2250" spc="-2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130" dirty="0">
                <a:solidFill>
                  <a:srgbClr val="FDFDFD"/>
                </a:solidFill>
                <a:latin typeface="Times New Roman"/>
                <a:cs typeface="Times New Roman"/>
              </a:rPr>
              <a:t>this</a:t>
            </a:r>
            <a:r>
              <a:rPr sz="2250" spc="-14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150" dirty="0">
                <a:solidFill>
                  <a:srgbClr val="FDFDFD"/>
                </a:solidFill>
                <a:latin typeface="Times New Roman"/>
                <a:cs typeface="Times New Roman"/>
              </a:rPr>
              <a:t>type</a:t>
            </a:r>
            <a:r>
              <a:rPr sz="2250" spc="-7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75" dirty="0">
                <a:solidFill>
                  <a:srgbClr val="FDFDFD"/>
                </a:solidFill>
                <a:latin typeface="Times New Roman"/>
                <a:cs typeface="Times New Roman"/>
              </a:rPr>
              <a:t>of</a:t>
            </a:r>
            <a:r>
              <a:rPr sz="2250" spc="-6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135" dirty="0">
                <a:solidFill>
                  <a:srgbClr val="FDFDFD"/>
                </a:solidFill>
                <a:latin typeface="Times New Roman"/>
                <a:cs typeface="Times New Roman"/>
              </a:rPr>
              <a:t>development</a:t>
            </a:r>
            <a:r>
              <a:rPr sz="2250" spc="6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85" dirty="0">
                <a:solidFill>
                  <a:srgbClr val="FDFDFD"/>
                </a:solidFill>
                <a:latin typeface="Times New Roman"/>
                <a:cs typeface="Times New Roman"/>
              </a:rPr>
              <a:t>fit</a:t>
            </a:r>
            <a:r>
              <a:rPr sz="2250" spc="-4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spc="30" dirty="0">
                <a:solidFill>
                  <a:srgbClr val="FDFDFD"/>
                </a:solidFill>
                <a:latin typeface="Times New Roman"/>
                <a:cs typeface="Times New Roman"/>
              </a:rPr>
              <a:t>in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71894" y="666432"/>
            <a:ext cx="2067560" cy="389255"/>
          </a:xfrm>
          <a:prstGeom prst="rect">
            <a:avLst/>
          </a:prstGeom>
          <a:solidFill>
            <a:srgbClr val="6093C4"/>
          </a:solidFill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2250" b="1" spc="15" dirty="0">
                <a:solidFill>
                  <a:srgbClr val="FDFDFD"/>
                </a:solidFill>
                <a:latin typeface="Times New Roman"/>
                <a:cs typeface="Times New Roman"/>
              </a:rPr>
              <a:t>North</a:t>
            </a:r>
            <a:r>
              <a:rPr sz="2250" b="1" spc="-14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2250" b="1" spc="90" dirty="0">
                <a:solidFill>
                  <a:srgbClr val="FDFDFD"/>
                </a:solidFill>
                <a:latin typeface="Times New Roman"/>
                <a:cs typeface="Times New Roman"/>
              </a:rPr>
              <a:t>Scituate?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3885" y="1535097"/>
            <a:ext cx="1832610" cy="39389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907415">
              <a:lnSpc>
                <a:spcPct val="100000"/>
              </a:lnSpc>
              <a:spcBef>
                <a:spcPts val="114"/>
              </a:spcBef>
            </a:pPr>
            <a:r>
              <a:rPr sz="2150" spc="55" dirty="0">
                <a:solidFill>
                  <a:srgbClr val="313334"/>
                </a:solidFill>
                <a:latin typeface="Arial"/>
                <a:cs typeface="Arial"/>
              </a:rPr>
              <a:t>I </a:t>
            </a:r>
            <a:r>
              <a:rPr sz="2150" spc="50" dirty="0">
                <a:solidFill>
                  <a:srgbClr val="313334"/>
                </a:solidFill>
                <a:latin typeface="Arial"/>
                <a:cs typeface="Arial"/>
              </a:rPr>
              <a:t>love</a:t>
            </a:r>
            <a:r>
              <a:rPr sz="2150" spc="-39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25" dirty="0">
                <a:solidFill>
                  <a:srgbClr val="313334"/>
                </a:solidFill>
                <a:latin typeface="Arial"/>
                <a:cs typeface="Arial"/>
              </a:rPr>
              <a:t>it</a:t>
            </a:r>
            <a:endParaRPr sz="21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L="633095" indent="367665">
              <a:lnSpc>
                <a:spcPct val="100000"/>
              </a:lnSpc>
              <a:spcBef>
                <a:spcPts val="1570"/>
              </a:spcBef>
            </a:pPr>
            <a:r>
              <a:rPr sz="2150" spc="30" dirty="0">
                <a:solidFill>
                  <a:srgbClr val="313334"/>
                </a:solidFill>
                <a:latin typeface="Arial"/>
                <a:cs typeface="Arial"/>
              </a:rPr>
              <a:t>I </a:t>
            </a:r>
            <a:r>
              <a:rPr sz="2150" spc="55" dirty="0">
                <a:solidFill>
                  <a:srgbClr val="313334"/>
                </a:solidFill>
                <a:latin typeface="Arial"/>
                <a:cs typeface="Arial"/>
              </a:rPr>
              <a:t>like</a:t>
            </a:r>
            <a:r>
              <a:rPr sz="2150" spc="-39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30" dirty="0">
                <a:solidFill>
                  <a:srgbClr val="313334"/>
                </a:solidFill>
                <a:latin typeface="Arial"/>
                <a:cs typeface="Arial"/>
              </a:rPr>
              <a:t>it</a:t>
            </a:r>
            <a:endParaRPr sz="21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L="640715" indent="-7620">
              <a:lnSpc>
                <a:spcPct val="100000"/>
              </a:lnSpc>
              <a:spcBef>
                <a:spcPts val="1570"/>
              </a:spcBef>
            </a:pPr>
            <a:r>
              <a:rPr sz="2150" spc="40" dirty="0">
                <a:solidFill>
                  <a:srgbClr val="313334"/>
                </a:solidFill>
                <a:latin typeface="Arial"/>
                <a:cs typeface="Arial"/>
              </a:rPr>
              <a:t>I dislike</a:t>
            </a:r>
            <a:r>
              <a:rPr sz="2150" spc="-34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25" dirty="0">
                <a:solidFill>
                  <a:srgbClr val="313334"/>
                </a:solidFill>
                <a:latin typeface="Arial"/>
                <a:cs typeface="Arial"/>
              </a:rPr>
              <a:t>it</a:t>
            </a:r>
            <a:endParaRPr sz="21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 marL="772160" marR="17780" indent="-132080">
              <a:lnSpc>
                <a:spcPts val="2510"/>
              </a:lnSpc>
            </a:pPr>
            <a:r>
              <a:rPr sz="2150" spc="30" dirty="0">
                <a:solidFill>
                  <a:srgbClr val="313334"/>
                </a:solidFill>
                <a:latin typeface="Arial"/>
                <a:cs typeface="Arial"/>
              </a:rPr>
              <a:t>I</a:t>
            </a:r>
            <a:r>
              <a:rPr sz="2150" spc="-204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60" dirty="0">
                <a:solidFill>
                  <a:srgbClr val="313334"/>
                </a:solidFill>
                <a:latin typeface="Arial"/>
                <a:cs typeface="Arial"/>
              </a:rPr>
              <a:t>strongly  </a:t>
            </a:r>
            <a:r>
              <a:rPr sz="2150" spc="40" dirty="0">
                <a:solidFill>
                  <a:srgbClr val="313334"/>
                </a:solidFill>
                <a:latin typeface="Arial"/>
                <a:cs typeface="Arial"/>
              </a:rPr>
              <a:t>dislike</a:t>
            </a:r>
            <a:r>
              <a:rPr sz="2150" spc="-13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25" dirty="0">
                <a:solidFill>
                  <a:srgbClr val="313334"/>
                </a:solidFill>
                <a:latin typeface="Arial"/>
                <a:cs typeface="Arial"/>
              </a:rPr>
              <a:t>it</a:t>
            </a:r>
            <a:endParaRPr sz="2150">
              <a:latin typeface="Arial"/>
              <a:cs typeface="Arial"/>
            </a:endParaRPr>
          </a:p>
          <a:p>
            <a:pPr marL="55880" marR="5080" indent="-43815">
              <a:lnSpc>
                <a:spcPct val="100000"/>
              </a:lnSpc>
              <a:spcBef>
                <a:spcPts val="1695"/>
              </a:spcBef>
            </a:pPr>
            <a:r>
              <a:rPr sz="2150" spc="50" dirty="0">
                <a:solidFill>
                  <a:srgbClr val="313334"/>
                </a:solidFill>
                <a:latin typeface="Arial"/>
                <a:cs typeface="Arial"/>
              </a:rPr>
              <a:t>I'm </a:t>
            </a:r>
            <a:r>
              <a:rPr sz="2150" spc="75" dirty="0">
                <a:solidFill>
                  <a:srgbClr val="313334"/>
                </a:solidFill>
                <a:latin typeface="Arial"/>
                <a:cs typeface="Arial"/>
              </a:rPr>
              <a:t>neutral</a:t>
            </a:r>
            <a:r>
              <a:rPr sz="2150" spc="-114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60" dirty="0">
                <a:solidFill>
                  <a:srgbClr val="313334"/>
                </a:solidFill>
                <a:latin typeface="Arial"/>
                <a:cs typeface="Arial"/>
              </a:rPr>
              <a:t>(or  </a:t>
            </a:r>
            <a:r>
              <a:rPr sz="2150" spc="40" dirty="0">
                <a:solidFill>
                  <a:srgbClr val="313334"/>
                </a:solidFill>
                <a:latin typeface="Arial"/>
                <a:cs typeface="Arial"/>
              </a:rPr>
              <a:t>I </a:t>
            </a:r>
            <a:r>
              <a:rPr sz="2150" spc="85" dirty="0">
                <a:solidFill>
                  <a:srgbClr val="313334"/>
                </a:solidFill>
                <a:latin typeface="Arial"/>
                <a:cs typeface="Arial"/>
              </a:rPr>
              <a:t>can't</a:t>
            </a:r>
            <a:r>
              <a:rPr sz="2150" spc="-390" dirty="0">
                <a:solidFill>
                  <a:srgbClr val="313334"/>
                </a:solidFill>
                <a:latin typeface="Arial"/>
                <a:cs typeface="Arial"/>
              </a:rPr>
              <a:t> </a:t>
            </a:r>
            <a:r>
              <a:rPr sz="2150" spc="10" dirty="0">
                <a:solidFill>
                  <a:srgbClr val="313334"/>
                </a:solidFill>
                <a:latin typeface="Arial"/>
                <a:cs typeface="Arial"/>
              </a:rPr>
              <a:t>decide)</a:t>
            </a:r>
            <a:endParaRPr sz="21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42856" y="6395924"/>
            <a:ext cx="4876165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50" spc="-10" dirty="0">
                <a:solidFill>
                  <a:srgbClr val="5D5D5E"/>
                </a:solidFill>
                <a:latin typeface="Arial"/>
                <a:cs typeface="Arial"/>
              </a:rPr>
              <a:t>Start</a:t>
            </a:r>
            <a:r>
              <a:rPr sz="850" spc="-5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0" dirty="0">
                <a:solidFill>
                  <a:srgbClr val="5D5D5E"/>
                </a:solidFill>
                <a:latin typeface="Arial"/>
                <a:cs typeface="Arial"/>
              </a:rPr>
              <a:t>thepresentat</a:t>
            </a:r>
            <a:r>
              <a:rPr sz="850" spc="0" dirty="0">
                <a:solidFill>
                  <a:srgbClr val="313334"/>
                </a:solidFill>
                <a:latin typeface="Arial"/>
                <a:cs typeface="Arial"/>
              </a:rPr>
              <a:t>i</a:t>
            </a:r>
            <a:r>
              <a:rPr sz="850" spc="0" dirty="0">
                <a:solidFill>
                  <a:srgbClr val="5D5D5E"/>
                </a:solidFill>
                <a:latin typeface="Arial"/>
                <a:cs typeface="Arial"/>
              </a:rPr>
              <a:t>on</a:t>
            </a:r>
            <a:r>
              <a:rPr sz="850" spc="0" dirty="0">
                <a:solidFill>
                  <a:srgbClr val="4B4B4D"/>
                </a:solidFill>
                <a:latin typeface="Arial"/>
                <a:cs typeface="Arial"/>
              </a:rPr>
              <a:t>to</a:t>
            </a:r>
            <a:r>
              <a:rPr sz="850" spc="-114" dirty="0">
                <a:solidFill>
                  <a:srgbClr val="4B4B4D"/>
                </a:solidFill>
                <a:latin typeface="Arial"/>
                <a:cs typeface="Arial"/>
              </a:rPr>
              <a:t> </a:t>
            </a:r>
            <a:r>
              <a:rPr sz="850" spc="-5" dirty="0">
                <a:solidFill>
                  <a:srgbClr val="5D5D5E"/>
                </a:solidFill>
                <a:latin typeface="Arial"/>
                <a:cs typeface="Arial"/>
              </a:rPr>
              <a:t>seelive</a:t>
            </a:r>
            <a:r>
              <a:rPr sz="850" spc="-105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-15" dirty="0">
                <a:solidFill>
                  <a:srgbClr val="5D5D5E"/>
                </a:solidFill>
                <a:latin typeface="Arial"/>
                <a:cs typeface="Arial"/>
              </a:rPr>
              <a:t>content.</a:t>
            </a:r>
            <a:r>
              <a:rPr sz="850" spc="-12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25" dirty="0">
                <a:solidFill>
                  <a:srgbClr val="5D5D5E"/>
                </a:solidFill>
                <a:latin typeface="Arial"/>
                <a:cs typeface="Arial"/>
              </a:rPr>
              <a:t>Stillno</a:t>
            </a:r>
            <a:r>
              <a:rPr sz="850" spc="-135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-10" dirty="0">
                <a:solidFill>
                  <a:srgbClr val="313334"/>
                </a:solidFill>
                <a:latin typeface="Arial"/>
                <a:cs typeface="Arial"/>
              </a:rPr>
              <a:t>l</a:t>
            </a:r>
            <a:r>
              <a:rPr sz="850" spc="-10" dirty="0">
                <a:solidFill>
                  <a:srgbClr val="5D5D5E"/>
                </a:solidFill>
                <a:latin typeface="Arial"/>
                <a:cs typeface="Arial"/>
              </a:rPr>
              <a:t>ive</a:t>
            </a:r>
            <a:r>
              <a:rPr sz="850" spc="-10" dirty="0">
                <a:solidFill>
                  <a:srgbClr val="4B4B4D"/>
                </a:solidFill>
                <a:latin typeface="Arial"/>
                <a:cs typeface="Arial"/>
              </a:rPr>
              <a:t>content?</a:t>
            </a:r>
            <a:r>
              <a:rPr sz="850" spc="-120" dirty="0">
                <a:solidFill>
                  <a:srgbClr val="4B4B4D"/>
                </a:solidFill>
                <a:latin typeface="Arial"/>
                <a:cs typeface="Arial"/>
              </a:rPr>
              <a:t> </a:t>
            </a:r>
            <a:r>
              <a:rPr sz="850" spc="0" dirty="0">
                <a:solidFill>
                  <a:srgbClr val="5D5D5E"/>
                </a:solidFill>
                <a:latin typeface="Arial"/>
                <a:cs typeface="Arial"/>
              </a:rPr>
              <a:t>Install</a:t>
            </a:r>
            <a:r>
              <a:rPr sz="850" spc="-15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25" dirty="0">
                <a:solidFill>
                  <a:srgbClr val="5D5D5E"/>
                </a:solidFill>
                <a:latin typeface="Arial"/>
                <a:cs typeface="Arial"/>
              </a:rPr>
              <a:t>theappor</a:t>
            </a:r>
            <a:r>
              <a:rPr sz="850" spc="-30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5D5D5E"/>
                </a:solidFill>
                <a:latin typeface="Arial"/>
                <a:cs typeface="Arial"/>
              </a:rPr>
              <a:t>gethelpat</a:t>
            </a:r>
            <a:r>
              <a:rPr sz="850" spc="-35" dirty="0">
                <a:solidFill>
                  <a:srgbClr val="5D5D5E"/>
                </a:solidFill>
                <a:latin typeface="Arial"/>
                <a:cs typeface="Arial"/>
              </a:rPr>
              <a:t> </a:t>
            </a:r>
            <a:r>
              <a:rPr sz="950" b="1" spc="-20" dirty="0">
                <a:solidFill>
                  <a:srgbClr val="4B4B4D"/>
                </a:solidFill>
                <a:latin typeface="Times New Roman"/>
                <a:cs typeface="Times New Roman"/>
              </a:rPr>
              <a:t>PollEv.com/app</a:t>
            </a:r>
            <a:endParaRPr sz="95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24048" y="0"/>
            <a:ext cx="36290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Municipal</a:t>
            </a:r>
            <a:r>
              <a:rPr sz="3000" spc="-20" dirty="0"/>
              <a:t> </a:t>
            </a:r>
            <a:r>
              <a:rPr sz="3000" spc="-5" dirty="0"/>
              <a:t>Wastewater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413499" y="781303"/>
            <a:ext cx="7685405" cy="5391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Scituate, </a:t>
            </a:r>
            <a:r>
              <a:rPr sz="17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Cohasset and </a:t>
            </a:r>
            <a:r>
              <a:rPr sz="1700" b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Hull </a:t>
            </a:r>
            <a:r>
              <a:rPr sz="17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Regional </a:t>
            </a:r>
            <a:r>
              <a:rPr sz="1700" b="1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Wastewater </a:t>
            </a:r>
            <a:r>
              <a:rPr sz="17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Planning</a:t>
            </a:r>
            <a:r>
              <a:rPr sz="1700" b="1" u="heavy" spc="-1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7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Study</a:t>
            </a:r>
            <a:endParaRPr sz="17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50" dirty="0">
              <a:latin typeface="Times New Roman"/>
              <a:cs typeface="Times New Roman"/>
            </a:endParaRPr>
          </a:p>
          <a:p>
            <a:pPr marL="242570" indent="-229870">
              <a:lnSpc>
                <a:spcPct val="100000"/>
              </a:lnSpc>
              <a:buChar char="•"/>
              <a:tabLst>
                <a:tab pos="161290" algn="l"/>
              </a:tabLst>
            </a:pPr>
            <a:r>
              <a:rPr lang="en-US" sz="1600" spc="-15" dirty="0" smtClean="0">
                <a:latin typeface="Calibri"/>
                <a:cs typeface="Calibri"/>
              </a:rPr>
              <a:t>E</a:t>
            </a:r>
            <a:r>
              <a:rPr sz="1600" spc="-15" dirty="0" smtClean="0">
                <a:latin typeface="Calibri"/>
                <a:cs typeface="Calibri"/>
              </a:rPr>
              <a:t>nvironmental </a:t>
            </a:r>
            <a:r>
              <a:rPr sz="1600" spc="-10" dirty="0">
                <a:latin typeface="Calibri"/>
                <a:cs typeface="Calibri"/>
              </a:rPr>
              <a:t>Protection (Reduce </a:t>
            </a:r>
            <a:r>
              <a:rPr sz="1600" spc="-5" dirty="0">
                <a:latin typeface="Calibri"/>
                <a:cs typeface="Calibri"/>
              </a:rPr>
              <a:t>Nutrient Load in </a:t>
            </a:r>
            <a:r>
              <a:rPr sz="1600" spc="-10" dirty="0">
                <a:latin typeface="Calibri"/>
                <a:cs typeface="Calibri"/>
              </a:rPr>
              <a:t>Cohasset</a:t>
            </a:r>
            <a:r>
              <a:rPr sz="1600" spc="1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Harbor)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Calibri"/>
              <a:buChar char="•"/>
            </a:pPr>
            <a:endParaRPr sz="1650" dirty="0">
              <a:latin typeface="Times New Roman"/>
              <a:cs typeface="Times New Roman"/>
            </a:endParaRPr>
          </a:p>
          <a:p>
            <a:pPr marL="160655" indent="-147955">
              <a:lnSpc>
                <a:spcPct val="100000"/>
              </a:lnSpc>
              <a:buChar char="•"/>
              <a:tabLst>
                <a:tab pos="161290" algn="l"/>
              </a:tabLst>
            </a:pPr>
            <a:r>
              <a:rPr lang="en-US" sz="1600" spc="-10" dirty="0" smtClean="0">
                <a:latin typeface="Calibri"/>
                <a:cs typeface="Calibri"/>
              </a:rPr>
              <a:t>  </a:t>
            </a:r>
            <a:r>
              <a:rPr sz="1600" spc="-10" dirty="0" smtClean="0">
                <a:latin typeface="Calibri"/>
                <a:cs typeface="Calibri"/>
              </a:rPr>
              <a:t>Cost</a:t>
            </a:r>
            <a:r>
              <a:rPr sz="1600" spc="-5" dirty="0" smtClean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Effectiveness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Calibri"/>
              <a:buChar char="•"/>
            </a:pPr>
            <a:endParaRPr sz="1650" dirty="0">
              <a:latin typeface="Times New Roman"/>
              <a:cs typeface="Times New Roman"/>
            </a:endParaRPr>
          </a:p>
          <a:p>
            <a:pPr marL="242570" indent="-229870">
              <a:lnSpc>
                <a:spcPct val="100000"/>
              </a:lnSpc>
              <a:buChar char="•"/>
              <a:tabLst>
                <a:tab pos="161290" algn="l"/>
              </a:tabLst>
            </a:pPr>
            <a:r>
              <a:rPr sz="1600" spc="-10" dirty="0">
                <a:latin typeface="Calibri"/>
                <a:cs typeface="Calibri"/>
              </a:rPr>
              <a:t>Provide Economic Development </a:t>
            </a:r>
            <a:r>
              <a:rPr sz="1600" spc="-5" dirty="0">
                <a:latin typeface="Calibri"/>
                <a:cs typeface="Calibri"/>
              </a:rPr>
              <a:t>Opportunities </a:t>
            </a:r>
            <a:r>
              <a:rPr sz="1600" spc="-15" dirty="0">
                <a:latin typeface="Calibri"/>
                <a:cs typeface="Calibri"/>
              </a:rPr>
              <a:t>(Route </a:t>
            </a:r>
            <a:r>
              <a:rPr sz="1600" spc="-5" dirty="0">
                <a:latin typeface="Calibri"/>
                <a:cs typeface="Calibri"/>
              </a:rPr>
              <a:t>3A in </a:t>
            </a:r>
            <a:r>
              <a:rPr sz="1600" spc="-10" dirty="0">
                <a:latin typeface="Calibri"/>
                <a:cs typeface="Calibri"/>
              </a:rPr>
              <a:t>Cohasset </a:t>
            </a:r>
            <a:r>
              <a:rPr sz="1600" spc="-5" dirty="0">
                <a:latin typeface="Calibri"/>
                <a:cs typeface="Calibri"/>
              </a:rPr>
              <a:t>and North</a:t>
            </a:r>
            <a:r>
              <a:rPr sz="1600" spc="26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Scituate)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Calibri"/>
              <a:buChar char="•"/>
            </a:pPr>
            <a:endParaRPr sz="1650" dirty="0">
              <a:latin typeface="Times New Roman"/>
              <a:cs typeface="Times New Roman"/>
            </a:endParaRPr>
          </a:p>
          <a:p>
            <a:pPr marL="206375" indent="-193675">
              <a:lnSpc>
                <a:spcPct val="100000"/>
              </a:lnSpc>
              <a:buChar char="•"/>
              <a:tabLst>
                <a:tab pos="207010" algn="l"/>
              </a:tabLst>
            </a:pPr>
            <a:r>
              <a:rPr lang="en-US" sz="1600" spc="-15" dirty="0" smtClean="0">
                <a:latin typeface="Calibri"/>
                <a:cs typeface="Calibri"/>
              </a:rPr>
              <a:t> </a:t>
            </a:r>
            <a:r>
              <a:rPr sz="1600" spc="-15" dirty="0" smtClean="0">
                <a:latin typeface="Calibri"/>
                <a:cs typeface="Calibri"/>
              </a:rPr>
              <a:t>Leverages </a:t>
            </a:r>
            <a:r>
              <a:rPr sz="1600" spc="-10" dirty="0">
                <a:latin typeface="Calibri"/>
                <a:cs typeface="Calibri"/>
              </a:rPr>
              <a:t>Qualifications </a:t>
            </a:r>
            <a:r>
              <a:rPr sz="1600" spc="-15" dirty="0">
                <a:latin typeface="Calibri"/>
                <a:cs typeface="Calibri"/>
              </a:rPr>
              <a:t>for State </a:t>
            </a:r>
            <a:r>
              <a:rPr sz="1600" spc="-5" dirty="0">
                <a:latin typeface="Calibri"/>
                <a:cs typeface="Calibri"/>
              </a:rPr>
              <a:t>Loans and </a:t>
            </a:r>
            <a:r>
              <a:rPr sz="1600" spc="-15" dirty="0">
                <a:latin typeface="Calibri"/>
                <a:cs typeface="Calibri"/>
              </a:rPr>
              <a:t>Grants </a:t>
            </a:r>
            <a:r>
              <a:rPr sz="1600" spc="-10" dirty="0">
                <a:latin typeface="Calibri"/>
                <a:cs typeface="Calibri"/>
              </a:rPr>
              <a:t>(State Revolving </a:t>
            </a:r>
            <a:r>
              <a:rPr sz="1600" spc="-5" dirty="0">
                <a:latin typeface="Calibri"/>
                <a:cs typeface="Calibri"/>
              </a:rPr>
              <a:t>Fund and</a:t>
            </a:r>
            <a:r>
              <a:rPr sz="1600" spc="18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MassWorks)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Calibri"/>
              <a:buChar char="•"/>
            </a:pPr>
            <a:endParaRPr sz="1650" dirty="0">
              <a:latin typeface="Times New Roman"/>
              <a:cs typeface="Times New Roman"/>
            </a:endParaRPr>
          </a:p>
          <a:p>
            <a:pPr marL="242570" marR="5080" indent="-229870">
              <a:lnSpc>
                <a:spcPct val="100000"/>
              </a:lnSpc>
              <a:buChar char="•"/>
              <a:tabLst>
                <a:tab pos="207010" algn="l"/>
              </a:tabLst>
            </a:pPr>
            <a:r>
              <a:rPr sz="1600" spc="-5" dirty="0">
                <a:latin typeface="Calibri"/>
                <a:cs typeface="Calibri"/>
              </a:rPr>
              <a:t>Viability Study </a:t>
            </a:r>
            <a:r>
              <a:rPr sz="1600" spc="-10" dirty="0">
                <a:latin typeface="Calibri"/>
                <a:cs typeface="Calibri"/>
              </a:rPr>
              <a:t>(completed February 2018) evaluated </a:t>
            </a:r>
            <a:r>
              <a:rPr sz="1600" spc="-5" dirty="0">
                <a:latin typeface="Calibri"/>
                <a:cs typeface="Calibri"/>
              </a:rPr>
              <a:t>“Feasibility” of Regionalizing.  </a:t>
            </a:r>
            <a:r>
              <a:rPr sz="1600" spc="-10" dirty="0">
                <a:latin typeface="Calibri"/>
                <a:cs typeface="Calibri"/>
              </a:rPr>
              <a:t>Recommendation was to </a:t>
            </a:r>
            <a:r>
              <a:rPr sz="1600" spc="-15" dirty="0">
                <a:latin typeface="Calibri"/>
                <a:cs typeface="Calibri"/>
              </a:rPr>
              <a:t>move forward </a:t>
            </a:r>
            <a:r>
              <a:rPr sz="1600" spc="-5" dirty="0">
                <a:latin typeface="Calibri"/>
                <a:cs typeface="Calibri"/>
              </a:rPr>
              <a:t>and </a:t>
            </a:r>
            <a:r>
              <a:rPr sz="1600" spc="-15" dirty="0">
                <a:latin typeface="Calibri"/>
                <a:cs typeface="Calibri"/>
              </a:rPr>
              <a:t>prepare </a:t>
            </a:r>
            <a:r>
              <a:rPr sz="1600" spc="-10" dirty="0">
                <a:latin typeface="Calibri"/>
                <a:cs typeface="Calibri"/>
              </a:rPr>
              <a:t>Regional Comprehensive </a:t>
            </a:r>
            <a:r>
              <a:rPr sz="1600" spc="-20" dirty="0">
                <a:latin typeface="Calibri"/>
                <a:cs typeface="Calibri"/>
              </a:rPr>
              <a:t>Wastewater  </a:t>
            </a:r>
            <a:r>
              <a:rPr sz="1600" spc="-10" dirty="0">
                <a:latin typeface="Calibri"/>
                <a:cs typeface="Calibri"/>
              </a:rPr>
              <a:t>Management </a:t>
            </a:r>
            <a:r>
              <a:rPr sz="1600" spc="-5" dirty="0">
                <a:latin typeface="Calibri"/>
                <a:cs typeface="Calibri"/>
              </a:rPr>
              <a:t>Plan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(RCWMP)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Calibri"/>
              <a:buChar char="•"/>
            </a:pPr>
            <a:endParaRPr sz="1650" dirty="0">
              <a:latin typeface="Times New Roman"/>
              <a:cs typeface="Times New Roman"/>
            </a:endParaRPr>
          </a:p>
          <a:p>
            <a:pPr marL="12700" marR="140335">
              <a:lnSpc>
                <a:spcPct val="100000"/>
              </a:lnSpc>
              <a:buChar char="•"/>
              <a:tabLst>
                <a:tab pos="160655" algn="l"/>
              </a:tabLst>
            </a:pPr>
            <a:r>
              <a:rPr lang="en-US" sz="1600" spc="-40" dirty="0" smtClean="0">
                <a:latin typeface="Calibri"/>
                <a:cs typeface="Calibri"/>
              </a:rPr>
              <a:t>   </a:t>
            </a:r>
            <a:r>
              <a:rPr sz="1600" spc="-40" dirty="0" smtClean="0">
                <a:latin typeface="Calibri"/>
                <a:cs typeface="Calibri"/>
              </a:rPr>
              <a:t>Towns </a:t>
            </a:r>
            <a:r>
              <a:rPr sz="1600" spc="-15" dirty="0">
                <a:latin typeface="Calibri"/>
                <a:cs typeface="Calibri"/>
              </a:rPr>
              <a:t>were awarded </a:t>
            </a:r>
            <a:r>
              <a:rPr sz="1600" spc="-5" dirty="0">
                <a:latin typeface="Calibri"/>
                <a:cs typeface="Calibri"/>
              </a:rPr>
              <a:t>an </a:t>
            </a:r>
            <a:r>
              <a:rPr sz="1600" spc="-10" dirty="0">
                <a:latin typeface="Calibri"/>
                <a:cs typeface="Calibri"/>
              </a:rPr>
              <a:t>Efficiency </a:t>
            </a:r>
            <a:r>
              <a:rPr sz="1600" spc="-5" dirty="0">
                <a:latin typeface="Calibri"/>
                <a:cs typeface="Calibri"/>
              </a:rPr>
              <a:t>&amp; </a:t>
            </a:r>
            <a:r>
              <a:rPr sz="1600" spc="-10" dirty="0">
                <a:latin typeface="Calibri"/>
                <a:cs typeface="Calibri"/>
              </a:rPr>
              <a:t>Regionalization </a:t>
            </a:r>
            <a:r>
              <a:rPr sz="1600" spc="-15" dirty="0">
                <a:latin typeface="Calibri"/>
                <a:cs typeface="Calibri"/>
              </a:rPr>
              <a:t>Grant from </a:t>
            </a:r>
            <a:r>
              <a:rPr sz="1600" spc="-5" dirty="0">
                <a:latin typeface="Calibri"/>
                <a:cs typeface="Calibri"/>
              </a:rPr>
              <a:t>the </a:t>
            </a:r>
            <a:r>
              <a:rPr sz="1600" spc="-15" dirty="0">
                <a:latin typeface="Calibri"/>
                <a:cs typeface="Calibri"/>
              </a:rPr>
              <a:t>State for </a:t>
            </a:r>
            <a:r>
              <a:rPr sz="1600" spc="-10" dirty="0">
                <a:latin typeface="Calibri"/>
                <a:cs typeface="Calibri"/>
              </a:rPr>
              <a:t>$200,000 to  </a:t>
            </a:r>
            <a:r>
              <a:rPr lang="en-US" sz="1600" spc="-10" dirty="0" smtClean="0">
                <a:latin typeface="Calibri"/>
                <a:cs typeface="Calibri"/>
              </a:rPr>
              <a:t>	  </a:t>
            </a:r>
            <a:r>
              <a:rPr sz="1600" spc="-5" dirty="0" smtClean="0">
                <a:latin typeface="Calibri"/>
                <a:cs typeface="Calibri"/>
              </a:rPr>
              <a:t>begin</a:t>
            </a:r>
            <a:r>
              <a:rPr lang="en-US" sz="1600" spc="-5" dirty="0" smtClean="0">
                <a:latin typeface="Calibri"/>
                <a:cs typeface="Calibri"/>
              </a:rPr>
              <a:t> </a:t>
            </a:r>
            <a:r>
              <a:rPr sz="1600" spc="-10" dirty="0" smtClean="0">
                <a:latin typeface="Calibri"/>
                <a:cs typeface="Calibri"/>
              </a:rPr>
              <a:t>preparing </a:t>
            </a:r>
            <a:r>
              <a:rPr sz="1600" spc="-5" dirty="0">
                <a:latin typeface="Calibri"/>
                <a:cs typeface="Calibri"/>
              </a:rPr>
              <a:t>the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40" dirty="0">
                <a:latin typeface="Calibri"/>
                <a:cs typeface="Calibri"/>
              </a:rPr>
              <a:t>RCWMP.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 dirty="0">
              <a:latin typeface="Times New Roman"/>
              <a:cs typeface="Times New Roman"/>
            </a:endParaRPr>
          </a:p>
          <a:p>
            <a:pPr marL="160020" indent="-147320">
              <a:lnSpc>
                <a:spcPct val="100000"/>
              </a:lnSpc>
              <a:buChar char="•"/>
              <a:tabLst>
                <a:tab pos="160655" algn="l"/>
              </a:tabLst>
            </a:pPr>
            <a:r>
              <a:rPr lang="en-US" sz="1600" spc="-10" dirty="0" smtClean="0">
                <a:latin typeface="Calibri"/>
                <a:cs typeface="Calibri"/>
              </a:rPr>
              <a:t>  </a:t>
            </a:r>
            <a:r>
              <a:rPr sz="1600" spc="-10" dirty="0" smtClean="0">
                <a:latin typeface="Calibri"/>
                <a:cs typeface="Calibri"/>
              </a:rPr>
              <a:t>RCWMP </a:t>
            </a:r>
            <a:r>
              <a:rPr sz="1600" spc="-5" dirty="0">
                <a:latin typeface="Calibri"/>
                <a:cs typeface="Calibri"/>
              </a:rPr>
              <a:t>Phase 1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on-going</a:t>
            </a:r>
            <a:endParaRPr sz="1600" dirty="0">
              <a:latin typeface="Calibri"/>
              <a:cs typeface="Calibri"/>
            </a:endParaRPr>
          </a:p>
          <a:p>
            <a:pPr marL="1035050" lvl="1" indent="-108585">
              <a:lnSpc>
                <a:spcPct val="100000"/>
              </a:lnSpc>
              <a:buChar char="-"/>
              <a:tabLst>
                <a:tab pos="1035685" algn="l"/>
              </a:tabLst>
            </a:pPr>
            <a:r>
              <a:rPr sz="1600" spc="-10" dirty="0">
                <a:latin typeface="Calibri"/>
                <a:cs typeface="Calibri"/>
              </a:rPr>
              <a:t>Shortlisted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Alternatives</a:t>
            </a:r>
            <a:endParaRPr sz="1600" dirty="0">
              <a:latin typeface="Calibri"/>
              <a:cs typeface="Calibri"/>
            </a:endParaRPr>
          </a:p>
          <a:p>
            <a:pPr marL="1035050" lvl="1" indent="-108585">
              <a:lnSpc>
                <a:spcPct val="100000"/>
              </a:lnSpc>
              <a:buChar char="-"/>
              <a:tabLst>
                <a:tab pos="1035685" algn="l"/>
              </a:tabLst>
            </a:pPr>
            <a:r>
              <a:rPr sz="1600" spc="-10" dirty="0">
                <a:latin typeface="Calibri"/>
                <a:cs typeface="Calibri"/>
              </a:rPr>
              <a:t>Finalized </a:t>
            </a:r>
            <a:r>
              <a:rPr sz="1600" spc="-5" dirty="0">
                <a:latin typeface="Calibri"/>
                <a:cs typeface="Calibri"/>
              </a:rPr>
              <a:t>Priority Needs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Areas</a:t>
            </a:r>
            <a:endParaRPr sz="1600" dirty="0">
              <a:latin typeface="Calibri"/>
              <a:cs typeface="Calibri"/>
            </a:endParaRPr>
          </a:p>
          <a:p>
            <a:pPr marL="1035050" lvl="1" indent="-108585">
              <a:lnSpc>
                <a:spcPct val="100000"/>
              </a:lnSpc>
              <a:buChar char="-"/>
              <a:tabLst>
                <a:tab pos="1035685" algn="l"/>
              </a:tabLst>
            </a:pPr>
            <a:r>
              <a:rPr sz="1600" spc="-10" dirty="0">
                <a:latin typeface="Calibri"/>
                <a:cs typeface="Calibri"/>
              </a:rPr>
              <a:t>Preliminary Cost</a:t>
            </a:r>
            <a:r>
              <a:rPr sz="1600" spc="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Estimates</a:t>
            </a:r>
            <a:endParaRPr sz="16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176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49651" y="5292183"/>
            <a:ext cx="2094864" cy="0"/>
          </a:xfrm>
          <a:custGeom>
            <a:avLst/>
            <a:gdLst/>
            <a:ahLst/>
            <a:cxnLst/>
            <a:rect l="l" t="t" r="r" b="b"/>
            <a:pathLst>
              <a:path w="2094865">
                <a:moveTo>
                  <a:pt x="0" y="0"/>
                </a:moveTo>
                <a:lnTo>
                  <a:pt x="2094347" y="0"/>
                </a:lnTo>
              </a:path>
            </a:pathLst>
          </a:custGeom>
          <a:ln w="73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84251" y="221064"/>
            <a:ext cx="1223010" cy="7670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50" spc="-15" dirty="0">
                <a:solidFill>
                  <a:srgbClr val="696969"/>
                </a:solidFill>
                <a:latin typeface="Arial"/>
                <a:cs typeface="Arial"/>
              </a:rPr>
              <a:t>Needs</a:t>
            </a:r>
            <a:r>
              <a:rPr sz="650" spc="-120" dirty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7C7C7C"/>
                </a:solidFill>
                <a:latin typeface="Arial"/>
                <a:cs typeface="Arial"/>
              </a:rPr>
              <a:t>Area</a:t>
            </a:r>
            <a:r>
              <a:rPr sz="650" spc="-110" dirty="0">
                <a:solidFill>
                  <a:srgbClr val="7C7C7C"/>
                </a:solidFill>
                <a:latin typeface="Arial"/>
                <a:cs typeface="Arial"/>
              </a:rPr>
              <a:t> </a:t>
            </a:r>
            <a:r>
              <a:rPr sz="650" spc="0" dirty="0">
                <a:solidFill>
                  <a:srgbClr val="7C7C7C"/>
                </a:solidFill>
                <a:latin typeface="Arial"/>
                <a:cs typeface="Arial"/>
              </a:rPr>
              <a:t>3</a:t>
            </a:r>
            <a:r>
              <a:rPr sz="650" spc="-50" dirty="0">
                <a:solidFill>
                  <a:srgbClr val="7C7C7C"/>
                </a:solidFill>
                <a:latin typeface="Arial"/>
                <a:cs typeface="Arial"/>
              </a:rPr>
              <a:t> </a:t>
            </a:r>
            <a:r>
              <a:rPr sz="650" spc="-25" dirty="0">
                <a:solidFill>
                  <a:srgbClr val="8A8A8A"/>
                </a:solidFill>
                <a:latin typeface="Arial"/>
                <a:cs typeface="Arial"/>
              </a:rPr>
              <a:t>(</a:t>
            </a:r>
            <a:r>
              <a:rPr sz="650" spc="-25" dirty="0">
                <a:solidFill>
                  <a:srgbClr val="696969"/>
                </a:solidFill>
                <a:latin typeface="Arial"/>
                <a:cs typeface="Arial"/>
              </a:rPr>
              <a:t>Hig</a:t>
            </a:r>
            <a:r>
              <a:rPr sz="650" spc="-25" dirty="0">
                <a:solidFill>
                  <a:srgbClr val="8A8A8A"/>
                </a:solidFill>
                <a:latin typeface="Arial"/>
                <a:cs typeface="Arial"/>
              </a:rPr>
              <a:t>h</a:t>
            </a:r>
            <a:r>
              <a:rPr sz="650" spc="-45" dirty="0">
                <a:solidFill>
                  <a:srgbClr val="8A8A8A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8A8A8A"/>
                </a:solidFill>
                <a:latin typeface="Arial"/>
                <a:cs typeface="Arial"/>
              </a:rPr>
              <a:t>Pr</a:t>
            </a:r>
            <a:r>
              <a:rPr sz="650" spc="-5" dirty="0">
                <a:solidFill>
                  <a:srgbClr val="696969"/>
                </a:solidFill>
                <a:latin typeface="Arial"/>
                <a:cs typeface="Arial"/>
              </a:rPr>
              <a:t>io</a:t>
            </a:r>
            <a:r>
              <a:rPr sz="650" spc="-5" dirty="0">
                <a:solidFill>
                  <a:srgbClr val="8A8A8A"/>
                </a:solidFill>
                <a:latin typeface="Arial"/>
                <a:cs typeface="Arial"/>
              </a:rPr>
              <a:t>rity)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650" spc="-5" dirty="0">
                <a:solidFill>
                  <a:srgbClr val="696969"/>
                </a:solidFill>
                <a:latin typeface="Arial"/>
                <a:cs typeface="Arial"/>
              </a:rPr>
              <a:t>NeedsAraa </a:t>
            </a:r>
            <a:r>
              <a:rPr sz="650" dirty="0">
                <a:solidFill>
                  <a:srgbClr val="696969"/>
                </a:solidFill>
                <a:latin typeface="Arial"/>
                <a:cs typeface="Arial"/>
              </a:rPr>
              <a:t>2</a:t>
            </a:r>
            <a:r>
              <a:rPr sz="650" spc="-110" dirty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8A8A8A"/>
                </a:solidFill>
                <a:latin typeface="Arial"/>
                <a:cs typeface="Arial"/>
              </a:rPr>
              <a:t>(</a:t>
            </a:r>
            <a:r>
              <a:rPr sz="650" spc="-5" dirty="0">
                <a:solidFill>
                  <a:srgbClr val="696969"/>
                </a:solidFill>
                <a:latin typeface="Arial"/>
                <a:cs typeface="Arial"/>
              </a:rPr>
              <a:t>High</a:t>
            </a:r>
            <a:r>
              <a:rPr sz="650" spc="-5" dirty="0">
                <a:solidFill>
                  <a:srgbClr val="7C7C7C"/>
                </a:solidFill>
                <a:latin typeface="Arial"/>
                <a:cs typeface="Arial"/>
              </a:rPr>
              <a:t>Priority)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7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650" dirty="0">
                <a:solidFill>
                  <a:srgbClr val="545454"/>
                </a:solidFill>
                <a:latin typeface="Arial"/>
                <a:cs typeface="Arial"/>
              </a:rPr>
              <a:t>Needs</a:t>
            </a:r>
            <a:r>
              <a:rPr sz="650" dirty="0">
                <a:solidFill>
                  <a:srgbClr val="7C7C7C"/>
                </a:solidFill>
                <a:latin typeface="Arial"/>
                <a:cs typeface="Arial"/>
              </a:rPr>
              <a:t>Area</a:t>
            </a:r>
            <a:r>
              <a:rPr sz="650" spc="-105" dirty="0">
                <a:solidFill>
                  <a:srgbClr val="7C7C7C"/>
                </a:solidFill>
                <a:latin typeface="Arial"/>
                <a:cs typeface="Arial"/>
              </a:rPr>
              <a:t> </a:t>
            </a:r>
            <a:r>
              <a:rPr sz="600" spc="0" dirty="0">
                <a:solidFill>
                  <a:srgbClr val="7C7C7C"/>
                </a:solidFill>
                <a:latin typeface="Arial"/>
                <a:cs typeface="Arial"/>
              </a:rPr>
              <a:t>6</a:t>
            </a:r>
            <a:r>
              <a:rPr sz="600" spc="-25" dirty="0">
                <a:solidFill>
                  <a:srgbClr val="7C7C7C"/>
                </a:solidFill>
                <a:latin typeface="Arial"/>
                <a:cs typeface="Arial"/>
              </a:rPr>
              <a:t> </a:t>
            </a:r>
            <a:r>
              <a:rPr sz="650" spc="-20" dirty="0">
                <a:solidFill>
                  <a:srgbClr val="7C7C7C"/>
                </a:solidFill>
                <a:latin typeface="Arial"/>
                <a:cs typeface="Arial"/>
              </a:rPr>
              <a:t>(Secondary</a:t>
            </a:r>
            <a:r>
              <a:rPr sz="650" spc="-110" dirty="0">
                <a:solidFill>
                  <a:srgbClr val="7C7C7C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7C7C7C"/>
                </a:solidFill>
                <a:latin typeface="Arial"/>
                <a:cs typeface="Arial"/>
              </a:rPr>
              <a:t>Priority)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650" spc="-5" dirty="0">
                <a:solidFill>
                  <a:srgbClr val="545454"/>
                </a:solidFill>
                <a:latin typeface="Arial"/>
                <a:cs typeface="Arial"/>
              </a:rPr>
              <a:t>Need</a:t>
            </a:r>
            <a:r>
              <a:rPr sz="650" spc="-5" dirty="0">
                <a:solidFill>
                  <a:srgbClr val="7C7C7C"/>
                </a:solidFill>
                <a:latin typeface="Arial"/>
                <a:cs typeface="Arial"/>
              </a:rPr>
              <a:t>s</a:t>
            </a:r>
            <a:r>
              <a:rPr sz="650" spc="-155" dirty="0">
                <a:solidFill>
                  <a:srgbClr val="7C7C7C"/>
                </a:solidFill>
                <a:latin typeface="Arial"/>
                <a:cs typeface="Arial"/>
              </a:rPr>
              <a:t> </a:t>
            </a:r>
            <a:r>
              <a:rPr sz="650" spc="-20" dirty="0">
                <a:solidFill>
                  <a:srgbClr val="696969"/>
                </a:solidFill>
                <a:latin typeface="Arial"/>
                <a:cs typeface="Arial"/>
              </a:rPr>
              <a:t>Area </a:t>
            </a:r>
            <a:r>
              <a:rPr sz="600" spc="-15" dirty="0">
                <a:solidFill>
                  <a:srgbClr val="696969"/>
                </a:solidFill>
                <a:latin typeface="Arial"/>
                <a:cs typeface="Arial"/>
              </a:rPr>
              <a:t>5 </a:t>
            </a:r>
            <a:r>
              <a:rPr sz="650" spc="-20" dirty="0">
                <a:solidFill>
                  <a:srgbClr val="696969"/>
                </a:solidFill>
                <a:latin typeface="Arial"/>
                <a:cs typeface="Arial"/>
              </a:rPr>
              <a:t>(Secondary </a:t>
            </a:r>
            <a:r>
              <a:rPr sz="600" spc="0" dirty="0">
                <a:solidFill>
                  <a:srgbClr val="7C7C7C"/>
                </a:solidFill>
                <a:latin typeface="Arial"/>
                <a:cs typeface="Arial"/>
              </a:rPr>
              <a:t>Priority)</a:t>
            </a:r>
            <a:endParaRPr sz="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01137" y="1406768"/>
            <a:ext cx="1397635" cy="69405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1050" spc="-245" dirty="0">
                <a:solidFill>
                  <a:srgbClr val="A1A1A1"/>
                </a:solidFill>
                <a:latin typeface="Arial"/>
                <a:cs typeface="Arial"/>
              </a:rPr>
              <a:t>L</a:t>
            </a:r>
            <a:r>
              <a:rPr sz="1050" spc="-45" dirty="0">
                <a:solidFill>
                  <a:srgbClr val="A1A1A1"/>
                </a:solidFill>
                <a:latin typeface="Arial"/>
                <a:cs typeface="Arial"/>
              </a:rPr>
              <a:t>.....</a:t>
            </a:r>
            <a:r>
              <a:rPr sz="1050" spc="-110" dirty="0">
                <a:solidFill>
                  <a:srgbClr val="A1A1A1"/>
                </a:solidFill>
                <a:latin typeface="Arial"/>
                <a:cs typeface="Arial"/>
              </a:rPr>
              <a:t>.</a:t>
            </a:r>
            <a:r>
              <a:rPr sz="600" i="1" spc="-37" baseline="-20833" dirty="0">
                <a:solidFill>
                  <a:srgbClr val="A1A1A1"/>
                </a:solidFill>
                <a:latin typeface="Times New Roman"/>
                <a:cs typeface="Times New Roman"/>
              </a:rPr>
              <a:t>1</a:t>
            </a:r>
            <a:r>
              <a:rPr sz="600" i="1" baseline="-20833" dirty="0">
                <a:solidFill>
                  <a:srgbClr val="A1A1A1"/>
                </a:solidFill>
                <a:latin typeface="Times New Roman"/>
                <a:cs typeface="Times New Roman"/>
              </a:rPr>
              <a:t> </a:t>
            </a:r>
            <a:r>
              <a:rPr sz="600" i="1" spc="44" baseline="-20833" dirty="0">
                <a:solidFill>
                  <a:srgbClr val="A1A1A1"/>
                </a:solidFill>
                <a:latin typeface="Times New Roman"/>
                <a:cs typeface="Times New Roman"/>
              </a:rPr>
              <a:t> </a:t>
            </a:r>
            <a:r>
              <a:rPr sz="600" spc="0" dirty="0">
                <a:solidFill>
                  <a:srgbClr val="696969"/>
                </a:solidFill>
                <a:latin typeface="Arial"/>
                <a:cs typeface="Arial"/>
              </a:rPr>
              <a:t>Subdlvlslons</a:t>
            </a:r>
            <a:endParaRPr sz="600">
              <a:latin typeface="Arial"/>
              <a:cs typeface="Arial"/>
            </a:endParaRPr>
          </a:p>
          <a:p>
            <a:pPr marL="19685">
              <a:lnSpc>
                <a:spcPct val="100000"/>
              </a:lnSpc>
              <a:spcBef>
                <a:spcPts val="300"/>
              </a:spcBef>
            </a:pPr>
            <a:r>
              <a:rPr sz="650" spc="285" dirty="0">
                <a:solidFill>
                  <a:srgbClr val="B1B5C8"/>
                </a:solidFill>
                <a:latin typeface="Arial"/>
                <a:cs typeface="Arial"/>
              </a:rPr>
              <a:t>-·--</a:t>
            </a:r>
            <a:r>
              <a:rPr sz="650" spc="-120" dirty="0">
                <a:solidFill>
                  <a:srgbClr val="B1B5C8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7C7C7C"/>
                </a:solidFill>
                <a:latin typeface="Arial"/>
                <a:cs typeface="Arial"/>
              </a:rPr>
              <a:t>Proposed </a:t>
            </a:r>
            <a:r>
              <a:rPr sz="650" spc="-25" dirty="0">
                <a:solidFill>
                  <a:srgbClr val="545454"/>
                </a:solidFill>
                <a:latin typeface="Arial"/>
                <a:cs typeface="Arial"/>
              </a:rPr>
              <a:t>L</a:t>
            </a:r>
            <a:r>
              <a:rPr sz="650" spc="-25" dirty="0">
                <a:solidFill>
                  <a:srgbClr val="7C7C7C"/>
                </a:solidFill>
                <a:latin typeface="Arial"/>
                <a:cs typeface="Arial"/>
              </a:rPr>
              <a:t>ow </a:t>
            </a:r>
            <a:r>
              <a:rPr sz="650" spc="-75" dirty="0">
                <a:solidFill>
                  <a:srgbClr val="7C7C7C"/>
                </a:solidFill>
                <a:latin typeface="Arial"/>
                <a:cs typeface="Arial"/>
              </a:rPr>
              <a:t>PTeS$Ur8 </a:t>
            </a:r>
            <a:r>
              <a:rPr sz="650" spc="-10" dirty="0">
                <a:solidFill>
                  <a:srgbClr val="696969"/>
                </a:solidFill>
                <a:latin typeface="Arial"/>
                <a:cs typeface="Arial"/>
              </a:rPr>
              <a:t>Sewer</a:t>
            </a:r>
            <a:endParaRPr sz="650">
              <a:latin typeface="Arial"/>
              <a:cs typeface="Arial"/>
            </a:endParaRPr>
          </a:p>
          <a:p>
            <a:pPr marL="302895" marR="233045">
              <a:lnSpc>
                <a:spcPct val="156300"/>
              </a:lnSpc>
            </a:pPr>
            <a:r>
              <a:rPr sz="650" spc="-15" dirty="0">
                <a:solidFill>
                  <a:srgbClr val="696969"/>
                </a:solidFill>
                <a:latin typeface="Arial"/>
                <a:cs typeface="Arial"/>
              </a:rPr>
              <a:t>Proposed</a:t>
            </a:r>
            <a:r>
              <a:rPr sz="650" spc="-120" dirty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96969"/>
                </a:solidFill>
                <a:latin typeface="Arial"/>
                <a:cs typeface="Arial"/>
              </a:rPr>
              <a:t>G</a:t>
            </a:r>
            <a:r>
              <a:rPr sz="650" spc="-5" dirty="0">
                <a:solidFill>
                  <a:srgbClr val="8A8A8A"/>
                </a:solidFill>
                <a:latin typeface="Arial"/>
                <a:cs typeface="Arial"/>
              </a:rPr>
              <a:t>r</a:t>
            </a:r>
            <a:r>
              <a:rPr sz="650" spc="-5" dirty="0">
                <a:solidFill>
                  <a:srgbClr val="696969"/>
                </a:solidFill>
                <a:latin typeface="Arial"/>
                <a:cs typeface="Arial"/>
              </a:rPr>
              <a:t>avitySewer  </a:t>
            </a:r>
            <a:r>
              <a:rPr sz="650" spc="-15" dirty="0">
                <a:solidFill>
                  <a:srgbClr val="696969"/>
                </a:solidFill>
                <a:latin typeface="Arial"/>
                <a:cs typeface="Arial"/>
              </a:rPr>
              <a:t>Proposed</a:t>
            </a:r>
            <a:r>
              <a:rPr sz="650" spc="-125" dirty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96969"/>
                </a:solidFill>
                <a:latin typeface="Arial"/>
                <a:cs typeface="Arial"/>
              </a:rPr>
              <a:t>Force</a:t>
            </a:r>
            <a:r>
              <a:rPr sz="650" spc="-114" dirty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696969"/>
                </a:solidFill>
                <a:latin typeface="Arial"/>
                <a:cs typeface="Arial"/>
              </a:rPr>
              <a:t>Main</a:t>
            </a:r>
            <a:endParaRPr sz="6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71266" y="4421818"/>
            <a:ext cx="1304290" cy="32639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6350">
              <a:lnSpc>
                <a:spcPts val="1160"/>
              </a:lnSpc>
              <a:spcBef>
                <a:spcPts val="180"/>
              </a:spcBef>
            </a:pPr>
            <a:r>
              <a:rPr sz="1000" spc="-125" dirty="0">
                <a:solidFill>
                  <a:srgbClr val="696969"/>
                </a:solidFill>
                <a:latin typeface="Arial"/>
                <a:cs typeface="Arial"/>
              </a:rPr>
              <a:t>TOWN</a:t>
            </a:r>
            <a:r>
              <a:rPr sz="1000" spc="-180" dirty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1000" spc="-65" dirty="0">
                <a:solidFill>
                  <a:srgbClr val="696969"/>
                </a:solidFill>
                <a:latin typeface="Arial"/>
                <a:cs typeface="Arial"/>
              </a:rPr>
              <a:t>OF</a:t>
            </a:r>
            <a:r>
              <a:rPr sz="1000" spc="-190" dirty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1000" spc="-95" dirty="0">
                <a:solidFill>
                  <a:srgbClr val="696969"/>
                </a:solidFill>
                <a:latin typeface="Arial"/>
                <a:cs typeface="Arial"/>
              </a:rPr>
              <a:t>SC</a:t>
            </a:r>
            <a:r>
              <a:rPr sz="1000" spc="-95" dirty="0">
                <a:solidFill>
                  <a:srgbClr val="424442"/>
                </a:solidFill>
                <a:latin typeface="Arial"/>
                <a:cs typeface="Arial"/>
              </a:rPr>
              <a:t>I</a:t>
            </a:r>
            <a:r>
              <a:rPr sz="1000" spc="-95" dirty="0">
                <a:solidFill>
                  <a:srgbClr val="696969"/>
                </a:solidFill>
                <a:latin typeface="Arial"/>
                <a:cs typeface="Arial"/>
              </a:rPr>
              <a:t>TUATE</a:t>
            </a:r>
            <a:r>
              <a:rPr sz="1000" spc="-95" dirty="0">
                <a:solidFill>
                  <a:srgbClr val="8A8A8A"/>
                </a:solidFill>
                <a:latin typeface="Arial"/>
                <a:cs typeface="Arial"/>
              </a:rPr>
              <a:t>,</a:t>
            </a:r>
            <a:r>
              <a:rPr sz="1000" spc="-180" dirty="0">
                <a:solidFill>
                  <a:srgbClr val="8A8A8A"/>
                </a:solidFill>
                <a:latin typeface="Arial"/>
                <a:cs typeface="Arial"/>
              </a:rPr>
              <a:t> </a:t>
            </a:r>
            <a:r>
              <a:rPr sz="1000" spc="-65" dirty="0">
                <a:solidFill>
                  <a:srgbClr val="545454"/>
                </a:solidFill>
                <a:latin typeface="Arial"/>
                <a:cs typeface="Arial"/>
              </a:rPr>
              <a:t>MA  </a:t>
            </a:r>
            <a:r>
              <a:rPr sz="1000" spc="-110" dirty="0">
                <a:solidFill>
                  <a:srgbClr val="696969"/>
                </a:solidFill>
                <a:latin typeface="Arial"/>
                <a:cs typeface="Arial"/>
              </a:rPr>
              <a:t>PARCEL</a:t>
            </a:r>
            <a:r>
              <a:rPr sz="1000" spc="-90" dirty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1000" spc="-120" dirty="0">
                <a:solidFill>
                  <a:srgbClr val="696969"/>
                </a:solidFill>
                <a:latin typeface="Arial"/>
                <a:cs typeface="Arial"/>
              </a:rPr>
              <a:t>INFORMATION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76159" y="4826236"/>
            <a:ext cx="1566545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095"/>
              </a:lnSpc>
              <a:spcBef>
                <a:spcPts val="105"/>
              </a:spcBef>
            </a:pPr>
            <a:r>
              <a:rPr sz="900" i="1" spc="-20" dirty="0">
                <a:solidFill>
                  <a:srgbClr val="545454"/>
                </a:solidFill>
                <a:latin typeface="Arial"/>
                <a:cs typeface="Arial"/>
              </a:rPr>
              <a:t>Hull,</a:t>
            </a:r>
            <a:r>
              <a:rPr sz="900" i="1" spc="-145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900" b="1" i="1" spc="-105" dirty="0">
                <a:solidFill>
                  <a:srgbClr val="545454"/>
                </a:solidFill>
                <a:latin typeface="Arial"/>
                <a:cs typeface="Arial"/>
              </a:rPr>
              <a:t>MA </a:t>
            </a:r>
            <a:r>
              <a:rPr sz="900" b="1" i="1" spc="-95" dirty="0">
                <a:solidFill>
                  <a:srgbClr val="545454"/>
                </a:solidFill>
                <a:latin typeface="Arial"/>
                <a:cs typeface="Arial"/>
              </a:rPr>
              <a:t>Regional </a:t>
            </a:r>
            <a:r>
              <a:rPr sz="900" b="1" i="1" spc="-85" dirty="0">
                <a:solidFill>
                  <a:srgbClr val="545454"/>
                </a:solidFill>
                <a:latin typeface="Arial"/>
                <a:cs typeface="Arial"/>
              </a:rPr>
              <a:t>Feasibllity </a:t>
            </a:r>
            <a:r>
              <a:rPr sz="950" b="1" i="1" spc="-60" dirty="0">
                <a:solidFill>
                  <a:srgbClr val="696969"/>
                </a:solidFill>
                <a:latin typeface="Times New Roman"/>
                <a:cs typeface="Times New Roman"/>
              </a:rPr>
              <a:t>Stu</a:t>
            </a:r>
            <a:r>
              <a:rPr sz="950" b="1" i="1" spc="-60" dirty="0">
                <a:solidFill>
                  <a:srgbClr val="424442"/>
                </a:solidFill>
                <a:latin typeface="Times New Roman"/>
                <a:cs typeface="Times New Roman"/>
              </a:rPr>
              <a:t>dy</a:t>
            </a:r>
            <a:endParaRPr sz="950">
              <a:latin typeface="Times New Roman"/>
              <a:cs typeface="Times New Roman"/>
            </a:endParaRPr>
          </a:p>
          <a:p>
            <a:pPr marL="22860">
              <a:lnSpc>
                <a:spcPts val="1155"/>
              </a:lnSpc>
            </a:pPr>
            <a:r>
              <a:rPr sz="1000" b="1" spc="-100" dirty="0">
                <a:solidFill>
                  <a:srgbClr val="424442"/>
                </a:solidFill>
                <a:latin typeface="Arial"/>
                <a:cs typeface="Arial"/>
              </a:rPr>
              <a:t>Proposed </a:t>
            </a:r>
            <a:r>
              <a:rPr sz="1000" b="1" spc="-90" dirty="0">
                <a:solidFill>
                  <a:srgbClr val="545454"/>
                </a:solidFill>
                <a:latin typeface="Arial"/>
                <a:cs typeface="Arial"/>
              </a:rPr>
              <a:t>Sewer</a:t>
            </a:r>
            <a:r>
              <a:rPr sz="1000" b="1" spc="-120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000" b="1" spc="-70" dirty="0">
                <a:solidFill>
                  <a:srgbClr val="424442"/>
                </a:solidFill>
                <a:latin typeface="Arial"/>
                <a:cs typeface="Arial"/>
              </a:rPr>
              <a:t>Map</a:t>
            </a:r>
            <a:endParaRPr sz="1000">
              <a:latin typeface="Arial"/>
              <a:cs typeface="Arial"/>
            </a:endParaRPr>
          </a:p>
          <a:p>
            <a:pPr marL="22860">
              <a:lnSpc>
                <a:spcPct val="100000"/>
              </a:lnSpc>
              <a:spcBef>
                <a:spcPts val="20"/>
              </a:spcBef>
            </a:pPr>
            <a:r>
              <a:rPr sz="1000" b="1" spc="-114" dirty="0">
                <a:solidFill>
                  <a:srgbClr val="424442"/>
                </a:solidFill>
                <a:latin typeface="Arial"/>
                <a:cs typeface="Arial"/>
              </a:rPr>
              <a:t>DRAFT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08036" y="4830535"/>
            <a:ext cx="169545" cy="2635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50" spc="-165" dirty="0">
                <a:solidFill>
                  <a:srgbClr val="8E97C3"/>
                </a:solidFill>
                <a:latin typeface="Times New Roman"/>
                <a:cs typeface="Times New Roman"/>
              </a:rPr>
              <a:t>.....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13585" y="5019411"/>
            <a:ext cx="381000" cy="19177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7780" marR="5080" indent="-5715">
              <a:lnSpc>
                <a:spcPct val="67000"/>
              </a:lnSpc>
              <a:spcBef>
                <a:spcPts val="360"/>
              </a:spcBef>
            </a:pPr>
            <a:r>
              <a:rPr sz="650" spc="-80" dirty="0">
                <a:solidFill>
                  <a:srgbClr val="B1B5C8"/>
                </a:solidFill>
                <a:latin typeface="Times New Roman"/>
                <a:cs typeface="Times New Roman"/>
              </a:rPr>
              <a:t>WOODARD  </a:t>
            </a:r>
            <a:r>
              <a:rPr sz="650" spc="-75" dirty="0">
                <a:solidFill>
                  <a:srgbClr val="B1B5C8"/>
                </a:solidFill>
                <a:latin typeface="Times New Roman"/>
                <a:cs typeface="Times New Roman"/>
              </a:rPr>
              <a:t>&amp;CURRAN</a:t>
            </a:r>
            <a:endParaRPr sz="650">
              <a:latin typeface="Times New Roman"/>
              <a:cs typeface="Times New Roman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6619161" y="5273757"/>
          <a:ext cx="2521585" cy="8909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7510"/>
                <a:gridCol w="1096645"/>
                <a:gridCol w="1027430"/>
              </a:tblGrid>
              <a:tr h="353695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44450" marR="60960" indent="-5715" algn="just">
                        <a:lnSpc>
                          <a:spcPct val="74300"/>
                        </a:lnSpc>
                        <a:spcBef>
                          <a:spcPts val="395"/>
                        </a:spcBef>
                      </a:pPr>
                      <a:r>
                        <a:rPr sz="600" spc="-60" dirty="0">
                          <a:solidFill>
                            <a:srgbClr val="696969"/>
                          </a:solidFill>
                          <a:latin typeface="Times New Roman"/>
                          <a:cs typeface="Times New Roman"/>
                        </a:rPr>
                        <a:t>Woodard </a:t>
                      </a:r>
                      <a:r>
                        <a:rPr sz="600" spc="-40" dirty="0">
                          <a:solidFill>
                            <a:srgbClr val="696969"/>
                          </a:solidFill>
                          <a:latin typeface="Arial"/>
                          <a:cs typeface="Arial"/>
                        </a:rPr>
                        <a:t>&amp;</a:t>
                      </a:r>
                      <a:r>
                        <a:rPr sz="600" spc="-40" dirty="0">
                          <a:solidFill>
                            <a:srgbClr val="696969"/>
                          </a:solidFill>
                          <a:latin typeface="Times New Roman"/>
                          <a:cs typeface="Times New Roman"/>
                        </a:rPr>
                        <a:t>o.,n-af\ah3</a:t>
                      </a:r>
                      <a:r>
                        <a:rPr sz="600" spc="-40" dirty="0">
                          <a:solidFill>
                            <a:srgbClr val="8A8A8A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550" spc="-40" dirty="0">
                          <a:solidFill>
                            <a:srgbClr val="545454"/>
                          </a:solidFill>
                          <a:latin typeface="Arial"/>
                          <a:cs typeface="Arial"/>
                        </a:rPr>
                        <a:t>assume </a:t>
                      </a:r>
                      <a:r>
                        <a:rPr sz="600" spc="-40" dirty="0">
                          <a:solidFill>
                            <a:srgbClr val="696969"/>
                          </a:solidFill>
                          <a:latin typeface="Times New Roman"/>
                          <a:cs typeface="Times New Roman"/>
                        </a:rPr>
                        <a:t>noHabllltyforany</a:t>
                      </a:r>
                      <a:r>
                        <a:rPr sz="600" spc="-40" dirty="0">
                          <a:solidFill>
                            <a:srgbClr val="7C7C7C"/>
                          </a:solidFill>
                          <a:latin typeface="Times New Roman"/>
                          <a:cs typeface="Times New Roman"/>
                        </a:rPr>
                        <a:t>oftfle </a:t>
                      </a:r>
                      <a:r>
                        <a:rPr sz="600" spc="-80" dirty="0">
                          <a:solidFill>
                            <a:srgbClr val="696969"/>
                          </a:solidFill>
                          <a:latin typeface="Times New Roman"/>
                          <a:cs typeface="Times New Roman"/>
                        </a:rPr>
                        <a:t>tollOWl'l9; </a:t>
                      </a:r>
                      <a:r>
                        <a:rPr sz="600" spc="-25" dirty="0">
                          <a:solidFill>
                            <a:srgbClr val="8A8A8A"/>
                          </a:solidFill>
                          <a:latin typeface="Times New Roman"/>
                          <a:cs typeface="Times New Roman"/>
                        </a:rPr>
                        <a:t>I.</a:t>
                      </a:r>
                      <a:r>
                        <a:rPr sz="600" spc="-25" dirty="0">
                          <a:solidFill>
                            <a:srgbClr val="696969"/>
                          </a:solidFill>
                          <a:latin typeface="Times New Roman"/>
                          <a:cs typeface="Times New Roman"/>
                        </a:rPr>
                        <a:t>My</a:t>
                      </a:r>
                      <a:r>
                        <a:rPr sz="500" spc="-25" dirty="0">
                          <a:solidFill>
                            <a:srgbClr val="696969"/>
                          </a:solidFill>
                          <a:latin typeface="Times New Roman"/>
                          <a:cs typeface="Times New Roman"/>
                        </a:rPr>
                        <a:t>etTOtS,  </a:t>
                      </a:r>
                      <a:r>
                        <a:rPr sz="600" spc="-105" dirty="0">
                          <a:solidFill>
                            <a:srgbClr val="696969"/>
                          </a:solidFill>
                          <a:latin typeface="Times New Roman"/>
                          <a:cs typeface="Times New Roman"/>
                        </a:rPr>
                        <a:t>Olf</a:t>
                      </a:r>
                      <a:r>
                        <a:rPr sz="600" spc="-105" dirty="0">
                          <a:solidFill>
                            <a:srgbClr val="8A8A8A"/>
                          </a:solidFill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600" spc="-105" dirty="0">
                          <a:solidFill>
                            <a:srgbClr val="696969"/>
                          </a:solidFill>
                          <a:latin typeface="Times New Roman"/>
                          <a:cs typeface="Times New Roman"/>
                        </a:rPr>
                        <a:t>$$iC</a:t>
                      </a:r>
                      <a:r>
                        <a:rPr sz="600" spc="-105" dirty="0">
                          <a:solidFill>
                            <a:srgbClr val="8A8A8A"/>
                          </a:solidFill>
                          <a:latin typeface="Times New Roman"/>
                          <a:cs typeface="Times New Roman"/>
                        </a:rPr>
                        <a:t>W</a:t>
                      </a:r>
                      <a:r>
                        <a:rPr sz="600" spc="-105" dirty="0">
                          <a:solidFill>
                            <a:srgbClr val="696969"/>
                          </a:solidFill>
                          <a:latin typeface="Times New Roman"/>
                          <a:cs typeface="Times New Roman"/>
                        </a:rPr>
                        <a:t>I$</a:t>
                      </a:r>
                      <a:r>
                        <a:rPr sz="600" spc="-105" dirty="0">
                          <a:solidFill>
                            <a:srgbClr val="8A8A8A"/>
                          </a:solidFill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sz="600" spc="-70" dirty="0">
                          <a:solidFill>
                            <a:srgbClr val="696969"/>
                          </a:solidFill>
                          <a:latin typeface="Arial"/>
                          <a:cs typeface="Arial"/>
                        </a:rPr>
                        <a:t>erirlaoc:uracies</a:t>
                      </a:r>
                      <a:r>
                        <a:rPr sz="600" spc="-70" dirty="0">
                          <a:solidFill>
                            <a:srgbClr val="424442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600" spc="-70" dirty="0">
                          <a:solidFill>
                            <a:srgbClr val="696969"/>
                          </a:solidFill>
                          <a:latin typeface="Arial"/>
                          <a:cs typeface="Arial"/>
                        </a:rPr>
                        <a:t>n </a:t>
                      </a:r>
                      <a:r>
                        <a:rPr sz="600" spc="-60" dirty="0">
                          <a:solidFill>
                            <a:srgbClr val="696969"/>
                          </a:solidFill>
                          <a:latin typeface="Arial"/>
                          <a:cs typeface="Arial"/>
                        </a:rPr>
                        <a:t>tie </a:t>
                      </a:r>
                      <a:r>
                        <a:rPr sz="600" spc="-35" dirty="0">
                          <a:solidFill>
                            <a:srgbClr val="696969"/>
                          </a:solidFill>
                          <a:latin typeface="Arial"/>
                          <a:cs typeface="Arial"/>
                        </a:rPr>
                        <a:t>il'l·ormat.'on</a:t>
                      </a:r>
                      <a:r>
                        <a:rPr sz="500" spc="-35" dirty="0">
                          <a:solidFill>
                            <a:srgbClr val="696969"/>
                          </a:solidFill>
                          <a:latin typeface="Times New Roman"/>
                          <a:cs typeface="Times New Roman"/>
                        </a:rPr>
                        <a:t>p,o\tied </a:t>
                      </a:r>
                      <a:r>
                        <a:rPr sz="600" spc="-35" dirty="0">
                          <a:solidFill>
                            <a:srgbClr val="545454"/>
                          </a:solidFill>
                          <a:latin typeface="Times New Roman"/>
                          <a:cs typeface="Times New Roman"/>
                        </a:rPr>
                        <a:t>regardlen</a:t>
                      </a:r>
                      <a:r>
                        <a:rPr sz="600" spc="-35" dirty="0">
                          <a:solidFill>
                            <a:srgbClr val="7C7C7C"/>
                          </a:solidFill>
                          <a:latin typeface="Times New Roman"/>
                          <a:cs typeface="Times New Roman"/>
                        </a:rPr>
                        <a:t>ofl'IO#e&amp;J</a:t>
                      </a:r>
                      <a:r>
                        <a:rPr sz="600" spc="-35" dirty="0">
                          <a:solidFill>
                            <a:srgbClr val="545454"/>
                          </a:solidFill>
                          <a:latin typeface="Times New Roman"/>
                          <a:cs typeface="Times New Roman"/>
                        </a:rPr>
                        <a:t>se:I  </a:t>
                      </a:r>
                      <a:r>
                        <a:rPr sz="700" spc="-65" dirty="0">
                          <a:solidFill>
                            <a:srgbClr val="696969"/>
                          </a:solidFill>
                          <a:latin typeface="Arial"/>
                          <a:cs typeface="Arial"/>
                        </a:rPr>
                        <a:t>or:</a:t>
                      </a:r>
                      <a:r>
                        <a:rPr sz="550" spc="-65" dirty="0">
                          <a:solidFill>
                            <a:srgbClr val="696969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550" spc="-65" dirty="0">
                          <a:solidFill>
                            <a:srgbClr val="8A8A8A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550" spc="-65" dirty="0">
                          <a:solidFill>
                            <a:srgbClr val="696969"/>
                          </a:solidFill>
                          <a:latin typeface="Times New Roman"/>
                          <a:cs typeface="Times New Roman"/>
                        </a:rPr>
                        <a:t>My </a:t>
                      </a:r>
                      <a:r>
                        <a:rPr sz="550" spc="-65" dirty="0">
                          <a:solidFill>
                            <a:srgbClr val="424442"/>
                          </a:solidFill>
                          <a:latin typeface="Times New Roman"/>
                          <a:cs typeface="Times New Roman"/>
                        </a:rPr>
                        <a:t>d </a:t>
                      </a:r>
                      <a:r>
                        <a:rPr sz="550" spc="-25" dirty="0">
                          <a:solidFill>
                            <a:srgbClr val="696969"/>
                          </a:solidFill>
                          <a:latin typeface="Times New Roman"/>
                          <a:cs typeface="Times New Roman"/>
                        </a:rPr>
                        <a:t>ecision</a:t>
                      </a:r>
                      <a:r>
                        <a:rPr sz="450" spc="-25" dirty="0">
                          <a:solidFill>
                            <a:srgbClr val="696969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550" spc="-25" dirty="0">
                          <a:solidFill>
                            <a:srgbClr val="7C7C7C"/>
                          </a:solidFill>
                          <a:latin typeface="Arial"/>
                          <a:cs typeface="Arial"/>
                        </a:rPr>
                        <a:t>actiOrl</a:t>
                      </a:r>
                      <a:r>
                        <a:rPr sz="550" spc="-25" dirty="0">
                          <a:solidFill>
                            <a:srgbClr val="545454"/>
                          </a:solidFill>
                          <a:latin typeface="Times New Roman"/>
                          <a:cs typeface="Times New Roman"/>
                        </a:rPr>
                        <a:t>lall:en</a:t>
                      </a:r>
                      <a:r>
                        <a:rPr sz="550" i="1" spc="-25" dirty="0">
                          <a:solidFill>
                            <a:srgbClr val="545454"/>
                          </a:solidFill>
                          <a:latin typeface="Arial"/>
                          <a:cs typeface="Arial"/>
                        </a:rPr>
                        <a:t>or</a:t>
                      </a:r>
                      <a:r>
                        <a:rPr sz="500" spc="-25" dirty="0">
                          <a:solidFill>
                            <a:srgbClr val="696969"/>
                          </a:solidFill>
                          <a:latin typeface="Arial"/>
                          <a:cs typeface="Arial"/>
                        </a:rPr>
                        <a:t>not </a:t>
                      </a:r>
                      <a:r>
                        <a:rPr sz="550" spc="-40" dirty="0">
                          <a:solidFill>
                            <a:srgbClr val="696969"/>
                          </a:solidFill>
                          <a:latin typeface="Arial"/>
                          <a:cs typeface="Arial"/>
                        </a:rPr>
                        <a:t>taken</a:t>
                      </a:r>
                      <a:r>
                        <a:rPr sz="550" i="1" spc="-40" dirty="0">
                          <a:solidFill>
                            <a:srgbClr val="696969"/>
                          </a:solidFill>
                          <a:latin typeface="Times New Roman"/>
                          <a:cs typeface="Times New Roman"/>
                        </a:rPr>
                        <a:t>brf</a:t>
                      </a:r>
                      <a:r>
                        <a:rPr sz="550" i="1" spc="-85" dirty="0">
                          <a:solidFill>
                            <a:srgbClr val="69696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550" spc="-40" dirty="0">
                          <a:solidFill>
                            <a:srgbClr val="696969"/>
                          </a:solidFill>
                          <a:latin typeface="Times New Roman"/>
                          <a:cs typeface="Times New Roman"/>
                        </a:rPr>
                        <a:t>lhe</a:t>
                      </a:r>
                      <a:r>
                        <a:rPr sz="550" spc="-40" dirty="0">
                          <a:solidFill>
                            <a:srgbClr val="545454"/>
                          </a:solidFill>
                          <a:latin typeface="Arial"/>
                          <a:cs typeface="Arial"/>
                        </a:rPr>
                        <a:t>rea!ler</a:t>
                      </a:r>
                      <a:r>
                        <a:rPr sz="800" spc="-40" dirty="0">
                          <a:solidFill>
                            <a:srgbClr val="696969"/>
                          </a:solidFill>
                          <a:latin typeface="Arial"/>
                          <a:cs typeface="Arial"/>
                        </a:rPr>
                        <a:t>rn</a:t>
                      </a:r>
                      <a:r>
                        <a:rPr sz="550" spc="-40" dirty="0">
                          <a:solidFill>
                            <a:srgbClr val="696969"/>
                          </a:solidFill>
                          <a:latin typeface="Arial"/>
                          <a:cs typeface="Arial"/>
                        </a:rPr>
                        <a:t>f91anceuponany</a:t>
                      </a:r>
                      <a:endParaRPr sz="550">
                        <a:latin typeface="Arial"/>
                        <a:cs typeface="Arial"/>
                      </a:endParaRPr>
                    </a:p>
                    <a:p>
                      <a:pPr marL="32384" algn="just">
                        <a:lnSpc>
                          <a:spcPts val="495"/>
                        </a:lnSpc>
                        <a:tabLst>
                          <a:tab pos="2018664" algn="l"/>
                        </a:tabLst>
                      </a:pPr>
                      <a:r>
                        <a:rPr sz="600" u="heavy" spc="-55" dirty="0">
                          <a:solidFill>
                            <a:srgbClr val="424442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00" u="heavy" spc="-35" dirty="0">
                          <a:solidFill>
                            <a:srgbClr val="424442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infocm</a:t>
                      </a:r>
                      <a:r>
                        <a:rPr sz="600" u="heavy" spc="-35" dirty="0">
                          <a:solidFill>
                            <a:srgbClr val="7C7C7C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ai:11</a:t>
                      </a:r>
                      <a:r>
                        <a:rPr sz="400" u="heavy" spc="-35" dirty="0">
                          <a:solidFill>
                            <a:srgbClr val="696969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Of</a:t>
                      </a:r>
                      <a:r>
                        <a:rPr sz="600" u="heavy" spc="-35" dirty="0">
                          <a:solidFill>
                            <a:srgbClr val="696969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data</a:t>
                      </a:r>
                      <a:r>
                        <a:rPr sz="600" u="heavy" spc="-114" dirty="0">
                          <a:solidFill>
                            <a:srgbClr val="696969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00" u="heavy" spc="-45" dirty="0">
                          <a:solidFill>
                            <a:srgbClr val="696969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tumiihed</a:t>
                      </a:r>
                      <a:r>
                        <a:rPr sz="600" u="heavy" spc="-45" dirty="0">
                          <a:solidFill>
                            <a:srgbClr val="545454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lweooder</a:t>
                      </a:r>
                      <a:r>
                        <a:rPr sz="600" u="heavy" spc="-45" dirty="0">
                          <a:solidFill>
                            <a:srgbClr val="7C7C7C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.	</a:t>
                      </a: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50165" marB="0">
                    <a:lnL w="19050">
                      <a:solidFill>
                        <a:srgbClr val="000000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7653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9050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700" spc="-65" dirty="0">
                          <a:solidFill>
                            <a:srgbClr val="696969"/>
                          </a:solidFill>
                          <a:latin typeface="Times New Roman"/>
                          <a:cs typeface="Times New Roman"/>
                        </a:rPr>
                        <a:t>SCAL</a:t>
                      </a:r>
                      <a:r>
                        <a:rPr sz="700" spc="-65" dirty="0">
                          <a:solidFill>
                            <a:srgbClr val="424442"/>
                          </a:solidFill>
                          <a:latin typeface="Times New Roman"/>
                          <a:cs typeface="Times New Roman"/>
                        </a:rPr>
                        <a:t>E! </a:t>
                      </a:r>
                      <a:r>
                        <a:rPr sz="700" spc="-5" dirty="0">
                          <a:solidFill>
                            <a:srgbClr val="696969"/>
                          </a:solidFill>
                          <a:latin typeface="Times New Roman"/>
                          <a:cs typeface="Times New Roman"/>
                        </a:rPr>
                        <a:t>' </a:t>
                      </a:r>
                      <a:r>
                        <a:rPr sz="700" spc="-5" dirty="0">
                          <a:solidFill>
                            <a:srgbClr val="8A8A8A"/>
                          </a:solidFill>
                          <a:latin typeface="Times New Roman"/>
                          <a:cs typeface="Times New Roman"/>
                        </a:rPr>
                        <a:t>•</a:t>
                      </a:r>
                      <a:r>
                        <a:rPr sz="700" spc="-60" dirty="0">
                          <a:solidFill>
                            <a:srgbClr val="8A8A8A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spc="-20" dirty="0">
                          <a:solidFill>
                            <a:srgbClr val="545454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700" spc="-20" dirty="0">
                          <a:solidFill>
                            <a:srgbClr val="A1A1A1"/>
                          </a:solidFill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sz="700" spc="-20" dirty="0">
                          <a:solidFill>
                            <a:srgbClr val="696969"/>
                          </a:solidFill>
                          <a:latin typeface="Times New Roman"/>
                          <a:cs typeface="Times New Roman"/>
                        </a:rPr>
                        <a:t>000'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-85" dirty="0">
                          <a:solidFill>
                            <a:srgbClr val="696969"/>
                          </a:solidFill>
                          <a:latin typeface="Arial"/>
                          <a:cs typeface="Arial"/>
                        </a:rPr>
                        <a:t>DOC</a:t>
                      </a:r>
                      <a:r>
                        <a:rPr sz="650" spc="-85" dirty="0">
                          <a:solidFill>
                            <a:srgbClr val="8A8A8A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sz="650" spc="-60" dirty="0">
                          <a:solidFill>
                            <a:srgbClr val="8A8A8A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60" dirty="0">
                          <a:solidFill>
                            <a:srgbClr val="545454"/>
                          </a:solidFill>
                          <a:latin typeface="Arial"/>
                          <a:cs typeface="Arial"/>
                        </a:rPr>
                        <a:t>2-018.0B.29</a:t>
                      </a:r>
                      <a:r>
                        <a:rPr sz="650" spc="-60" dirty="0">
                          <a:solidFill>
                            <a:srgbClr val="7C7C7C"/>
                          </a:solidFill>
                          <a:latin typeface="Arial"/>
                          <a:cs typeface="Arial"/>
                        </a:rPr>
                        <a:t>NoedsAreaM</a:t>
                      </a:r>
                      <a:r>
                        <a:rPr sz="650" spc="-60" dirty="0">
                          <a:solidFill>
                            <a:srgbClr val="545454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9050">
                      <a:solidFill>
                        <a:srgbClr val="000000"/>
                      </a:solidFill>
                      <a:prstDash val="solid"/>
                    </a:lnL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53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9050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650" spc="-65" dirty="0">
                          <a:solidFill>
                            <a:srgbClr val="696969"/>
                          </a:solidFill>
                          <a:latin typeface="Arial"/>
                          <a:cs typeface="Arial"/>
                        </a:rPr>
                        <a:t>DA</a:t>
                      </a:r>
                      <a:r>
                        <a:rPr sz="650" spc="-65" dirty="0">
                          <a:solidFill>
                            <a:srgbClr val="8A8A8A"/>
                          </a:solidFill>
                          <a:latin typeface="Arial"/>
                          <a:cs typeface="Arial"/>
                        </a:rPr>
                        <a:t>TE:</a:t>
                      </a:r>
                      <a:r>
                        <a:rPr sz="650" spc="-65" dirty="0">
                          <a:solidFill>
                            <a:srgbClr val="7C7C7C"/>
                          </a:solidFill>
                          <a:latin typeface="Arial"/>
                          <a:cs typeface="Arial"/>
                        </a:rPr>
                        <a:t>AUG</a:t>
                      </a:r>
                      <a:r>
                        <a:rPr sz="650" spc="-65" dirty="0">
                          <a:solidFill>
                            <a:srgbClr val="545454"/>
                          </a:solidFill>
                          <a:latin typeface="Arial"/>
                          <a:cs typeface="Arial"/>
                        </a:rPr>
                        <a:t>UST</a:t>
                      </a:r>
                      <a:r>
                        <a:rPr sz="650" spc="-65" dirty="0">
                          <a:solidFill>
                            <a:srgbClr val="424442"/>
                          </a:solidFill>
                          <a:latin typeface="Arial"/>
                          <a:cs typeface="Arial"/>
                        </a:rPr>
                        <a:t>2018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750" spc="-85" dirty="0">
                          <a:solidFill>
                            <a:srgbClr val="696969"/>
                          </a:solidFill>
                          <a:latin typeface="Times New Roman"/>
                          <a:cs typeface="Times New Roman"/>
                        </a:rPr>
                        <a:t>PROJECT#</a:t>
                      </a:r>
                      <a:r>
                        <a:rPr sz="750" spc="-85" dirty="0">
                          <a:solidFill>
                            <a:srgbClr val="8A8A8A"/>
                          </a:solidFill>
                          <a:latin typeface="Times New Roman"/>
                          <a:cs typeface="Times New Roman"/>
                        </a:rPr>
                        <a:t>:</a:t>
                      </a:r>
                      <a:r>
                        <a:rPr sz="750" spc="-40" dirty="0">
                          <a:solidFill>
                            <a:srgbClr val="8A8A8A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50" spc="-70" dirty="0">
                          <a:solidFill>
                            <a:srgbClr val="696969"/>
                          </a:solidFill>
                          <a:latin typeface="Times New Roman"/>
                          <a:cs typeface="Times New Roman"/>
                        </a:rPr>
                        <a:t>230857</a:t>
                      </a:r>
                      <a:r>
                        <a:rPr sz="750" spc="-70" dirty="0">
                          <a:solidFill>
                            <a:srgbClr val="424442"/>
                          </a:solidFill>
                          <a:latin typeface="Times New Roman"/>
                          <a:cs typeface="Times New Roman"/>
                        </a:rPr>
                        <a:t>.00</a:t>
                      </a:r>
                      <a:endParaRPr sz="750">
                        <a:latin typeface="Times New Roman"/>
                        <a:cs typeface="Times New Roman"/>
                      </a:endParaRPr>
                    </a:p>
                  </a:txBody>
                  <a:tcPr marL="0" marR="0" marT="29845" marB="0">
                    <a:lnL w="19050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415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9050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650" spc="-75" dirty="0">
                          <a:solidFill>
                            <a:srgbClr val="696969"/>
                          </a:solidFill>
                          <a:latin typeface="Arial"/>
                          <a:cs typeface="Arial"/>
                        </a:rPr>
                        <a:t>DRAWN</a:t>
                      </a:r>
                      <a:r>
                        <a:rPr sz="650" spc="-75" dirty="0">
                          <a:solidFill>
                            <a:srgbClr val="545454"/>
                          </a:solidFill>
                          <a:latin typeface="Arial"/>
                          <a:cs typeface="Arial"/>
                        </a:rPr>
                        <a:t>BY</a:t>
                      </a:r>
                      <a:r>
                        <a:rPr sz="650" spc="-75" dirty="0">
                          <a:solidFill>
                            <a:srgbClr val="8A8A8A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sz="650" spc="-30" dirty="0">
                          <a:solidFill>
                            <a:srgbClr val="8A8A8A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70" dirty="0">
                          <a:solidFill>
                            <a:srgbClr val="7C7C7C"/>
                          </a:solidFill>
                          <a:latin typeface="Arial"/>
                          <a:cs typeface="Arial"/>
                        </a:rPr>
                        <a:t>JN</a:t>
                      </a:r>
                      <a:r>
                        <a:rPr sz="650" spc="-70" dirty="0">
                          <a:solidFill>
                            <a:srgbClr val="424442"/>
                          </a:solidFill>
                          <a:latin typeface="Arial"/>
                          <a:cs typeface="Arial"/>
                        </a:rPr>
                        <a:t>L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571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650" spc="-80" dirty="0">
                          <a:solidFill>
                            <a:srgbClr val="696969"/>
                          </a:solidFill>
                          <a:latin typeface="Arial"/>
                          <a:cs typeface="Arial"/>
                        </a:rPr>
                        <a:t>SOURCE: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19050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14801" y="455676"/>
            <a:ext cx="2453005" cy="650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100" spc="-5" dirty="0"/>
              <a:t>Questions?</a:t>
            </a:r>
            <a:endParaRPr sz="4100"/>
          </a:p>
        </p:txBody>
      </p:sp>
      <p:sp>
        <p:nvSpPr>
          <p:cNvPr id="3" name="object 3"/>
          <p:cNvSpPr txBox="1"/>
          <p:nvPr/>
        </p:nvSpPr>
        <p:spPr>
          <a:xfrm>
            <a:off x="307340" y="1541779"/>
            <a:ext cx="493903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Brad Washburn, Director </a:t>
            </a:r>
            <a:r>
              <a:rPr sz="1800" spc="-5" dirty="0">
                <a:latin typeface="Calibri"/>
                <a:cs typeface="Calibri"/>
              </a:rPr>
              <a:t>of Planning </a:t>
            </a:r>
            <a:r>
              <a:rPr sz="1800" dirty="0">
                <a:latin typeface="Calibri"/>
                <a:cs typeface="Calibri"/>
              </a:rPr>
              <a:t>&amp; </a:t>
            </a:r>
            <a:r>
              <a:rPr sz="1800" spc="-5" dirty="0">
                <a:latin typeface="Calibri"/>
                <a:cs typeface="Calibri"/>
              </a:rPr>
              <a:t>Development  781-545-8868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bwashburn@scituatema.gov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  <a:tabLst>
                <a:tab pos="4624705" algn="l"/>
              </a:tabLst>
            </a:pPr>
            <a:r>
              <a:rPr spc="-5" dirty="0"/>
              <a:t>ECONOMIC DEVELOPMENT</a:t>
            </a:r>
            <a:r>
              <a:rPr spc="25" dirty="0"/>
              <a:t> </a:t>
            </a:r>
            <a:r>
              <a:rPr spc="-5" dirty="0"/>
              <a:t>PLAN</a:t>
            </a:r>
            <a:r>
              <a:rPr dirty="0"/>
              <a:t> &amp;	</a:t>
            </a:r>
            <a:r>
              <a:rPr spc="-5" dirty="0"/>
              <a:t>NORTH SCITUATE VISION</a:t>
            </a:r>
            <a:r>
              <a:rPr spc="-45" dirty="0"/>
              <a:t> </a:t>
            </a:r>
            <a:r>
              <a:rPr spc="-5" dirty="0"/>
              <a:t>PLAN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867600"/>
            <a:ext cx="7938134" cy="505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Calibri"/>
                <a:cs typeface="Calibri"/>
              </a:rPr>
              <a:t>Priority </a:t>
            </a:r>
            <a:r>
              <a:rPr sz="1500" spc="-5" dirty="0">
                <a:latin typeface="Calibri"/>
                <a:cs typeface="Calibri"/>
              </a:rPr>
              <a:t>recommendations (below) </a:t>
            </a:r>
            <a:r>
              <a:rPr sz="1500" spc="-10" dirty="0">
                <a:latin typeface="Calibri"/>
                <a:cs typeface="Calibri"/>
              </a:rPr>
              <a:t>from </a:t>
            </a:r>
            <a:r>
              <a:rPr sz="1500" spc="-5" dirty="0">
                <a:latin typeface="Calibri"/>
                <a:cs typeface="Calibri"/>
              </a:rPr>
              <a:t>each </a:t>
            </a:r>
            <a:r>
              <a:rPr sz="1500" dirty="0">
                <a:latin typeface="Calibri"/>
                <a:cs typeface="Calibri"/>
              </a:rPr>
              <a:t>plan </a:t>
            </a:r>
            <a:r>
              <a:rPr sz="1500" spc="-15" dirty="0">
                <a:latin typeface="Calibri"/>
                <a:cs typeface="Calibri"/>
              </a:rPr>
              <a:t>were </a:t>
            </a:r>
            <a:r>
              <a:rPr sz="1500" spc="-5" dirty="0">
                <a:latin typeface="Calibri"/>
                <a:cs typeface="Calibri"/>
              </a:rPr>
              <a:t>aimed </a:t>
            </a:r>
            <a:r>
              <a:rPr sz="1500" spc="-10" dirty="0">
                <a:latin typeface="Calibri"/>
                <a:cs typeface="Calibri"/>
              </a:rPr>
              <a:t>at </a:t>
            </a:r>
            <a:r>
              <a:rPr sz="1500" spc="-5" dirty="0">
                <a:latin typeface="Calibri"/>
                <a:cs typeface="Calibri"/>
              </a:rPr>
              <a:t>creating </a:t>
            </a:r>
            <a:r>
              <a:rPr sz="1500" dirty="0">
                <a:latin typeface="Calibri"/>
                <a:cs typeface="Calibri"/>
              </a:rPr>
              <a:t>an </a:t>
            </a:r>
            <a:r>
              <a:rPr sz="1500" spc="-5" dirty="0">
                <a:latin typeface="Calibri"/>
                <a:cs typeface="Calibri"/>
              </a:rPr>
              <a:t>active village through </a:t>
            </a:r>
            <a:r>
              <a:rPr sz="1500" dirty="0">
                <a:latin typeface="Calibri"/>
                <a:cs typeface="Calibri"/>
              </a:rPr>
              <a:t>the  </a:t>
            </a:r>
            <a:r>
              <a:rPr sz="1500" spc="-10" dirty="0">
                <a:latin typeface="Calibri"/>
                <a:cs typeface="Calibri"/>
              </a:rPr>
              <a:t>redevelopment </a:t>
            </a:r>
            <a:r>
              <a:rPr sz="1500" dirty="0">
                <a:latin typeface="Calibri"/>
                <a:cs typeface="Calibri"/>
              </a:rPr>
              <a:t>of </a:t>
            </a:r>
            <a:r>
              <a:rPr sz="1500" spc="-5" dirty="0">
                <a:latin typeface="Calibri"/>
                <a:cs typeface="Calibri"/>
              </a:rPr>
              <a:t>underutilized </a:t>
            </a:r>
            <a:r>
              <a:rPr sz="1500" dirty="0">
                <a:latin typeface="Calibri"/>
                <a:cs typeface="Calibri"/>
              </a:rPr>
              <a:t>and </a:t>
            </a:r>
            <a:r>
              <a:rPr sz="1500" spc="-10" dirty="0">
                <a:latin typeface="Calibri"/>
                <a:cs typeface="Calibri"/>
              </a:rPr>
              <a:t>vacant </a:t>
            </a:r>
            <a:r>
              <a:rPr sz="1500" spc="-5" dirty="0">
                <a:latin typeface="Calibri"/>
                <a:cs typeface="Calibri"/>
              </a:rPr>
              <a:t>parcels, </a:t>
            </a:r>
            <a:r>
              <a:rPr sz="1500" spc="-10" dirty="0">
                <a:latin typeface="Calibri"/>
                <a:cs typeface="Calibri"/>
              </a:rPr>
              <a:t>streetscape </a:t>
            </a:r>
            <a:r>
              <a:rPr sz="1500" dirty="0">
                <a:latin typeface="Calibri"/>
                <a:cs typeface="Calibri"/>
              </a:rPr>
              <a:t>and </a:t>
            </a:r>
            <a:r>
              <a:rPr sz="1500" spc="-5" dirty="0">
                <a:latin typeface="Calibri"/>
                <a:cs typeface="Calibri"/>
              </a:rPr>
              <a:t>connectivity </a:t>
            </a:r>
            <a:r>
              <a:rPr sz="1500" spc="-10" dirty="0">
                <a:latin typeface="Calibri"/>
                <a:cs typeface="Calibri"/>
              </a:rPr>
              <a:t>improvements, </a:t>
            </a:r>
            <a:r>
              <a:rPr sz="1500" dirty="0">
                <a:latin typeface="Calibri"/>
                <a:cs typeface="Calibri"/>
              </a:rPr>
              <a:t>and  </a:t>
            </a:r>
            <a:r>
              <a:rPr sz="1500" spc="-5" dirty="0">
                <a:latin typeface="Calibri"/>
                <a:cs typeface="Calibri"/>
              </a:rPr>
              <a:t>business outreach </a:t>
            </a:r>
            <a:r>
              <a:rPr sz="1500" spc="-10" dirty="0">
                <a:latin typeface="Calibri"/>
                <a:cs typeface="Calibri"/>
              </a:rPr>
              <a:t>to </a:t>
            </a:r>
            <a:r>
              <a:rPr sz="1500" spc="-15" dirty="0">
                <a:latin typeface="Calibri"/>
                <a:cs typeface="Calibri"/>
              </a:rPr>
              <a:t>attract </a:t>
            </a:r>
            <a:r>
              <a:rPr sz="1500" spc="-5" dirty="0">
                <a:latin typeface="Calibri"/>
                <a:cs typeface="Calibri"/>
              </a:rPr>
              <a:t>more </a:t>
            </a:r>
            <a:r>
              <a:rPr sz="1500" spc="-10" dirty="0">
                <a:latin typeface="Calibri"/>
                <a:cs typeface="Calibri"/>
              </a:rPr>
              <a:t>retail </a:t>
            </a:r>
            <a:r>
              <a:rPr sz="1500" dirty="0">
                <a:latin typeface="Calibri"/>
                <a:cs typeface="Calibri"/>
              </a:rPr>
              <a:t>and </a:t>
            </a:r>
            <a:r>
              <a:rPr sz="1500" spc="-15" dirty="0">
                <a:latin typeface="Calibri"/>
                <a:cs typeface="Calibri"/>
              </a:rPr>
              <a:t>restaurant </a:t>
            </a:r>
            <a:r>
              <a:rPr sz="1500" spc="-5" dirty="0">
                <a:latin typeface="Calibri"/>
                <a:cs typeface="Calibri"/>
              </a:rPr>
              <a:t>options </a:t>
            </a:r>
            <a:r>
              <a:rPr sz="1500" spc="-10" dirty="0">
                <a:latin typeface="Calibri"/>
                <a:cs typeface="Calibri"/>
              </a:rPr>
              <a:t>to </a:t>
            </a:r>
            <a:r>
              <a:rPr sz="1500" spc="-15" dirty="0">
                <a:latin typeface="Calibri"/>
                <a:cs typeface="Calibri"/>
              </a:rPr>
              <a:t>revitalize </a:t>
            </a:r>
            <a:r>
              <a:rPr sz="1500" dirty="0">
                <a:latin typeface="Calibri"/>
                <a:cs typeface="Calibri"/>
              </a:rPr>
              <a:t>North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Scituate.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buChar char="-"/>
              <a:tabLst>
                <a:tab pos="114935" algn="l"/>
              </a:tabLst>
            </a:pPr>
            <a:r>
              <a:rPr sz="1500" b="1" spc="-10" dirty="0">
                <a:latin typeface="Calibri"/>
                <a:cs typeface="Calibri"/>
              </a:rPr>
              <a:t>Prioritize Sewer </a:t>
            </a:r>
            <a:r>
              <a:rPr sz="1500" b="1" spc="-5" dirty="0">
                <a:latin typeface="Calibri"/>
                <a:cs typeface="Calibri"/>
              </a:rPr>
              <a:t>Expansion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Calibri"/>
              <a:buChar char="-"/>
            </a:pPr>
            <a:endParaRPr sz="1550">
              <a:latin typeface="Times New Roman"/>
              <a:cs typeface="Times New Roman"/>
            </a:endParaRPr>
          </a:p>
          <a:p>
            <a:pPr marL="12700" marR="247650">
              <a:lnSpc>
                <a:spcPct val="100000"/>
              </a:lnSpc>
              <a:buChar char="-"/>
              <a:tabLst>
                <a:tab pos="114935" algn="l"/>
              </a:tabLst>
            </a:pPr>
            <a:r>
              <a:rPr sz="1500" b="1" spc="-5" dirty="0">
                <a:latin typeface="Calibri"/>
                <a:cs typeface="Calibri"/>
              </a:rPr>
              <a:t>Neighborhood Village Area</a:t>
            </a:r>
            <a:r>
              <a:rPr sz="1500" spc="-5" dirty="0">
                <a:latin typeface="Calibri"/>
                <a:cs typeface="Calibri"/>
              </a:rPr>
              <a:t>: </a:t>
            </a:r>
            <a:r>
              <a:rPr sz="1500" spc="-10" dirty="0">
                <a:latin typeface="Calibri"/>
                <a:cs typeface="Calibri"/>
              </a:rPr>
              <a:t>Concentrate </a:t>
            </a:r>
            <a:r>
              <a:rPr sz="1500" spc="-5" dirty="0">
                <a:latin typeface="Calibri"/>
                <a:cs typeface="Calibri"/>
              </a:rPr>
              <a:t>medium/higher density mixed-use </a:t>
            </a:r>
            <a:r>
              <a:rPr sz="1500" spc="-10" dirty="0">
                <a:latin typeface="Calibri"/>
                <a:cs typeface="Calibri"/>
              </a:rPr>
              <a:t>together </a:t>
            </a:r>
            <a:r>
              <a:rPr sz="1500" spc="-5" dirty="0">
                <a:latin typeface="Calibri"/>
                <a:cs typeface="Calibri"/>
              </a:rPr>
              <a:t>with ground  floor commercial uses </a:t>
            </a:r>
            <a:r>
              <a:rPr sz="1500" dirty="0">
                <a:latin typeface="Calibri"/>
                <a:cs typeface="Calibri"/>
              </a:rPr>
              <a:t>and </a:t>
            </a:r>
            <a:r>
              <a:rPr sz="1500" spc="-5" dirty="0">
                <a:latin typeface="Calibri"/>
                <a:cs typeface="Calibri"/>
              </a:rPr>
              <a:t>upper floor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residential.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Calibri"/>
              <a:buChar char="-"/>
            </a:pP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buChar char="-"/>
              <a:tabLst>
                <a:tab pos="114935" algn="l"/>
              </a:tabLst>
            </a:pPr>
            <a:r>
              <a:rPr sz="1500" b="1" spc="-5" dirty="0">
                <a:latin typeface="Calibri"/>
                <a:cs typeface="Calibri"/>
              </a:rPr>
              <a:t>Consider </a:t>
            </a:r>
            <a:r>
              <a:rPr sz="1500" b="1" spc="-10" dirty="0">
                <a:latin typeface="Calibri"/>
                <a:cs typeface="Calibri"/>
              </a:rPr>
              <a:t>New</a:t>
            </a:r>
            <a:r>
              <a:rPr sz="1500" b="1" spc="-15" dirty="0">
                <a:latin typeface="Calibri"/>
                <a:cs typeface="Calibri"/>
              </a:rPr>
              <a:t> </a:t>
            </a:r>
            <a:r>
              <a:rPr sz="1500" b="1" spc="-10" dirty="0">
                <a:latin typeface="Calibri"/>
                <a:cs typeface="Calibri"/>
              </a:rPr>
              <a:t>Zoning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Calibri"/>
              <a:buChar char="-"/>
            </a:pPr>
            <a:endParaRPr sz="1550">
              <a:latin typeface="Times New Roman"/>
              <a:cs typeface="Times New Roman"/>
            </a:endParaRPr>
          </a:p>
          <a:p>
            <a:pPr marL="12700" marR="577850">
              <a:lnSpc>
                <a:spcPct val="100000"/>
              </a:lnSpc>
              <a:buChar char="-"/>
              <a:tabLst>
                <a:tab pos="114935" algn="l"/>
              </a:tabLst>
            </a:pPr>
            <a:r>
              <a:rPr sz="1500" b="1" spc="-5" dirty="0">
                <a:latin typeface="Calibri"/>
                <a:cs typeface="Calibri"/>
              </a:rPr>
              <a:t>Business </a:t>
            </a:r>
            <a:r>
              <a:rPr sz="1500" b="1" spc="-15" dirty="0">
                <a:latin typeface="Calibri"/>
                <a:cs typeface="Calibri"/>
              </a:rPr>
              <a:t>Attraction </a:t>
            </a:r>
            <a:r>
              <a:rPr sz="1500" b="1" spc="-5" dirty="0">
                <a:latin typeface="Calibri"/>
                <a:cs typeface="Calibri"/>
              </a:rPr>
              <a:t>and </a:t>
            </a:r>
            <a:r>
              <a:rPr sz="1500" b="1" spc="-10" dirty="0">
                <a:latin typeface="Calibri"/>
                <a:cs typeface="Calibri"/>
              </a:rPr>
              <a:t>Marketing</a:t>
            </a:r>
            <a:r>
              <a:rPr sz="1500" spc="-10" dirty="0">
                <a:latin typeface="Calibri"/>
                <a:cs typeface="Calibri"/>
              </a:rPr>
              <a:t>: Focus </a:t>
            </a:r>
            <a:r>
              <a:rPr sz="1500" dirty="0">
                <a:latin typeface="Calibri"/>
                <a:cs typeface="Calibri"/>
              </a:rPr>
              <a:t>on </a:t>
            </a:r>
            <a:r>
              <a:rPr sz="1500" spc="-10" dirty="0">
                <a:latin typeface="Calibri"/>
                <a:cs typeface="Calibri"/>
              </a:rPr>
              <a:t>convenience retail </a:t>
            </a:r>
            <a:r>
              <a:rPr sz="1500" spc="-5" dirty="0">
                <a:latin typeface="Calibri"/>
                <a:cs typeface="Calibri"/>
              </a:rPr>
              <a:t>that appeals </a:t>
            </a:r>
            <a:r>
              <a:rPr sz="1500" spc="-10" dirty="0">
                <a:latin typeface="Calibri"/>
                <a:cs typeface="Calibri"/>
              </a:rPr>
              <a:t>to </a:t>
            </a:r>
            <a:r>
              <a:rPr sz="1500" spc="-5" dirty="0">
                <a:latin typeface="Calibri"/>
                <a:cs typeface="Calibri"/>
              </a:rPr>
              <a:t>residents </a:t>
            </a:r>
            <a:r>
              <a:rPr sz="1500" dirty="0">
                <a:latin typeface="Calibri"/>
                <a:cs typeface="Calibri"/>
              </a:rPr>
              <a:t>and  </a:t>
            </a:r>
            <a:r>
              <a:rPr sz="1500" spc="-10" dirty="0">
                <a:latin typeface="Calibri"/>
                <a:cs typeface="Calibri"/>
              </a:rPr>
              <a:t>commuters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Calibri"/>
              <a:buChar char="-"/>
            </a:pPr>
            <a:endParaRPr sz="1550">
              <a:latin typeface="Times New Roman"/>
              <a:cs typeface="Times New Roman"/>
            </a:endParaRPr>
          </a:p>
          <a:p>
            <a:pPr marL="12700" marR="556260">
              <a:lnSpc>
                <a:spcPct val="100000"/>
              </a:lnSpc>
              <a:buChar char="-"/>
              <a:tabLst>
                <a:tab pos="114935" algn="l"/>
              </a:tabLst>
            </a:pPr>
            <a:r>
              <a:rPr sz="1500" b="1" spc="-5" dirty="0">
                <a:latin typeface="Calibri"/>
                <a:cs typeface="Calibri"/>
              </a:rPr>
              <a:t>Connectivity and Public </a:t>
            </a:r>
            <a:r>
              <a:rPr sz="1500" b="1" spc="-10" dirty="0">
                <a:latin typeface="Calibri"/>
                <a:cs typeface="Calibri"/>
              </a:rPr>
              <a:t>Realm Improvements</a:t>
            </a:r>
            <a:r>
              <a:rPr sz="1500" spc="-10" dirty="0">
                <a:latin typeface="Calibri"/>
                <a:cs typeface="Calibri"/>
              </a:rPr>
              <a:t>: </a:t>
            </a:r>
            <a:r>
              <a:rPr sz="1500" spc="-5" dirty="0">
                <a:latin typeface="Calibri"/>
                <a:cs typeface="Calibri"/>
              </a:rPr>
              <a:t>Enhance </a:t>
            </a:r>
            <a:r>
              <a:rPr sz="1500" spc="-10" dirty="0">
                <a:latin typeface="Calibri"/>
                <a:cs typeface="Calibri"/>
              </a:rPr>
              <a:t>streets to </a:t>
            </a:r>
            <a:r>
              <a:rPr sz="1500" spc="-5" dirty="0">
                <a:latin typeface="Calibri"/>
                <a:cs typeface="Calibri"/>
              </a:rPr>
              <a:t>accommodate </a:t>
            </a:r>
            <a:r>
              <a:rPr sz="1500" dirty="0">
                <a:latin typeface="Calibri"/>
                <a:cs typeface="Calibri"/>
              </a:rPr>
              <a:t>all </a:t>
            </a:r>
            <a:r>
              <a:rPr sz="1500" spc="-5" dirty="0">
                <a:latin typeface="Calibri"/>
                <a:cs typeface="Calibri"/>
              </a:rPr>
              <a:t>users  (automobiles, bicycles, pedestrians), sidewalks that accommodate outdoor </a:t>
            </a:r>
            <a:r>
              <a:rPr sz="1500" dirty="0">
                <a:latin typeface="Calibri"/>
                <a:cs typeface="Calibri"/>
              </a:rPr>
              <a:t>dining and an </a:t>
            </a:r>
            <a:r>
              <a:rPr sz="1500" spc="-5" dirty="0">
                <a:latin typeface="Calibri"/>
                <a:cs typeface="Calibri"/>
              </a:rPr>
              <a:t>active  pedestrian </a:t>
            </a:r>
            <a:r>
              <a:rPr sz="1500" spc="-10" dirty="0">
                <a:latin typeface="Calibri"/>
                <a:cs typeface="Calibri"/>
              </a:rPr>
              <a:t>street life, </a:t>
            </a:r>
            <a:r>
              <a:rPr sz="1500" spc="-5" dirty="0">
                <a:latin typeface="Calibri"/>
                <a:cs typeface="Calibri"/>
              </a:rPr>
              <a:t>more </a:t>
            </a:r>
            <a:r>
              <a:rPr sz="1500" spc="-10" dirty="0">
                <a:latin typeface="Calibri"/>
                <a:cs typeface="Calibri"/>
              </a:rPr>
              <a:t>street</a:t>
            </a:r>
            <a:r>
              <a:rPr sz="1500" spc="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trees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Calibri"/>
              <a:buChar char="-"/>
            </a:pPr>
            <a:endParaRPr sz="1550">
              <a:latin typeface="Times New Roman"/>
              <a:cs typeface="Times New Roman"/>
            </a:endParaRPr>
          </a:p>
          <a:p>
            <a:pPr marL="12700" marR="250825">
              <a:lnSpc>
                <a:spcPct val="100000"/>
              </a:lnSpc>
              <a:buChar char="-"/>
              <a:tabLst>
                <a:tab pos="114935" algn="l"/>
              </a:tabLst>
            </a:pPr>
            <a:r>
              <a:rPr sz="1500" b="1" spc="-10" dirty="0">
                <a:latin typeface="Calibri"/>
                <a:cs typeface="Calibri"/>
              </a:rPr>
              <a:t>More Programming </a:t>
            </a:r>
            <a:r>
              <a:rPr sz="1500" b="1" spc="-5" dirty="0">
                <a:latin typeface="Calibri"/>
                <a:cs typeface="Calibri"/>
              </a:rPr>
              <a:t>and Open Space</a:t>
            </a:r>
            <a:r>
              <a:rPr sz="1500" spc="-5" dirty="0">
                <a:latin typeface="Calibri"/>
                <a:cs typeface="Calibri"/>
              </a:rPr>
              <a:t>: Such </a:t>
            </a:r>
            <a:r>
              <a:rPr sz="1500" dirty="0">
                <a:latin typeface="Calibri"/>
                <a:cs typeface="Calibri"/>
              </a:rPr>
              <a:t>as </a:t>
            </a:r>
            <a:r>
              <a:rPr sz="1500" spc="-15" dirty="0">
                <a:latin typeface="Calibri"/>
                <a:cs typeface="Calibri"/>
              </a:rPr>
              <a:t>pocket </a:t>
            </a:r>
            <a:r>
              <a:rPr sz="1500" spc="-5" dirty="0">
                <a:latin typeface="Calibri"/>
                <a:cs typeface="Calibri"/>
              </a:rPr>
              <a:t>parks, outdoor activities, </a:t>
            </a:r>
            <a:r>
              <a:rPr sz="1500" dirty="0">
                <a:latin typeface="Calibri"/>
                <a:cs typeface="Calibri"/>
              </a:rPr>
              <a:t>a </a:t>
            </a:r>
            <a:r>
              <a:rPr sz="1500" spc="-5" dirty="0">
                <a:latin typeface="Calibri"/>
                <a:cs typeface="Calibri"/>
              </a:rPr>
              <a:t>seasonal outdoor  </a:t>
            </a:r>
            <a:r>
              <a:rPr sz="1500" spc="-10" dirty="0">
                <a:latin typeface="Calibri"/>
                <a:cs typeface="Calibri"/>
              </a:rPr>
              <a:t>market,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etc.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Calibri"/>
              <a:buChar char="-"/>
            </a:pP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buChar char="-"/>
              <a:tabLst>
                <a:tab pos="114935" algn="l"/>
              </a:tabLst>
            </a:pPr>
            <a:r>
              <a:rPr sz="1500" b="1" spc="-10" dirty="0">
                <a:latin typeface="Calibri"/>
                <a:cs typeface="Calibri"/>
              </a:rPr>
              <a:t>New </a:t>
            </a:r>
            <a:r>
              <a:rPr sz="1500" b="1" spc="-15" dirty="0">
                <a:latin typeface="Calibri"/>
                <a:cs typeface="Calibri"/>
              </a:rPr>
              <a:t>Gateway </a:t>
            </a:r>
            <a:r>
              <a:rPr sz="1500" b="1" spc="-5" dirty="0">
                <a:latin typeface="Calibri"/>
                <a:cs typeface="Calibri"/>
              </a:rPr>
              <a:t>and Village</a:t>
            </a:r>
            <a:r>
              <a:rPr sz="1500" b="1" spc="-70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Signage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6137" y="838200"/>
            <a:ext cx="7312839" cy="54664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56436" y="0"/>
            <a:ext cx="65639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Sea Scituate </a:t>
            </a:r>
            <a:r>
              <a:rPr sz="3000" dirty="0"/>
              <a:t>– </a:t>
            </a:r>
            <a:r>
              <a:rPr sz="3000" spc="-5" dirty="0"/>
              <a:t>Signage/Branding</a:t>
            </a:r>
            <a:r>
              <a:rPr sz="3000" spc="-25" dirty="0"/>
              <a:t> </a:t>
            </a:r>
            <a:r>
              <a:rPr sz="3000" spc="-5" dirty="0"/>
              <a:t>program</a:t>
            </a:r>
            <a:endParaRPr sz="3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16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5518785" cy="6858000"/>
          </a:xfrm>
          <a:custGeom>
            <a:avLst/>
            <a:gdLst/>
            <a:ahLst/>
            <a:cxnLst/>
            <a:rect l="l" t="t" r="r" b="b"/>
            <a:pathLst>
              <a:path w="5518785" h="6858000">
                <a:moveTo>
                  <a:pt x="0" y="6858000"/>
                </a:moveTo>
                <a:lnTo>
                  <a:pt x="5518404" y="6858000"/>
                </a:lnTo>
                <a:lnTo>
                  <a:pt x="551840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784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87254" y="666172"/>
            <a:ext cx="4504055" cy="276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6000" b="1" spc="50" dirty="0">
                <a:solidFill>
                  <a:srgbClr val="354E60"/>
                </a:solidFill>
                <a:latin typeface="Tw Cen MT"/>
                <a:cs typeface="Tw Cen MT"/>
              </a:rPr>
              <a:t>North </a:t>
            </a:r>
            <a:r>
              <a:rPr sz="6000" b="1" spc="5" dirty="0">
                <a:solidFill>
                  <a:srgbClr val="354E60"/>
                </a:solidFill>
                <a:latin typeface="Tw Cen MT"/>
                <a:cs typeface="Tw Cen MT"/>
              </a:rPr>
              <a:t>Scituate  </a:t>
            </a:r>
            <a:r>
              <a:rPr sz="6000" b="1" spc="0" dirty="0">
                <a:solidFill>
                  <a:srgbClr val="354E60"/>
                </a:solidFill>
                <a:latin typeface="Tw Cen MT"/>
                <a:cs typeface="Tw Cen MT"/>
              </a:rPr>
              <a:t>Village</a:t>
            </a:r>
            <a:r>
              <a:rPr sz="6000" b="1" spc="-20" dirty="0">
                <a:solidFill>
                  <a:srgbClr val="354E60"/>
                </a:solidFill>
                <a:latin typeface="Tw Cen MT"/>
                <a:cs typeface="Tw Cen MT"/>
              </a:rPr>
              <a:t> </a:t>
            </a:r>
            <a:r>
              <a:rPr sz="6000" b="1" spc="-5" dirty="0">
                <a:solidFill>
                  <a:srgbClr val="354E60"/>
                </a:solidFill>
                <a:latin typeface="Tw Cen MT"/>
                <a:cs typeface="Tw Cen MT"/>
              </a:rPr>
              <a:t>Center  Zoning</a:t>
            </a:r>
            <a:endParaRPr sz="6000">
              <a:latin typeface="Tw Cen MT"/>
              <a:cs typeface="Tw Cen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7254" y="4592514"/>
            <a:ext cx="18624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7E7E7E"/>
                </a:solidFill>
                <a:latin typeface="Tw Cen MT"/>
                <a:cs typeface="Tw Cen MT"/>
              </a:rPr>
              <a:t>April 24,</a:t>
            </a:r>
            <a:r>
              <a:rPr sz="2400" b="1" spc="-70" dirty="0">
                <a:solidFill>
                  <a:srgbClr val="7E7E7E"/>
                </a:solidFill>
                <a:latin typeface="Tw Cen MT"/>
                <a:cs typeface="Tw Cen MT"/>
              </a:rPr>
              <a:t> </a:t>
            </a:r>
            <a:r>
              <a:rPr sz="2400" b="1" spc="-5" dirty="0">
                <a:solidFill>
                  <a:srgbClr val="7E7E7E"/>
                </a:solidFill>
                <a:latin typeface="Tw Cen MT"/>
                <a:cs typeface="Tw Cen MT"/>
              </a:rPr>
              <a:t>2019</a:t>
            </a:r>
            <a:endParaRPr sz="2400">
              <a:latin typeface="Tw Cen MT"/>
              <a:cs typeface="Tw Cen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84604" y="5750052"/>
            <a:ext cx="1748027" cy="9646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3172" y="5750052"/>
            <a:ext cx="1036319" cy="9646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5580" y="301401"/>
            <a:ext cx="33000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354E60"/>
                </a:solidFill>
                <a:latin typeface="Tw Cen MT"/>
                <a:cs typeface="Tw Cen MT"/>
              </a:rPr>
              <a:t>Project</a:t>
            </a:r>
            <a:r>
              <a:rPr sz="3600" spc="-35" dirty="0">
                <a:solidFill>
                  <a:srgbClr val="354E60"/>
                </a:solidFill>
                <a:latin typeface="Tw Cen MT"/>
                <a:cs typeface="Tw Cen MT"/>
              </a:rPr>
              <a:t> </a:t>
            </a:r>
            <a:r>
              <a:rPr sz="3600" spc="-10" dirty="0">
                <a:solidFill>
                  <a:srgbClr val="354E60"/>
                </a:solidFill>
                <a:latin typeface="Tw Cen MT"/>
                <a:cs typeface="Tw Cen MT"/>
              </a:rPr>
              <a:t>Overview</a:t>
            </a:r>
            <a:endParaRPr sz="3600">
              <a:latin typeface="Tw Cen MT"/>
              <a:cs typeface="Tw Cen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13551" y="1418546"/>
            <a:ext cx="5419090" cy="49072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25" dirty="0">
                <a:solidFill>
                  <a:srgbClr val="7E7E7E"/>
                </a:solidFill>
                <a:latin typeface="Tw Cen MT"/>
                <a:cs typeface="Tw Cen MT"/>
              </a:rPr>
              <a:t>Review </a:t>
            </a:r>
            <a:r>
              <a:rPr sz="3200" spc="5" dirty="0">
                <a:solidFill>
                  <a:srgbClr val="7E7E7E"/>
                </a:solidFill>
                <a:latin typeface="Tw Cen MT"/>
                <a:cs typeface="Tw Cen MT"/>
              </a:rPr>
              <a:t>North </a:t>
            </a:r>
            <a:r>
              <a:rPr sz="3200" spc="-5" dirty="0">
                <a:solidFill>
                  <a:srgbClr val="7E7E7E"/>
                </a:solidFill>
                <a:latin typeface="Tw Cen MT"/>
                <a:cs typeface="Tw Cen MT"/>
              </a:rPr>
              <a:t>Scituate </a:t>
            </a:r>
            <a:r>
              <a:rPr sz="3200" dirty="0">
                <a:solidFill>
                  <a:srgbClr val="7E7E7E"/>
                </a:solidFill>
                <a:latin typeface="Tw Cen MT"/>
                <a:cs typeface="Tw Cen MT"/>
              </a:rPr>
              <a:t>Vision</a:t>
            </a:r>
            <a:r>
              <a:rPr sz="3200" spc="-65" dirty="0">
                <a:solidFill>
                  <a:srgbClr val="7E7E7E"/>
                </a:solidFill>
                <a:latin typeface="Tw Cen MT"/>
                <a:cs typeface="Tw Cen MT"/>
              </a:rPr>
              <a:t> </a:t>
            </a:r>
            <a:r>
              <a:rPr sz="3200" dirty="0">
                <a:solidFill>
                  <a:srgbClr val="7E7E7E"/>
                </a:solidFill>
                <a:latin typeface="Tw Cen MT"/>
                <a:cs typeface="Tw Cen MT"/>
              </a:rPr>
              <a:t>Plan</a:t>
            </a:r>
            <a:endParaRPr sz="3200">
              <a:latin typeface="Tw Cen MT"/>
              <a:cs typeface="Tw Cen MT"/>
            </a:endParaRPr>
          </a:p>
          <a:p>
            <a:pPr marL="12700" marR="2785745">
              <a:lnSpc>
                <a:spcPct val="300300"/>
              </a:lnSpc>
            </a:pPr>
            <a:r>
              <a:rPr sz="3200" spc="-10" dirty="0">
                <a:solidFill>
                  <a:srgbClr val="7E7E7E"/>
                </a:solidFill>
                <a:latin typeface="Tw Cen MT"/>
                <a:cs typeface="Tw Cen MT"/>
              </a:rPr>
              <a:t>Draft </a:t>
            </a:r>
            <a:r>
              <a:rPr sz="3200" dirty="0">
                <a:solidFill>
                  <a:srgbClr val="7E7E7E"/>
                </a:solidFill>
                <a:latin typeface="Tw Cen MT"/>
                <a:cs typeface="Tw Cen MT"/>
              </a:rPr>
              <a:t>zoning  Public</a:t>
            </a:r>
            <a:r>
              <a:rPr sz="3200" spc="-70" dirty="0">
                <a:solidFill>
                  <a:srgbClr val="7E7E7E"/>
                </a:solidFill>
                <a:latin typeface="Tw Cen MT"/>
                <a:cs typeface="Tw Cen MT"/>
              </a:rPr>
              <a:t> </a:t>
            </a:r>
            <a:r>
              <a:rPr sz="3200" spc="0" dirty="0">
                <a:solidFill>
                  <a:srgbClr val="7E7E7E"/>
                </a:solidFill>
                <a:latin typeface="Tw Cen MT"/>
                <a:cs typeface="Tw Cen MT"/>
              </a:rPr>
              <a:t>feedback  </a:t>
            </a:r>
            <a:r>
              <a:rPr sz="3200" spc="-85" dirty="0">
                <a:solidFill>
                  <a:srgbClr val="7E7E7E"/>
                </a:solidFill>
                <a:latin typeface="Tw Cen MT"/>
                <a:cs typeface="Tw Cen MT"/>
              </a:rPr>
              <a:t>Town</a:t>
            </a:r>
            <a:r>
              <a:rPr sz="3200" spc="-40" dirty="0">
                <a:solidFill>
                  <a:srgbClr val="7E7E7E"/>
                </a:solidFill>
                <a:latin typeface="Tw Cen MT"/>
                <a:cs typeface="Tw Cen MT"/>
              </a:rPr>
              <a:t> </a:t>
            </a:r>
            <a:r>
              <a:rPr sz="3200" dirty="0">
                <a:solidFill>
                  <a:srgbClr val="7E7E7E"/>
                </a:solidFill>
                <a:latin typeface="Tw Cen MT"/>
                <a:cs typeface="Tw Cen MT"/>
              </a:rPr>
              <a:t>Meeting</a:t>
            </a:r>
            <a:endParaRPr sz="3200">
              <a:latin typeface="Tw Cen MT"/>
              <a:cs typeface="Tw Cen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92045" y="4923282"/>
            <a:ext cx="0" cy="762000"/>
          </a:xfrm>
          <a:custGeom>
            <a:avLst/>
            <a:gdLst/>
            <a:ahLst/>
            <a:cxnLst/>
            <a:rect l="l" t="t" r="r" b="b"/>
            <a:pathLst>
              <a:path h="762000">
                <a:moveTo>
                  <a:pt x="0" y="0"/>
                </a:moveTo>
                <a:lnTo>
                  <a:pt x="0" y="761492"/>
                </a:lnTo>
              </a:path>
            </a:pathLst>
          </a:custGeom>
          <a:ln w="47244">
            <a:solidFill>
              <a:srgbClr val="66A7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21187" y="5661138"/>
            <a:ext cx="142240" cy="142240"/>
          </a:xfrm>
          <a:custGeom>
            <a:avLst/>
            <a:gdLst/>
            <a:ahLst/>
            <a:cxnLst/>
            <a:rect l="l" t="t" r="r" b="b"/>
            <a:pathLst>
              <a:path w="142239" h="142239">
                <a:moveTo>
                  <a:pt x="0" y="0"/>
                </a:moveTo>
                <a:lnTo>
                  <a:pt x="70853" y="141744"/>
                </a:lnTo>
                <a:lnTo>
                  <a:pt x="141731" y="12"/>
                </a:lnTo>
                <a:lnTo>
                  <a:pt x="0" y="0"/>
                </a:lnTo>
                <a:close/>
              </a:path>
            </a:pathLst>
          </a:custGeom>
          <a:solidFill>
            <a:srgbClr val="66A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32694" y="3239655"/>
            <a:ext cx="650875" cy="1384935"/>
          </a:xfrm>
          <a:custGeom>
            <a:avLst/>
            <a:gdLst/>
            <a:ahLst/>
            <a:cxnLst/>
            <a:rect l="l" t="t" r="r" b="b"/>
            <a:pathLst>
              <a:path w="650875" h="1384935">
                <a:moveTo>
                  <a:pt x="0" y="1384922"/>
                </a:moveTo>
                <a:lnTo>
                  <a:pt x="650379" y="1384922"/>
                </a:lnTo>
                <a:lnTo>
                  <a:pt x="650379" y="0"/>
                </a:lnTo>
                <a:lnTo>
                  <a:pt x="42392" y="0"/>
                </a:lnTo>
              </a:path>
            </a:pathLst>
          </a:custGeom>
          <a:ln w="47244">
            <a:solidFill>
              <a:srgbClr val="66A7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57648" y="3171715"/>
            <a:ext cx="148590" cy="140970"/>
          </a:xfrm>
          <a:custGeom>
            <a:avLst/>
            <a:gdLst/>
            <a:ahLst/>
            <a:cxnLst/>
            <a:rect l="l" t="t" r="r" b="b"/>
            <a:pathLst>
              <a:path w="148589" h="140970">
                <a:moveTo>
                  <a:pt x="148475" y="0"/>
                </a:moveTo>
                <a:lnTo>
                  <a:pt x="0" y="55359"/>
                </a:lnTo>
                <a:lnTo>
                  <a:pt x="133375" y="140919"/>
                </a:lnTo>
                <a:lnTo>
                  <a:pt x="148475" y="0"/>
                </a:lnTo>
                <a:close/>
              </a:path>
            </a:pathLst>
          </a:custGeom>
          <a:solidFill>
            <a:srgbClr val="66A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1168" y="1335024"/>
            <a:ext cx="923543" cy="9220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2575560"/>
            <a:ext cx="1246631" cy="12527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9268" y="4169664"/>
            <a:ext cx="973835" cy="9723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92045" y="3484626"/>
            <a:ext cx="0" cy="762000"/>
          </a:xfrm>
          <a:custGeom>
            <a:avLst/>
            <a:gdLst/>
            <a:ahLst/>
            <a:cxnLst/>
            <a:rect l="l" t="t" r="r" b="b"/>
            <a:pathLst>
              <a:path h="762000">
                <a:moveTo>
                  <a:pt x="0" y="0"/>
                </a:moveTo>
                <a:lnTo>
                  <a:pt x="0" y="761492"/>
                </a:lnTo>
              </a:path>
            </a:pathLst>
          </a:custGeom>
          <a:ln w="47244">
            <a:solidFill>
              <a:srgbClr val="66A7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21187" y="4222494"/>
            <a:ext cx="142240" cy="142240"/>
          </a:xfrm>
          <a:custGeom>
            <a:avLst/>
            <a:gdLst/>
            <a:ahLst/>
            <a:cxnLst/>
            <a:rect l="l" t="t" r="r" b="b"/>
            <a:pathLst>
              <a:path w="142239" h="142239">
                <a:moveTo>
                  <a:pt x="141731" y="0"/>
                </a:moveTo>
                <a:lnTo>
                  <a:pt x="0" y="0"/>
                </a:lnTo>
                <a:lnTo>
                  <a:pt x="70853" y="141732"/>
                </a:lnTo>
                <a:lnTo>
                  <a:pt x="141731" y="0"/>
                </a:lnTo>
                <a:close/>
              </a:path>
            </a:pathLst>
          </a:custGeom>
          <a:solidFill>
            <a:srgbClr val="66A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92045" y="1994154"/>
            <a:ext cx="0" cy="762000"/>
          </a:xfrm>
          <a:custGeom>
            <a:avLst/>
            <a:gdLst/>
            <a:ahLst/>
            <a:cxnLst/>
            <a:rect l="l" t="t" r="r" b="b"/>
            <a:pathLst>
              <a:path h="762000">
                <a:moveTo>
                  <a:pt x="0" y="0"/>
                </a:moveTo>
                <a:lnTo>
                  <a:pt x="0" y="761492"/>
                </a:lnTo>
              </a:path>
            </a:pathLst>
          </a:custGeom>
          <a:ln w="47244">
            <a:solidFill>
              <a:srgbClr val="66A7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21187" y="2732021"/>
            <a:ext cx="142240" cy="142240"/>
          </a:xfrm>
          <a:custGeom>
            <a:avLst/>
            <a:gdLst/>
            <a:ahLst/>
            <a:cxnLst/>
            <a:rect l="l" t="t" r="r" b="b"/>
            <a:pathLst>
              <a:path w="142239" h="142239">
                <a:moveTo>
                  <a:pt x="141731" y="0"/>
                </a:moveTo>
                <a:lnTo>
                  <a:pt x="0" y="0"/>
                </a:lnTo>
                <a:lnTo>
                  <a:pt x="70853" y="141732"/>
                </a:lnTo>
                <a:lnTo>
                  <a:pt x="141731" y="0"/>
                </a:lnTo>
                <a:close/>
              </a:path>
            </a:pathLst>
          </a:custGeom>
          <a:solidFill>
            <a:srgbClr val="66A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719" y="5361432"/>
            <a:ext cx="1234439" cy="12359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5580" y="301401"/>
            <a:ext cx="21405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354E60"/>
                </a:solidFill>
                <a:latin typeface="Tw Cen MT"/>
                <a:cs typeface="Tw Cen MT"/>
              </a:rPr>
              <a:t>Study</a:t>
            </a:r>
            <a:r>
              <a:rPr sz="3600" b="1" spc="-65" dirty="0">
                <a:solidFill>
                  <a:srgbClr val="354E60"/>
                </a:solidFill>
                <a:latin typeface="Tw Cen MT"/>
                <a:cs typeface="Tw Cen MT"/>
              </a:rPr>
              <a:t> </a:t>
            </a:r>
            <a:r>
              <a:rPr sz="3600" b="1" spc="10" dirty="0">
                <a:solidFill>
                  <a:srgbClr val="354E60"/>
                </a:solidFill>
                <a:latin typeface="Tw Cen MT"/>
                <a:cs typeface="Tw Cen MT"/>
              </a:rPr>
              <a:t>Area</a:t>
            </a:r>
            <a:endParaRPr sz="3600">
              <a:latin typeface="Tw Cen MT"/>
              <a:cs typeface="Tw Cen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80160" y="1248155"/>
            <a:ext cx="5385815" cy="56098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76599" y="3086100"/>
            <a:ext cx="589787" cy="5897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15461" y="3124961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0" y="228600"/>
                </a:moveTo>
                <a:lnTo>
                  <a:pt x="4644" y="182529"/>
                </a:lnTo>
                <a:lnTo>
                  <a:pt x="17964" y="139619"/>
                </a:lnTo>
                <a:lnTo>
                  <a:pt x="39041" y="100788"/>
                </a:lnTo>
                <a:lnTo>
                  <a:pt x="66955" y="66955"/>
                </a:lnTo>
                <a:lnTo>
                  <a:pt x="100788" y="39041"/>
                </a:lnTo>
                <a:lnTo>
                  <a:pt x="139619" y="17964"/>
                </a:lnTo>
                <a:lnTo>
                  <a:pt x="182529" y="4644"/>
                </a:lnTo>
                <a:lnTo>
                  <a:pt x="228600" y="0"/>
                </a:lnTo>
                <a:lnTo>
                  <a:pt x="274670" y="4644"/>
                </a:lnTo>
                <a:lnTo>
                  <a:pt x="317580" y="17964"/>
                </a:lnTo>
                <a:lnTo>
                  <a:pt x="356411" y="39041"/>
                </a:lnTo>
                <a:lnTo>
                  <a:pt x="390244" y="66955"/>
                </a:lnTo>
                <a:lnTo>
                  <a:pt x="418158" y="100788"/>
                </a:lnTo>
                <a:lnTo>
                  <a:pt x="439235" y="139619"/>
                </a:lnTo>
                <a:lnTo>
                  <a:pt x="452555" y="182529"/>
                </a:lnTo>
                <a:lnTo>
                  <a:pt x="457200" y="228600"/>
                </a:lnTo>
                <a:lnTo>
                  <a:pt x="452555" y="274670"/>
                </a:lnTo>
                <a:lnTo>
                  <a:pt x="439235" y="317580"/>
                </a:lnTo>
                <a:lnTo>
                  <a:pt x="418158" y="356411"/>
                </a:lnTo>
                <a:lnTo>
                  <a:pt x="390244" y="390244"/>
                </a:lnTo>
                <a:lnTo>
                  <a:pt x="356411" y="418158"/>
                </a:lnTo>
                <a:lnTo>
                  <a:pt x="317580" y="439235"/>
                </a:lnTo>
                <a:lnTo>
                  <a:pt x="274670" y="452555"/>
                </a:lnTo>
                <a:lnTo>
                  <a:pt x="228600" y="457200"/>
                </a:lnTo>
                <a:lnTo>
                  <a:pt x="182529" y="452555"/>
                </a:lnTo>
                <a:lnTo>
                  <a:pt x="139619" y="439235"/>
                </a:lnTo>
                <a:lnTo>
                  <a:pt x="100788" y="418158"/>
                </a:lnTo>
                <a:lnTo>
                  <a:pt x="66955" y="390244"/>
                </a:lnTo>
                <a:lnTo>
                  <a:pt x="39041" y="356411"/>
                </a:lnTo>
                <a:lnTo>
                  <a:pt x="17964" y="317580"/>
                </a:lnTo>
                <a:lnTo>
                  <a:pt x="4644" y="274670"/>
                </a:lnTo>
                <a:lnTo>
                  <a:pt x="0" y="228600"/>
                </a:lnTo>
                <a:close/>
              </a:path>
            </a:pathLst>
          </a:custGeom>
          <a:ln w="25908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45991" y="3311651"/>
            <a:ext cx="3084575" cy="1386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72661" y="3353561"/>
            <a:ext cx="2962275" cy="0"/>
          </a:xfrm>
          <a:custGeom>
            <a:avLst/>
            <a:gdLst/>
            <a:ahLst/>
            <a:cxnLst/>
            <a:rect l="l" t="t" r="r" b="b"/>
            <a:pathLst>
              <a:path w="2962275">
                <a:moveTo>
                  <a:pt x="0" y="0"/>
                </a:moveTo>
                <a:lnTo>
                  <a:pt x="2962275" y="0"/>
                </a:lnTo>
              </a:path>
            </a:pathLst>
          </a:custGeom>
          <a:ln w="32004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841490" y="3173603"/>
            <a:ext cx="13182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0" dirty="0">
                <a:solidFill>
                  <a:srgbClr val="7E7E7E"/>
                </a:solidFill>
                <a:latin typeface="Tw Cen MT"/>
                <a:cs typeface="Tw Cen MT"/>
              </a:rPr>
              <a:t>North</a:t>
            </a:r>
            <a:r>
              <a:rPr sz="1800" spc="-80" dirty="0">
                <a:solidFill>
                  <a:srgbClr val="7E7E7E"/>
                </a:solidFill>
                <a:latin typeface="Tw Cen MT"/>
                <a:cs typeface="Tw Cen MT"/>
              </a:rPr>
              <a:t> </a:t>
            </a:r>
            <a:r>
              <a:rPr sz="1800" dirty="0">
                <a:solidFill>
                  <a:srgbClr val="7E7E7E"/>
                </a:solidFill>
                <a:latin typeface="Tw Cen MT"/>
                <a:cs typeface="Tw Cen MT"/>
              </a:rPr>
              <a:t>Scituate</a:t>
            </a:r>
            <a:endParaRPr sz="1800">
              <a:latin typeface="Tw Cen MT"/>
              <a:cs typeface="Tw Cen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1835</Words>
  <Application>Microsoft Office PowerPoint</Application>
  <PresentationFormat>On-screen Show (4:3)</PresentationFormat>
  <Paragraphs>403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North Scituate  Community Meeting</vt:lpstr>
      <vt:lpstr>Economic Development Commission</vt:lpstr>
      <vt:lpstr>Economic Development Plan (2014)</vt:lpstr>
      <vt:lpstr>PowerPoint Presentation</vt:lpstr>
      <vt:lpstr>ECONOMIC DEVELOPMENT PLAN &amp; NORTH SCITUATE VISION PLAN</vt:lpstr>
      <vt:lpstr>Sea Scituate – Signage/Branding program</vt:lpstr>
      <vt:lpstr>PowerPoint Presentation</vt:lpstr>
      <vt:lpstr>Project Overview</vt:lpstr>
      <vt:lpstr>PowerPoint Presentation</vt:lpstr>
      <vt:lpstr>PowerPoint Presentation</vt:lpstr>
      <vt:lpstr>Study Area</vt:lpstr>
      <vt:lpstr>Study Area: Zoning</vt:lpstr>
      <vt:lpstr>Study Area: Zoning</vt:lpstr>
      <vt:lpstr>Study Area: Zoning</vt:lpstr>
      <vt:lpstr>Study Area</vt:lpstr>
      <vt:lpstr>North Scituate Village Previous Planning</vt:lpstr>
      <vt:lpstr>North Scituate Village SWOT</vt:lpstr>
      <vt:lpstr>North Scituate Village Vision</vt:lpstr>
      <vt:lpstr>North Scituate Village Vision</vt:lpstr>
      <vt:lpstr>North Scituate Village Vision</vt:lpstr>
      <vt:lpstr>North Scituate Village Vision</vt:lpstr>
      <vt:lpstr>North Scituate Village Vision</vt:lpstr>
      <vt:lpstr>North Scituate Village Vision</vt:lpstr>
      <vt:lpstr>Interactive Meeting Survey</vt:lpstr>
      <vt:lpstr>\let's start with an easy one.) How much parking should North</vt:lpstr>
      <vt:lpstr>Elements of traditional New England  village design</vt:lpstr>
      <vt:lpstr>Priorities: All new buildings in North Scituate should follow</vt:lpstr>
      <vt:lpstr>Examples of various housing types</vt:lpstr>
      <vt:lpstr>Priorities: North Scituate Village should diversify it's housing</vt:lpstr>
      <vt:lpstr>Building heights</vt:lpstr>
      <vt:lpstr>Built environment: How tall should future buildings be in</vt:lpstr>
      <vt:lpstr>Taller building away from frontage</vt:lpstr>
      <vt:lpstr>Built environment: How do you feel about taller buildings</vt:lpstr>
      <vt:lpstr>PowerPoint Presentation</vt:lpstr>
      <vt:lpstr>Built environment: 1) Would this type of development fit in</vt:lpstr>
      <vt:lpstr>PowerPoint Presentation</vt:lpstr>
      <vt:lpstr>Built environment: 2) Would this type of development fit in</vt:lpstr>
      <vt:lpstr>PowerPoint Presentation</vt:lpstr>
      <vt:lpstr>Built environment: 3) Would this type of development fit in</vt:lpstr>
      <vt:lpstr>PowerPoint Presentation</vt:lpstr>
      <vt:lpstr>Built environment: 4) Would this type of development fit in</vt:lpstr>
      <vt:lpstr>PowerPoint Presentation</vt:lpstr>
      <vt:lpstr>Built environment: 5) Would this type of development fit in</vt:lpstr>
      <vt:lpstr>PowerPoint Presentation</vt:lpstr>
      <vt:lpstr>Built environment: 6) Would this type of development fit in</vt:lpstr>
      <vt:lpstr>Municipal Wastewater</vt:lpstr>
      <vt:lpstr>PowerPoint Presentation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PLANNING &amp; ZONING INITIATIVE  FOR THE GREENBUSH-DRIFTWAY AREA</dc:title>
  <dc:creator>Theodore Brovitz</dc:creator>
  <cp:lastModifiedBy>Brad Washburn</cp:lastModifiedBy>
  <cp:revision>1</cp:revision>
  <dcterms:created xsi:type="dcterms:W3CDTF">2019-04-29T18:09:39Z</dcterms:created>
  <dcterms:modified xsi:type="dcterms:W3CDTF">2019-06-04T19:31:00Z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2019-04-29T00:00:00Z</vt:filetime>
  </property>
  <property fmtid="{D5CDD505-2E9C-101B-9397-08002B2CF9AE}" pid="3" name="Creator">
    <vt:lpwstr>Acrobat PDFMaker 19 for PowerPoint</vt:lpwstr>
  </property>
  <property fmtid="{D5CDD505-2E9C-101B-9397-08002B2CF9AE}" pid="4" name="LastSaved">
    <vt:filetime>2019-04-29T00:00:00Z</vt:filetime>
  </property>
</Properties>
</file>