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56" r:id="rId2"/>
    <p:sldId id="291" r:id="rId3"/>
    <p:sldId id="364" r:id="rId4"/>
    <p:sldId id="353" r:id="rId5"/>
    <p:sldId id="345" r:id="rId6"/>
    <p:sldId id="263" r:id="rId7"/>
    <p:sldId id="278" r:id="rId8"/>
    <p:sldId id="265" r:id="rId9"/>
    <p:sldId id="365" r:id="rId10"/>
    <p:sldId id="376" r:id="rId11"/>
    <p:sldId id="403" r:id="rId12"/>
    <p:sldId id="357" r:id="rId13"/>
    <p:sldId id="359" r:id="rId14"/>
    <p:sldId id="398" r:id="rId15"/>
    <p:sldId id="399" r:id="rId16"/>
    <p:sldId id="397" r:id="rId17"/>
    <p:sldId id="396" r:id="rId18"/>
    <p:sldId id="401" r:id="rId19"/>
    <p:sldId id="400" r:id="rId20"/>
    <p:sldId id="402" r:id="rId21"/>
    <p:sldId id="377" r:id="rId22"/>
    <p:sldId id="378" r:id="rId23"/>
    <p:sldId id="375" r:id="rId24"/>
    <p:sldId id="349" r:id="rId25"/>
    <p:sldId id="386" r:id="rId26"/>
    <p:sldId id="404" r:id="rId27"/>
    <p:sldId id="370" r:id="rId28"/>
    <p:sldId id="390" r:id="rId29"/>
    <p:sldId id="395" r:id="rId30"/>
    <p:sldId id="394" r:id="rId31"/>
    <p:sldId id="405" r:id="rId32"/>
    <p:sldId id="406" r:id="rId33"/>
    <p:sldId id="368" r:id="rId34"/>
    <p:sldId id="343" r:id="rId35"/>
    <p:sldId id="387" r:id="rId36"/>
    <p:sldId id="382" r:id="rId37"/>
    <p:sldId id="374" r:id="rId38"/>
    <p:sldId id="379" r:id="rId39"/>
    <p:sldId id="341" r:id="rId4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one, Nicole" initials="MN" lastIdx="5" clrIdx="0">
    <p:extLst>
      <p:ext uri="{19B8F6BF-5375-455C-9EA6-DF929625EA0E}">
        <p15:presenceInfo xmlns:p15="http://schemas.microsoft.com/office/powerpoint/2012/main" userId="S-1-5-21-2982660134-4255240162-3086778697-410597" providerId="AD"/>
      </p:ext>
    </p:extLst>
  </p:cmAuthor>
  <p:cmAuthor id="2" name="Cook, Tom" initials="CT" lastIdx="2" clrIdx="1">
    <p:extLst>
      <p:ext uri="{19B8F6BF-5375-455C-9EA6-DF929625EA0E}">
        <p15:presenceInfo xmlns:p15="http://schemas.microsoft.com/office/powerpoint/2012/main" userId="S-1-5-21-2982660134-4255240162-3086778697-334148" providerId="AD"/>
      </p:ext>
    </p:extLst>
  </p:cmAuthor>
  <p:cmAuthor id="3" name="mkearns" initials="m" lastIdx="2" clrIdx="2">
    <p:extLst>
      <p:ext uri="{19B8F6BF-5375-455C-9EA6-DF929625EA0E}">
        <p15:presenceInfo xmlns:p15="http://schemas.microsoft.com/office/powerpoint/2012/main" userId="mkear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0140" autoAdjust="0"/>
  </p:normalViewPr>
  <p:slideViewPr>
    <p:cSldViewPr>
      <p:cViewPr varScale="1">
        <p:scale>
          <a:sx n="55" d="100"/>
          <a:sy n="55" d="100"/>
        </p:scale>
        <p:origin x="162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54719182383798"/>
          <c:y val="7.4169410641851577E-2"/>
          <c:w val="0.81307568630707938"/>
          <c:h val="0.73249789230891593"/>
        </c:manualLayout>
      </c:layout>
      <c:lineChart>
        <c:grouping val="standard"/>
        <c:varyColors val="0"/>
        <c:ser>
          <c:idx val="0"/>
          <c:order val="0"/>
          <c:tx>
            <c:strRef>
              <c:f>data!$D$3</c:f>
              <c:strCache>
                <c:ptCount val="1"/>
                <c:pt idx="0">
                  <c:v>439 CJC (yellow)</c:v>
                </c:pt>
              </c:strCache>
            </c:strRef>
          </c:tx>
          <c:marker>
            <c:symbol val="circle"/>
            <c:size val="7"/>
            <c:spPr>
              <a:solidFill>
                <a:schemeClr val="accent6">
                  <a:lumMod val="75000"/>
                </a:schemeClr>
              </a:solidFill>
              <a:ln>
                <a:noFill/>
              </a:ln>
            </c:spPr>
          </c:marker>
          <c:cat>
            <c:numRef>
              <c:f>data!$A$5:$A$15</c:f>
              <c:numCache>
                <c:formatCode>d\-mmm</c:formatCode>
                <c:ptCount val="11"/>
                <c:pt idx="0">
                  <c:v>41760</c:v>
                </c:pt>
                <c:pt idx="1">
                  <c:v>41765</c:v>
                </c:pt>
                <c:pt idx="2">
                  <c:v>41768</c:v>
                </c:pt>
                <c:pt idx="3">
                  <c:v>41772</c:v>
                </c:pt>
                <c:pt idx="4">
                  <c:v>41775</c:v>
                </c:pt>
                <c:pt idx="5">
                  <c:v>41779</c:v>
                </c:pt>
                <c:pt idx="6">
                  <c:v>41781</c:v>
                </c:pt>
                <c:pt idx="7">
                  <c:v>41788</c:v>
                </c:pt>
                <c:pt idx="8">
                  <c:v>41794</c:v>
                </c:pt>
                <c:pt idx="9">
                  <c:v>41801</c:v>
                </c:pt>
                <c:pt idx="10">
                  <c:v>41806</c:v>
                </c:pt>
              </c:numCache>
            </c:numRef>
          </c:cat>
          <c:val>
            <c:numRef>
              <c:f>data!$S$5:$S$15</c:f>
              <c:numCache>
                <c:formatCode>0.00</c:formatCode>
                <c:ptCount val="11"/>
                <c:pt idx="0" formatCode="General">
                  <c:v>39.99</c:v>
                </c:pt>
                <c:pt idx="1">
                  <c:v>39.701666666666661</c:v>
                </c:pt>
                <c:pt idx="2">
                  <c:v>39.659999999999997</c:v>
                </c:pt>
                <c:pt idx="3">
                  <c:v>39.560833333333328</c:v>
                </c:pt>
                <c:pt idx="4">
                  <c:v>39.509166666666665</c:v>
                </c:pt>
                <c:pt idx="5">
                  <c:v>39.597499999999997</c:v>
                </c:pt>
                <c:pt idx="6">
                  <c:v>39.514166666666661</c:v>
                </c:pt>
                <c:pt idx="7">
                  <c:v>39.618333333333332</c:v>
                </c:pt>
                <c:pt idx="8">
                  <c:v>39.295833333333327</c:v>
                </c:pt>
                <c:pt idx="9">
                  <c:v>39.422499999999999</c:v>
                </c:pt>
                <c:pt idx="10">
                  <c:v>39.322499999999998</c:v>
                </c:pt>
              </c:numCache>
            </c:numRef>
          </c:val>
          <c:smooth val="0"/>
          <c:extLst>
            <c:ext xmlns:c16="http://schemas.microsoft.com/office/drawing/2014/chart" uri="{C3380CC4-5D6E-409C-BE32-E72D297353CC}">
              <c16:uniqueId val="{00000000-4BBF-49F1-97F7-B8DA616C2B0C}"/>
            </c:ext>
          </c:extLst>
        </c:ser>
        <c:ser>
          <c:idx val="1"/>
          <c:order val="1"/>
          <c:tx>
            <c:strRef>
              <c:f>data!$G$3</c:f>
              <c:strCache>
                <c:ptCount val="1"/>
                <c:pt idx="0">
                  <c:v>436 CJC (blue, abandoned)</c:v>
                </c:pt>
              </c:strCache>
            </c:strRef>
          </c:tx>
          <c:marker>
            <c:symbol val="circle"/>
            <c:size val="7"/>
            <c:spPr>
              <a:solidFill>
                <a:schemeClr val="tx2"/>
              </a:solidFill>
              <a:ln>
                <a:noFill/>
              </a:ln>
            </c:spPr>
          </c:marker>
          <c:cat>
            <c:numRef>
              <c:f>data!$A$5:$A$15</c:f>
              <c:numCache>
                <c:formatCode>d\-mmm</c:formatCode>
                <c:ptCount val="11"/>
                <c:pt idx="0">
                  <c:v>41760</c:v>
                </c:pt>
                <c:pt idx="1">
                  <c:v>41765</c:v>
                </c:pt>
                <c:pt idx="2">
                  <c:v>41768</c:v>
                </c:pt>
                <c:pt idx="3">
                  <c:v>41772</c:v>
                </c:pt>
                <c:pt idx="4">
                  <c:v>41775</c:v>
                </c:pt>
                <c:pt idx="5">
                  <c:v>41779</c:v>
                </c:pt>
                <c:pt idx="6">
                  <c:v>41781</c:v>
                </c:pt>
                <c:pt idx="7">
                  <c:v>41788</c:v>
                </c:pt>
                <c:pt idx="8">
                  <c:v>41794</c:v>
                </c:pt>
                <c:pt idx="9">
                  <c:v>41801</c:v>
                </c:pt>
                <c:pt idx="10">
                  <c:v>41806</c:v>
                </c:pt>
              </c:numCache>
            </c:numRef>
          </c:cat>
          <c:val>
            <c:numRef>
              <c:f>data!$V$5:$V$15</c:f>
              <c:numCache>
                <c:formatCode>0.00</c:formatCode>
                <c:ptCount val="11"/>
                <c:pt idx="0" formatCode="General">
                  <c:v>39.72</c:v>
                </c:pt>
                <c:pt idx="1">
                  <c:v>39.541666666666664</c:v>
                </c:pt>
                <c:pt idx="2">
                  <c:v>39.541666666666664</c:v>
                </c:pt>
                <c:pt idx="3">
                  <c:v>39.474166666666669</c:v>
                </c:pt>
                <c:pt idx="4">
                  <c:v>39.448333333333331</c:v>
                </c:pt>
                <c:pt idx="5">
                  <c:v>39.510833333333331</c:v>
                </c:pt>
                <c:pt idx="6">
                  <c:v>39.4375</c:v>
                </c:pt>
                <c:pt idx="7">
                  <c:v>39.442500000000003</c:v>
                </c:pt>
                <c:pt idx="8">
                  <c:v>38.666666666666664</c:v>
                </c:pt>
                <c:pt idx="9">
                  <c:v>37.975000000000001</c:v>
                </c:pt>
                <c:pt idx="10">
                  <c:v>38.674999999999997</c:v>
                </c:pt>
              </c:numCache>
            </c:numRef>
          </c:val>
          <c:smooth val="0"/>
          <c:extLst>
            <c:ext xmlns:c16="http://schemas.microsoft.com/office/drawing/2014/chart" uri="{C3380CC4-5D6E-409C-BE32-E72D297353CC}">
              <c16:uniqueId val="{00000001-4BBF-49F1-97F7-B8DA616C2B0C}"/>
            </c:ext>
          </c:extLst>
        </c:ser>
        <c:ser>
          <c:idx val="2"/>
          <c:order val="2"/>
          <c:tx>
            <c:strRef>
              <c:f>data!$J$3</c:f>
              <c:strCache>
                <c:ptCount val="1"/>
                <c:pt idx="0">
                  <c:v>401 CJC (birch)</c:v>
                </c:pt>
              </c:strCache>
            </c:strRef>
          </c:tx>
          <c:marker>
            <c:symbol val="circle"/>
            <c:size val="7"/>
          </c:marker>
          <c:cat>
            <c:numRef>
              <c:f>data!$A$5:$A$15</c:f>
              <c:numCache>
                <c:formatCode>d\-mmm</c:formatCode>
                <c:ptCount val="11"/>
                <c:pt idx="0">
                  <c:v>41760</c:v>
                </c:pt>
                <c:pt idx="1">
                  <c:v>41765</c:v>
                </c:pt>
                <c:pt idx="2">
                  <c:v>41768</c:v>
                </c:pt>
                <c:pt idx="3">
                  <c:v>41772</c:v>
                </c:pt>
                <c:pt idx="4">
                  <c:v>41775</c:v>
                </c:pt>
                <c:pt idx="5">
                  <c:v>41779</c:v>
                </c:pt>
                <c:pt idx="6">
                  <c:v>41781</c:v>
                </c:pt>
                <c:pt idx="7">
                  <c:v>41788</c:v>
                </c:pt>
                <c:pt idx="8">
                  <c:v>41794</c:v>
                </c:pt>
                <c:pt idx="9">
                  <c:v>41801</c:v>
                </c:pt>
                <c:pt idx="10">
                  <c:v>41806</c:v>
                </c:pt>
              </c:numCache>
            </c:numRef>
          </c:cat>
          <c:val>
            <c:numRef>
              <c:f>data!$Y$5:$Y$15</c:f>
              <c:numCache>
                <c:formatCode>0.00</c:formatCode>
                <c:ptCount val="11"/>
                <c:pt idx="0" formatCode="General">
                  <c:v>40.44</c:v>
                </c:pt>
                <c:pt idx="1">
                  <c:v>39.905000000000001</c:v>
                </c:pt>
                <c:pt idx="2">
                  <c:v>39.764166666666668</c:v>
                </c:pt>
                <c:pt idx="3">
                  <c:v>39.623333333333335</c:v>
                </c:pt>
                <c:pt idx="4">
                  <c:v>39.644166666666671</c:v>
                </c:pt>
                <c:pt idx="5">
                  <c:v>39.857500000000002</c:v>
                </c:pt>
                <c:pt idx="6">
                  <c:v>39.685833333333335</c:v>
                </c:pt>
                <c:pt idx="7">
                  <c:v>39.810833333333335</c:v>
                </c:pt>
                <c:pt idx="8">
                  <c:v>39.456666666666671</c:v>
                </c:pt>
                <c:pt idx="9">
                  <c:v>39.399166666666673</c:v>
                </c:pt>
                <c:pt idx="10">
                  <c:v>39.069166666666668</c:v>
                </c:pt>
              </c:numCache>
            </c:numRef>
          </c:val>
          <c:smooth val="0"/>
          <c:extLst>
            <c:ext xmlns:c16="http://schemas.microsoft.com/office/drawing/2014/chart" uri="{C3380CC4-5D6E-409C-BE32-E72D297353CC}">
              <c16:uniqueId val="{00000002-4BBF-49F1-97F7-B8DA616C2B0C}"/>
            </c:ext>
          </c:extLst>
        </c:ser>
        <c:ser>
          <c:idx val="3"/>
          <c:order val="3"/>
          <c:tx>
            <c:strRef>
              <c:f>data!$R$4</c:f>
              <c:strCache>
                <c:ptCount val="1"/>
                <c:pt idx="0">
                  <c:v>Reservoir level</c:v>
                </c:pt>
              </c:strCache>
            </c:strRef>
          </c:tx>
          <c:val>
            <c:numRef>
              <c:f>data!$R$5:$R$15</c:f>
              <c:numCache>
                <c:formatCode>0.00</c:formatCode>
                <c:ptCount val="11"/>
                <c:pt idx="0">
                  <c:v>39.231666666666662</c:v>
                </c:pt>
                <c:pt idx="1">
                  <c:v>39.106666666666662</c:v>
                </c:pt>
                <c:pt idx="2">
                  <c:v>39.0625</c:v>
                </c:pt>
                <c:pt idx="3">
                  <c:v>39.023333333333333</c:v>
                </c:pt>
                <c:pt idx="4">
                  <c:v>39.013333333333328</c:v>
                </c:pt>
                <c:pt idx="5">
                  <c:v>39.039166666666667</c:v>
                </c:pt>
                <c:pt idx="6">
                  <c:v>39.002499999999998</c:v>
                </c:pt>
                <c:pt idx="7">
                  <c:v>38.950833333333328</c:v>
                </c:pt>
                <c:pt idx="8">
                  <c:v>38.460833333333333</c:v>
                </c:pt>
                <c:pt idx="9">
                  <c:v>38.54</c:v>
                </c:pt>
                <c:pt idx="10">
                  <c:v>38.79</c:v>
                </c:pt>
              </c:numCache>
            </c:numRef>
          </c:val>
          <c:smooth val="0"/>
          <c:extLst>
            <c:ext xmlns:c16="http://schemas.microsoft.com/office/drawing/2014/chart" uri="{C3380CC4-5D6E-409C-BE32-E72D297353CC}">
              <c16:uniqueId val="{00000003-4BBF-49F1-97F7-B8DA616C2B0C}"/>
            </c:ext>
          </c:extLst>
        </c:ser>
        <c:dLbls>
          <c:showLegendKey val="0"/>
          <c:showVal val="0"/>
          <c:showCatName val="0"/>
          <c:showSerName val="0"/>
          <c:showPercent val="0"/>
          <c:showBubbleSize val="0"/>
        </c:dLbls>
        <c:marker val="1"/>
        <c:smooth val="0"/>
        <c:axId val="77804672"/>
        <c:axId val="77806208"/>
      </c:lineChart>
      <c:dateAx>
        <c:axId val="77804672"/>
        <c:scaling>
          <c:orientation val="minMax"/>
        </c:scaling>
        <c:delete val="0"/>
        <c:axPos val="b"/>
        <c:majorGridlines>
          <c:spPr>
            <a:ln>
              <a:gradFill>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majorGridlines>
        <c:title>
          <c:tx>
            <c:rich>
              <a:bodyPr/>
              <a:lstStyle/>
              <a:p>
                <a:pPr>
                  <a:defRPr sz="1400"/>
                </a:pPr>
                <a:r>
                  <a:rPr lang="en-US" sz="1400"/>
                  <a:t>Date</a:t>
                </a:r>
              </a:p>
            </c:rich>
          </c:tx>
          <c:overlay val="0"/>
        </c:title>
        <c:numFmt formatCode="d\-mmm" sourceLinked="1"/>
        <c:majorTickMark val="out"/>
        <c:minorTickMark val="none"/>
        <c:tickLblPos val="nextTo"/>
        <c:spPr>
          <a:ln>
            <a:solidFill>
              <a:schemeClr val="accent1">
                <a:alpha val="99000"/>
              </a:schemeClr>
            </a:solidFill>
          </a:ln>
        </c:spPr>
        <c:txPr>
          <a:bodyPr/>
          <a:lstStyle/>
          <a:p>
            <a:pPr>
              <a:defRPr sz="1400"/>
            </a:pPr>
            <a:endParaRPr lang="en-US"/>
          </a:p>
        </c:txPr>
        <c:crossAx val="77806208"/>
        <c:crosses val="autoZero"/>
        <c:auto val="0"/>
        <c:lblOffset val="100"/>
        <c:baseTimeUnit val="days"/>
      </c:dateAx>
      <c:valAx>
        <c:axId val="77806208"/>
        <c:scaling>
          <c:orientation val="minMax"/>
          <c:max val="41.8"/>
        </c:scaling>
        <c:delete val="0"/>
        <c:axPos val="l"/>
        <c:majorGridlines/>
        <c:title>
          <c:tx>
            <c:rich>
              <a:bodyPr rot="-5400000" vert="horz"/>
              <a:lstStyle/>
              <a:p>
                <a:pPr>
                  <a:defRPr sz="1400"/>
                </a:pPr>
                <a:r>
                  <a:rPr lang="en-US" sz="1400"/>
                  <a:t>Groundwater Elevation (NAVD88)</a:t>
                </a:r>
              </a:p>
            </c:rich>
          </c:tx>
          <c:overlay val="0"/>
        </c:title>
        <c:numFmt formatCode="General" sourceLinked="1"/>
        <c:majorTickMark val="out"/>
        <c:minorTickMark val="none"/>
        <c:tickLblPos val="nextTo"/>
        <c:txPr>
          <a:bodyPr/>
          <a:lstStyle/>
          <a:p>
            <a:pPr>
              <a:defRPr sz="1400"/>
            </a:pPr>
            <a:endParaRPr lang="en-US"/>
          </a:p>
        </c:txPr>
        <c:crossAx val="77804672"/>
        <c:crossesAt val="41760"/>
        <c:crossBetween val="midCat"/>
      </c:valAx>
      <c:spPr>
        <a:ln>
          <a:solidFill>
            <a:schemeClr val="accent1"/>
          </a:solidFill>
        </a:ln>
      </c:spPr>
    </c:plotArea>
    <c:legend>
      <c:legendPos val="r"/>
      <c:layout>
        <c:manualLayout>
          <c:xMode val="edge"/>
          <c:yMode val="edge"/>
          <c:x val="0.12444453056820691"/>
          <c:y val="3.1557446448226237E-2"/>
          <c:w val="0.20285643097794004"/>
          <c:h val="0.24356680213360421"/>
        </c:manualLayout>
      </c:layout>
      <c:overlay val="0"/>
    </c:legend>
    <c:plotVisOnly val="1"/>
    <c:dispBlanksAs val="gap"/>
    <c:showDLblsOverMax val="0"/>
  </c:chart>
  <c:spPr>
    <a:ln>
      <a:solidFill>
        <a:schemeClr val="accent1">
          <a:alpha val="88000"/>
        </a:schemeClr>
      </a:solidFill>
    </a:ln>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0.10513</cdr:x>
      <cdr:y>0.26039</cdr:y>
    </cdr:from>
    <cdr:to>
      <cdr:x>0.92235</cdr:x>
      <cdr:y>0.26263</cdr:y>
    </cdr:to>
    <cdr:cxnSp macro="">
      <cdr:nvCxnSpPr>
        <cdr:cNvPr id="3" name="Straight Connector 2">
          <a:extLst xmlns:a="http://schemas.openxmlformats.org/drawingml/2006/main">
            <a:ext uri="{FF2B5EF4-FFF2-40B4-BE49-F238E27FC236}">
              <a16:creationId xmlns:a16="http://schemas.microsoft.com/office/drawing/2014/main" id="{43522AF1-9459-422B-A088-C26D091C300B}"/>
            </a:ext>
          </a:extLst>
        </cdr:cNvPr>
        <cdr:cNvCxnSpPr/>
      </cdr:nvCxnSpPr>
      <cdr:spPr>
        <a:xfrm xmlns:a="http://schemas.openxmlformats.org/drawingml/2006/main" flipV="1">
          <a:off x="910167" y="1636946"/>
          <a:ext cx="7074728" cy="14054"/>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0.10593</cdr:x>
      <cdr:y>0.07351</cdr:y>
    </cdr:from>
    <cdr:to>
      <cdr:x>0.91932</cdr:x>
      <cdr:y>0.07576</cdr:y>
    </cdr:to>
    <cdr:cxnSp macro="">
      <cdr:nvCxnSpPr>
        <cdr:cNvPr id="4" name="Straight Connector 3">
          <a:extLst xmlns:a="http://schemas.openxmlformats.org/drawingml/2006/main">
            <a:ext uri="{FF2B5EF4-FFF2-40B4-BE49-F238E27FC236}">
              <a16:creationId xmlns:a16="http://schemas.microsoft.com/office/drawing/2014/main" id="{ED440F92-C929-472B-9D15-E207D54BB3CF}"/>
            </a:ext>
          </a:extLst>
        </cdr:cNvPr>
        <cdr:cNvCxnSpPr/>
      </cdr:nvCxnSpPr>
      <cdr:spPr>
        <a:xfrm xmlns:a="http://schemas.openxmlformats.org/drawingml/2006/main">
          <a:off x="917073" y="462136"/>
          <a:ext cx="7041594" cy="14114"/>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0.71296</cdr:x>
      <cdr:y>0.30645</cdr:y>
    </cdr:from>
    <cdr:to>
      <cdr:x>0.93765</cdr:x>
      <cdr:y>0.3569</cdr:y>
    </cdr:to>
    <cdr:sp macro="" textlink="">
      <cdr:nvSpPr>
        <cdr:cNvPr id="5" name="TextBox 4"/>
        <cdr:cNvSpPr txBox="1"/>
      </cdr:nvSpPr>
      <cdr:spPr>
        <a:xfrm xmlns:a="http://schemas.openxmlformats.org/drawingml/2006/main">
          <a:off x="5867400" y="1447800"/>
          <a:ext cx="1849084" cy="238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accent3">
                  <a:lumMod val="50000"/>
                </a:schemeClr>
              </a:solidFill>
            </a:rPr>
            <a:t>#401 Septic</a:t>
          </a:r>
          <a:r>
            <a:rPr lang="en-US" sz="1100" baseline="0" dirty="0">
              <a:solidFill>
                <a:schemeClr val="accent3">
                  <a:lumMod val="50000"/>
                </a:schemeClr>
              </a:solidFill>
            </a:rPr>
            <a:t> High GW (39.6)</a:t>
          </a:r>
          <a:endParaRPr lang="en-US" sz="1100" dirty="0">
            <a:solidFill>
              <a:schemeClr val="accent3">
                <a:lumMod val="50000"/>
              </a:schemeClr>
            </a:solidFill>
          </a:endParaRPr>
        </a:p>
      </cdr:txBody>
    </cdr:sp>
  </cdr:relSizeAnchor>
  <cdr:relSizeAnchor xmlns:cdr="http://schemas.openxmlformats.org/drawingml/2006/chartDrawing">
    <cdr:from>
      <cdr:x>0.61909</cdr:x>
      <cdr:y>0.02862</cdr:y>
    </cdr:from>
    <cdr:to>
      <cdr:x>0.94532</cdr:x>
      <cdr:y>0.07239</cdr:y>
    </cdr:to>
    <cdr:sp macro="" textlink="">
      <cdr:nvSpPr>
        <cdr:cNvPr id="6" name="TextBox 1"/>
        <cdr:cNvSpPr txBox="1"/>
      </cdr:nvSpPr>
      <cdr:spPr>
        <a:xfrm xmlns:a="http://schemas.openxmlformats.org/drawingml/2006/main">
          <a:off x="5359566" y="179917"/>
          <a:ext cx="2824227" cy="275166"/>
        </a:xfrm>
        <a:prstGeom xmlns:a="http://schemas.openxmlformats.org/drawingml/2006/main" prst="rect">
          <a:avLst/>
        </a:prstGeom>
      </cdr:spPr>
      <cdr:txBody>
        <a:bodyPr xmlns:a="http://schemas.openxmlformats.org/drawingml/2006/main" wrap="square"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accent6">
                  <a:lumMod val="75000"/>
                </a:schemeClr>
              </a:solidFill>
            </a:rPr>
            <a:t>#439  Septic</a:t>
          </a:r>
          <a:r>
            <a:rPr lang="en-US" sz="1100" baseline="0">
              <a:solidFill>
                <a:schemeClr val="accent6">
                  <a:lumMod val="75000"/>
                </a:schemeClr>
              </a:solidFill>
            </a:rPr>
            <a:t> High GW (41.8)</a:t>
          </a:r>
          <a:endParaRPr lang="en-US" sz="1100">
            <a:solidFill>
              <a:schemeClr val="accent6">
                <a:lumMod val="75000"/>
              </a:schemeClr>
            </a:solidFill>
          </a:endParaRPr>
        </a:p>
      </cdr:txBody>
    </cdr:sp>
  </cdr:relSizeAnchor>
  <cdr:relSizeAnchor xmlns:cdr="http://schemas.openxmlformats.org/drawingml/2006/chartDrawing">
    <cdr:from>
      <cdr:x>0.19444</cdr:x>
      <cdr:y>0.43548</cdr:y>
    </cdr:from>
    <cdr:to>
      <cdr:x>0.43722</cdr:x>
      <cdr:y>0.48387</cdr:y>
    </cdr:to>
    <cdr:sp macro="" textlink="">
      <cdr:nvSpPr>
        <cdr:cNvPr id="7" name="TextBox 6"/>
        <cdr:cNvSpPr txBox="1"/>
      </cdr:nvSpPr>
      <cdr:spPr>
        <a:xfrm xmlns:a="http://schemas.openxmlformats.org/drawingml/2006/main">
          <a:off x="1600200" y="2057400"/>
          <a:ext cx="1997946"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Existing Normal Pool</a:t>
          </a:r>
          <a:r>
            <a:rPr lang="en-US" sz="1100" baseline="0" dirty="0"/>
            <a:t> (38.94)</a:t>
          </a:r>
          <a:endParaRPr lang="en-US" sz="1100" dirty="0"/>
        </a:p>
      </cdr:txBody>
    </cdr:sp>
  </cdr:relSizeAnchor>
  <cdr:relSizeAnchor xmlns:cdr="http://schemas.openxmlformats.org/drawingml/2006/chartDrawing">
    <cdr:from>
      <cdr:x>0.61858</cdr:x>
      <cdr:y>0.21549</cdr:y>
    </cdr:from>
    <cdr:to>
      <cdr:x>0.9843</cdr:x>
      <cdr:y>0.26094</cdr:y>
    </cdr:to>
    <cdr:sp macro="" textlink="">
      <cdr:nvSpPr>
        <cdr:cNvPr id="8" name="TextBox 1"/>
        <cdr:cNvSpPr txBox="1"/>
      </cdr:nvSpPr>
      <cdr:spPr>
        <a:xfrm xmlns:a="http://schemas.openxmlformats.org/drawingml/2006/main">
          <a:off x="5355167" y="1354666"/>
          <a:ext cx="3166082" cy="2857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Proposed Normal Pool (40.44)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319C4C2-0E16-45C0-9D9D-0BFF9CE9DDD3}" type="datetimeFigureOut">
              <a:rPr lang="en-US" smtClean="0"/>
              <a:t>1/15/2019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3514CEAA-67F3-40B4-BBAF-4CF98A5A0B10}" type="slidenum">
              <a:rPr lang="en-US" smtClean="0"/>
              <a:t>‹#›</a:t>
            </a:fld>
            <a:endParaRPr lang="en-US"/>
          </a:p>
        </p:txBody>
      </p:sp>
    </p:spTree>
    <p:extLst>
      <p:ext uri="{BB962C8B-B14F-4D97-AF65-F5344CB8AC3E}">
        <p14:creationId xmlns:p14="http://schemas.microsoft.com/office/powerpoint/2010/main" val="2934947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9566CB8-480C-45C6-BE5F-D74799BF3E04}" type="datetimeFigureOut">
              <a:rPr lang="en-US" smtClean="0"/>
              <a:t>1/15/2019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24E4421-F0AE-4C44-87E0-F5DE62A1B9FD}" type="slidenum">
              <a:rPr lang="en-US" smtClean="0"/>
              <a:t>‹#›</a:t>
            </a:fld>
            <a:endParaRPr lang="en-US"/>
          </a:p>
        </p:txBody>
      </p:sp>
    </p:spTree>
    <p:extLst>
      <p:ext uri="{BB962C8B-B14F-4D97-AF65-F5344CB8AC3E}">
        <p14:creationId xmlns:p14="http://schemas.microsoft.com/office/powerpoint/2010/main" val="26999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Monitoring began in mid-2000’s</a:t>
            </a:r>
          </a:p>
        </p:txBody>
      </p:sp>
      <p:sp>
        <p:nvSpPr>
          <p:cNvPr id="4" name="Slide Number Placeholder 3"/>
          <p:cNvSpPr>
            <a:spLocks noGrp="1"/>
          </p:cNvSpPr>
          <p:nvPr>
            <p:ph type="sldNum" sz="quarter" idx="10"/>
          </p:nvPr>
        </p:nvSpPr>
        <p:spPr/>
        <p:txBody>
          <a:bodyPr/>
          <a:lstStyle/>
          <a:p>
            <a:fld id="{CC567D8F-6E27-408E-AB77-ADCE79AC5E91}" type="slidenum">
              <a:rPr lang="en-US" smtClean="0"/>
              <a:t>2</a:t>
            </a:fld>
            <a:endParaRPr lang="en-US" dirty="0"/>
          </a:p>
        </p:txBody>
      </p:sp>
    </p:spTree>
    <p:extLst>
      <p:ext uri="{BB962C8B-B14F-4D97-AF65-F5344CB8AC3E}">
        <p14:creationId xmlns:p14="http://schemas.microsoft.com/office/powerpoint/2010/main" val="113177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defTabSz="933237">
              <a:defRPr/>
            </a:pPr>
            <a:r>
              <a:rPr lang="en-US" dirty="0"/>
              <a:t>biggest challenge:</a:t>
            </a:r>
            <a:r>
              <a:rPr lang="en-US" baseline="0" dirty="0"/>
              <a:t> fish passage at the Reservoir</a:t>
            </a:r>
            <a:endParaRPr lang="en-US" dirty="0"/>
          </a:p>
          <a:p>
            <a:endParaRPr lang="en-US" dirty="0"/>
          </a:p>
        </p:txBody>
      </p:sp>
      <p:sp>
        <p:nvSpPr>
          <p:cNvPr id="4" name="Slide Number Placeholder 3"/>
          <p:cNvSpPr>
            <a:spLocks noGrp="1"/>
          </p:cNvSpPr>
          <p:nvPr>
            <p:ph type="sldNum" sz="quarter" idx="10"/>
          </p:nvPr>
        </p:nvSpPr>
        <p:spPr/>
        <p:txBody>
          <a:bodyPr/>
          <a:lstStyle/>
          <a:p>
            <a:fld id="{CC567D8F-6E27-408E-AB77-ADCE79AC5E91}" type="slidenum">
              <a:rPr lang="en-US" smtClean="0"/>
              <a:t>3</a:t>
            </a:fld>
            <a:endParaRPr lang="en-US"/>
          </a:p>
        </p:txBody>
      </p:sp>
    </p:spTree>
    <p:extLst>
      <p:ext uri="{BB962C8B-B14F-4D97-AF65-F5344CB8AC3E}">
        <p14:creationId xmlns:p14="http://schemas.microsoft.com/office/powerpoint/2010/main" val="277436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44FB12-2229-4543-809D-0FD053FC5730}"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197703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Reservoir ladder outlet</a:t>
            </a:r>
            <a:r>
              <a:rPr lang="en-US" baseline="0" dirty="0"/>
              <a:t> elevation is 36 </a:t>
            </a:r>
            <a:r>
              <a:rPr lang="en-US" baseline="0" dirty="0" err="1"/>
              <a:t>ft</a:t>
            </a:r>
            <a:endParaRPr lang="en-US" dirty="0"/>
          </a:p>
        </p:txBody>
      </p:sp>
      <p:sp>
        <p:nvSpPr>
          <p:cNvPr id="4" name="Slide Number Placeholder 3"/>
          <p:cNvSpPr>
            <a:spLocks noGrp="1"/>
          </p:cNvSpPr>
          <p:nvPr>
            <p:ph type="sldNum" sz="quarter" idx="10"/>
          </p:nvPr>
        </p:nvSpPr>
        <p:spPr/>
        <p:txBody>
          <a:bodyPr/>
          <a:lstStyle/>
          <a:p>
            <a:fld id="{056091ED-72C6-42C0-96CB-72EF15154A4A}" type="slidenum">
              <a:rPr lang="en-US" smtClean="0"/>
              <a:pPr/>
              <a:t>12</a:t>
            </a:fld>
            <a:endParaRPr lang="en-US"/>
          </a:p>
        </p:txBody>
      </p:sp>
    </p:spTree>
    <p:extLst>
      <p:ext uri="{BB962C8B-B14F-4D97-AF65-F5344CB8AC3E}">
        <p14:creationId xmlns:p14="http://schemas.microsoft.com/office/powerpoint/2010/main" val="123143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of the current modeling effort are to update the baseline scenario to reflect slight changes in operations since the last iteration, evaluate the effect of Well 17 redirection, account for new ice pigging water use, and refine an understanding of how to balance water conservation impacts on residents with environmental impacts through the Outdoor Water Ban and streamflow cutoff triggers. Both the current dam configuration and the new dam configuration are being reviewed.</a:t>
            </a:r>
          </a:p>
        </p:txBody>
      </p:sp>
      <p:sp>
        <p:nvSpPr>
          <p:cNvPr id="4" name="Slide Number Placeholder 3"/>
          <p:cNvSpPr>
            <a:spLocks noGrp="1"/>
          </p:cNvSpPr>
          <p:nvPr>
            <p:ph type="sldNum" sz="quarter" idx="10"/>
          </p:nvPr>
        </p:nvSpPr>
        <p:spPr/>
        <p:txBody>
          <a:bodyPr/>
          <a:lstStyle/>
          <a:p>
            <a:fld id="{056091ED-72C6-42C0-96CB-72EF15154A4A}" type="slidenum">
              <a:rPr lang="en-US" smtClean="0"/>
              <a:pPr/>
              <a:t>13</a:t>
            </a:fld>
            <a:endParaRPr lang="en-US"/>
          </a:p>
        </p:txBody>
      </p:sp>
    </p:spTree>
    <p:extLst>
      <p:ext uri="{BB962C8B-B14F-4D97-AF65-F5344CB8AC3E}">
        <p14:creationId xmlns:p14="http://schemas.microsoft.com/office/powerpoint/2010/main" val="16266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091ED-72C6-42C0-96CB-72EF15154A4A}" type="slidenum">
              <a:rPr lang="en-US" smtClean="0"/>
              <a:pPr/>
              <a:t>14</a:t>
            </a:fld>
            <a:endParaRPr lang="en-US"/>
          </a:p>
        </p:txBody>
      </p:sp>
    </p:spTree>
    <p:extLst>
      <p:ext uri="{BB962C8B-B14F-4D97-AF65-F5344CB8AC3E}">
        <p14:creationId xmlns:p14="http://schemas.microsoft.com/office/powerpoint/2010/main" val="309967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091ED-72C6-42C0-96CB-72EF15154A4A}" type="slidenum">
              <a:rPr lang="en-US" smtClean="0"/>
              <a:pPr/>
              <a:t>15</a:t>
            </a:fld>
            <a:endParaRPr lang="en-US"/>
          </a:p>
        </p:txBody>
      </p:sp>
    </p:spTree>
    <p:extLst>
      <p:ext uri="{BB962C8B-B14F-4D97-AF65-F5344CB8AC3E}">
        <p14:creationId xmlns:p14="http://schemas.microsoft.com/office/powerpoint/2010/main" val="410082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take into account all the various combinations, this works out to 21 scenarios.</a:t>
            </a:r>
            <a:r>
              <a:rPr lang="en-US" baseline="0" dirty="0"/>
              <a:t> Note that the Water Ban Trigger (when we go into a total outdoor water ban) and the Streamflow Cutoff Threshold (when we cut off streamflow out of the reservoir) are varying in these along with the conditions under which the water supply is being operated. Examining these variables and the impacts allows us to know how successful we can be in meeting all the needs – i.e. water demand and habitat requirements</a:t>
            </a:r>
            <a:endParaRPr lang="en-US" dirty="0"/>
          </a:p>
        </p:txBody>
      </p:sp>
      <p:sp>
        <p:nvSpPr>
          <p:cNvPr id="4" name="Slide Number Placeholder 3"/>
          <p:cNvSpPr>
            <a:spLocks noGrp="1"/>
          </p:cNvSpPr>
          <p:nvPr>
            <p:ph type="sldNum" sz="quarter" idx="10"/>
          </p:nvPr>
        </p:nvSpPr>
        <p:spPr/>
        <p:txBody>
          <a:bodyPr/>
          <a:lstStyle/>
          <a:p>
            <a:fld id="{056091ED-72C6-42C0-96CB-72EF15154A4A}" type="slidenum">
              <a:rPr lang="en-US" smtClean="0"/>
              <a:pPr/>
              <a:t>16</a:t>
            </a:fld>
            <a:endParaRPr lang="en-US"/>
          </a:p>
        </p:txBody>
      </p:sp>
    </p:spTree>
    <p:extLst>
      <p:ext uri="{BB962C8B-B14F-4D97-AF65-F5344CB8AC3E}">
        <p14:creationId xmlns:p14="http://schemas.microsoft.com/office/powerpoint/2010/main" val="260980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 of Scituate participates in the regional</a:t>
            </a:r>
            <a:r>
              <a:rPr lang="en-US" baseline="0" dirty="0"/>
              <a:t> </a:t>
            </a:r>
            <a:r>
              <a:rPr lang="en-US" baseline="0" dirty="0" err="1"/>
              <a:t>WaterSmart</a:t>
            </a:r>
            <a:r>
              <a:rPr lang="en-US" baseline="0" dirty="0"/>
              <a:t> South Shore program through the North and South Rivers Watershed Association. This regional program provides education and outreach on water conservation. Programs include rain barrel </a:t>
            </a:r>
            <a:r>
              <a:rPr lang="en-US" baseline="0" dirty="0" err="1"/>
              <a:t>awareneww</a:t>
            </a:r>
            <a:endParaRPr lang="en-US" dirty="0"/>
          </a:p>
        </p:txBody>
      </p:sp>
      <p:sp>
        <p:nvSpPr>
          <p:cNvPr id="4" name="Slide Number Placeholder 3"/>
          <p:cNvSpPr>
            <a:spLocks noGrp="1"/>
          </p:cNvSpPr>
          <p:nvPr>
            <p:ph type="sldNum" sz="quarter" idx="10"/>
          </p:nvPr>
        </p:nvSpPr>
        <p:spPr/>
        <p:txBody>
          <a:bodyPr/>
          <a:lstStyle/>
          <a:p>
            <a:fld id="{B24E4421-F0AE-4C44-87E0-F5DE62A1B9FD}" type="slidenum">
              <a:rPr lang="en-US" smtClean="0"/>
              <a:t>18</a:t>
            </a:fld>
            <a:endParaRPr lang="en-US"/>
          </a:p>
        </p:txBody>
      </p:sp>
    </p:spTree>
    <p:extLst>
      <p:ext uri="{BB962C8B-B14F-4D97-AF65-F5344CB8AC3E}">
        <p14:creationId xmlns:p14="http://schemas.microsoft.com/office/powerpoint/2010/main" val="77167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A582DD8-7D05-48C7-87EF-8025B5054BD3}" type="datetimeFigureOut">
              <a:rPr lang="en-US" smtClean="0"/>
              <a:t>1/15/2019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9E2B897-62EF-4ACF-97C3-8F9B24A6250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82DD8-7D05-48C7-87EF-8025B5054BD3}"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2B897-62EF-4ACF-97C3-8F9B24A625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82DD8-7D05-48C7-87EF-8025B5054BD3}"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2B897-62EF-4ACF-97C3-8F9B24A625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82DD8-7D05-48C7-87EF-8025B5054BD3}"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2B897-62EF-4ACF-97C3-8F9B24A6250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82DD8-7D05-48C7-87EF-8025B5054BD3}"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2B897-62EF-4ACF-97C3-8F9B24A6250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82DD8-7D05-48C7-87EF-8025B5054BD3}"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2B897-62EF-4ACF-97C3-8F9B24A625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82DD8-7D05-48C7-87EF-8025B5054BD3}"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E2B897-62EF-4ACF-97C3-8F9B24A6250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A582DD8-7D05-48C7-87EF-8025B5054BD3}"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E2B897-62EF-4ACF-97C3-8F9B24A625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82DD8-7D05-48C7-87EF-8025B5054BD3}"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E2B897-62EF-4ACF-97C3-8F9B24A625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82DD8-7D05-48C7-87EF-8025B5054BD3}"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2B897-62EF-4ACF-97C3-8F9B24A6250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82DD8-7D05-48C7-87EF-8025B5054BD3}"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1"/>
            <a:ext cx="609600" cy="365125"/>
          </a:xfrm>
        </p:spPr>
        <p:txBody>
          <a:bodyPr/>
          <a:lstStyle/>
          <a:p>
            <a:fld id="{09E2B897-62EF-4ACF-97C3-8F9B24A6250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A582DD8-7D05-48C7-87EF-8025B5054BD3}" type="datetimeFigureOut">
              <a:rPr lang="en-US" smtClean="0"/>
              <a:t>1/15/2019</a:t>
            </a:fld>
            <a:endParaRPr lang="en-US"/>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9E2B897-62EF-4ACF-97C3-8F9B24A6250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1ne2ECkzfw&amp;list=PLrnB_LCpNGmT0qS0-cTj2rNDysNhuP3uJ&amp;index=1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8450" y="5906903"/>
            <a:ext cx="2133179" cy="64629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553103" y="4328062"/>
            <a:ext cx="7956538" cy="580813"/>
          </a:xfrm>
        </p:spPr>
        <p:txBody>
          <a:bodyPr>
            <a:normAutofit/>
          </a:bodyPr>
          <a:lstStyle/>
          <a:p>
            <a:pPr algn="l"/>
            <a:r>
              <a:rPr lang="en-US" sz="1400" b="1" dirty="0">
                <a:cs typeface="Arial" panose="020B0604020202020204" pitchFamily="34" charset="0"/>
              </a:rPr>
              <a:t>January 15, 2019 Public Meeting</a:t>
            </a:r>
          </a:p>
          <a:p>
            <a:pPr algn="l"/>
            <a:r>
              <a:rPr lang="en-US" sz="1400" b="1" dirty="0">
                <a:solidFill>
                  <a:schemeClr val="tx1"/>
                </a:solidFill>
                <a:cs typeface="Arial" panose="020B0604020202020204" pitchFamily="34" charset="0"/>
              </a:rPr>
              <a:t>Project Team</a:t>
            </a:r>
          </a:p>
          <a:p>
            <a:pPr algn="l"/>
            <a:endParaRPr lang="en-US" sz="1400" b="1" dirty="0">
              <a:solidFill>
                <a:schemeClr val="tx1"/>
              </a:solidFill>
              <a:cs typeface="Arial" panose="020B0604020202020204" pitchFamily="34" charset="0"/>
            </a:endParaRPr>
          </a:p>
          <a:p>
            <a:pPr algn="l"/>
            <a:endParaRPr lang="en-US" sz="1400" b="1" dirty="0">
              <a:cs typeface="Arial" panose="020B0604020202020204" pitchFamily="34" charset="0"/>
            </a:endParaRPr>
          </a:p>
          <a:p>
            <a:pPr algn="l"/>
            <a:endParaRPr lang="en-US" sz="1400" b="1" dirty="0">
              <a:cs typeface="Arial" panose="020B0604020202020204" pitchFamily="34" charset="0"/>
            </a:endParaRPr>
          </a:p>
          <a:p>
            <a:pPr algn="l"/>
            <a:endParaRPr lang="en-US" sz="1400" b="1" dirty="0">
              <a:solidFill>
                <a:schemeClr val="tx1"/>
              </a:solidFill>
              <a:cs typeface="Arial" panose="020B0604020202020204" pitchFamily="34" charset="0"/>
            </a:endParaRPr>
          </a:p>
        </p:txBody>
      </p:sp>
      <p:pic>
        <p:nvPicPr>
          <p:cNvPr id="1026" name="Picture 11" descr="Y:\Proposals\0730562 1st Herring Brook\Photos\3-30-12\P330589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124" y="1454589"/>
            <a:ext cx="3597275" cy="269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opy (3) of 100_33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9062" y="1447800"/>
            <a:ext cx="3595943" cy="270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4"/>
          <a:srcRect/>
          <a:stretch>
            <a:fillRect/>
          </a:stretch>
        </p:blipFill>
        <p:spPr bwMode="auto">
          <a:xfrm>
            <a:off x="3048000" y="5020264"/>
            <a:ext cx="1600200" cy="1600200"/>
          </a:xfrm>
          <a:prstGeom prst="rect">
            <a:avLst/>
          </a:prstGeom>
          <a:noFill/>
          <a:ln w="12700">
            <a:solidFill>
              <a:schemeClr val="tx1"/>
            </a:solidFill>
            <a:miter lim="800000"/>
            <a:headEnd/>
            <a:tailEnd/>
          </a:ln>
        </p:spPr>
      </p:pic>
      <p:pic>
        <p:nvPicPr>
          <p:cNvPr id="9" name="Picture 8" descr="Tetra Tech Horizontal"/>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103" y="5034642"/>
            <a:ext cx="2083873" cy="746494"/>
          </a:xfrm>
          <a:prstGeom prst="rect">
            <a:avLst/>
          </a:prstGeom>
          <a:noFill/>
          <a:ln w="12700">
            <a:solidFill>
              <a:schemeClr val="accent1">
                <a:lumMod val="75000"/>
              </a:schemeClr>
            </a:solidFill>
          </a:ln>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5018827"/>
            <a:ext cx="897346" cy="1647270"/>
          </a:xfrm>
          <a:prstGeom prst="rect">
            <a:avLst/>
          </a:prstGeom>
          <a:ln w="12700">
            <a:solidFill>
              <a:schemeClr val="accent4">
                <a:lumMod val="50000"/>
              </a:schemeClr>
            </a:solidFill>
          </a:ln>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400" y="5407889"/>
            <a:ext cx="2360460" cy="709239"/>
          </a:xfrm>
          <a:prstGeom prst="rect">
            <a:avLst/>
          </a:prstGeom>
          <a:ln w="12700">
            <a:solidFill>
              <a:schemeClr val="accent5"/>
            </a:solidFill>
          </a:ln>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366" y="5974475"/>
            <a:ext cx="1876652" cy="515975"/>
          </a:xfrm>
          <a:prstGeom prst="rect">
            <a:avLst/>
          </a:prstGeom>
        </p:spPr>
      </p:pic>
      <p:sp>
        <p:nvSpPr>
          <p:cNvPr id="12" name="Title 1"/>
          <p:cNvSpPr txBox="1">
            <a:spLocks/>
          </p:cNvSpPr>
          <p:nvPr/>
        </p:nvSpPr>
        <p:spPr>
          <a:xfrm>
            <a:off x="896071" y="605460"/>
            <a:ext cx="7351858" cy="819912"/>
          </a:xfrm>
          <a:prstGeom prst="rect">
            <a:avLst/>
          </a:prstGeom>
        </p:spPr>
        <p:txBody>
          <a:bodyPr anchor="ctr">
            <a:normAutofit fontScale="5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b="1" dirty="0"/>
              <a:t>Scituate Reservoir Dam Water Storage </a:t>
            </a:r>
          </a:p>
          <a:p>
            <a:pPr algn="ctr"/>
            <a:r>
              <a:rPr lang="en-US" b="1" dirty="0"/>
              <a:t>and Fish Passage Improvements Project </a:t>
            </a:r>
          </a:p>
        </p:txBody>
      </p:sp>
    </p:spTree>
    <p:extLst>
      <p:ext uri="{BB962C8B-B14F-4D97-AF65-F5344CB8AC3E}">
        <p14:creationId xmlns:p14="http://schemas.microsoft.com/office/powerpoint/2010/main" val="352775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295400"/>
            <a:ext cx="7772400" cy="5410200"/>
          </a:xfrm>
        </p:spPr>
        <p:txBody>
          <a:bodyPr>
            <a:normAutofit/>
          </a:bodyPr>
          <a:lstStyle/>
          <a:p>
            <a:pPr algn="l">
              <a:buClr>
                <a:srgbClr val="0070C0"/>
              </a:buClr>
              <a:buSzPct val="100000"/>
            </a:pPr>
            <a:endParaRPr lang="en-US" sz="2400"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2400"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
        <p:nvSpPr>
          <p:cNvPr id="6" name="Rectangle 5"/>
          <p:cNvSpPr/>
          <p:nvPr/>
        </p:nvSpPr>
        <p:spPr>
          <a:xfrm>
            <a:off x="1295400" y="1505712"/>
            <a:ext cx="6858000" cy="4901342"/>
          </a:xfrm>
          <a:prstGeom prst="rect">
            <a:avLst/>
          </a:prstGeom>
        </p:spPr>
        <p:txBody>
          <a:bodyPr wrap="square">
            <a:spAutoFit/>
          </a:bodyPr>
          <a:lstStyle/>
          <a:p>
            <a:pPr>
              <a:lnSpc>
                <a:spcPts val="1300"/>
              </a:lnSpc>
            </a:pPr>
            <a:endParaRPr lang="en-US"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r>
              <a:rPr lang="en-US" dirty="0">
                <a:latin typeface="Arial" panose="020B0604020202020204" pitchFamily="34" charset="0"/>
                <a:ea typeface="MS Mincho" panose="02020609040205080304" pitchFamily="49" charset="-128"/>
                <a:cs typeface="Arial" panose="020B0604020202020204" pitchFamily="34" charset="0"/>
              </a:rPr>
              <a:t>				   	     </a:t>
            </a:r>
            <a:r>
              <a:rPr lang="en-US" sz="2000" b="1" u="sng" dirty="0">
                <a:latin typeface="Arial" panose="020B0604020202020204" pitchFamily="34" charset="0"/>
                <a:ea typeface="MS Mincho" panose="02020609040205080304" pitchFamily="49" charset="-128"/>
                <a:cs typeface="Arial" panose="020B0604020202020204" pitchFamily="34" charset="0"/>
              </a:rPr>
              <a:t>2017</a:t>
            </a:r>
            <a:r>
              <a:rPr lang="en-US" sz="2000" b="1" dirty="0">
                <a:latin typeface="Arial" panose="020B0604020202020204" pitchFamily="34" charset="0"/>
                <a:ea typeface="MS Mincho" panose="02020609040205080304" pitchFamily="49" charset="-128"/>
                <a:cs typeface="Arial" panose="020B0604020202020204" pitchFamily="34" charset="0"/>
              </a:rPr>
              <a:t> </a:t>
            </a:r>
            <a:r>
              <a:rPr lang="en-US" sz="2000" dirty="0">
                <a:latin typeface="Arial" panose="020B0604020202020204" pitchFamily="34" charset="0"/>
                <a:ea typeface="MS Mincho" panose="02020609040205080304" pitchFamily="49" charset="-128"/>
                <a:cs typeface="Arial" panose="020B0604020202020204" pitchFamily="34" charset="0"/>
              </a:rPr>
              <a:t>	</a:t>
            </a:r>
            <a:endParaRPr lang="en-US" sz="2000" b="1" u="sng"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r>
              <a:rPr lang="en-US" sz="2000" dirty="0">
                <a:latin typeface="Arial" panose="020B0604020202020204" pitchFamily="34" charset="0"/>
                <a:ea typeface="MS Mincho" panose="02020609040205080304" pitchFamily="49" charset="-128"/>
                <a:cs typeface="Times New Roman" panose="02020603050405020304" pitchFamily="18" charset="0"/>
              </a:rPr>
              <a:t>		</a:t>
            </a:r>
          </a:p>
          <a:p>
            <a:pPr>
              <a:lnSpc>
                <a:spcPts val="1300"/>
              </a:lnSpc>
            </a:pPr>
            <a:r>
              <a:rPr lang="en-US" sz="2000" dirty="0">
                <a:latin typeface="Arial" panose="020B0604020202020204" pitchFamily="34" charset="0"/>
                <a:ea typeface="MS Mincho" panose="02020609040205080304" pitchFamily="49" charset="-128"/>
                <a:cs typeface="Arial" panose="020B0604020202020204" pitchFamily="34" charset="0"/>
              </a:rPr>
              <a:t>Contractor Mob/</a:t>
            </a:r>
            <a:r>
              <a:rPr lang="en-US" sz="2000" dirty="0" err="1">
                <a:latin typeface="Arial" panose="020B0604020202020204" pitchFamily="34" charset="0"/>
                <a:ea typeface="MS Mincho" panose="02020609040205080304" pitchFamily="49" charset="-128"/>
                <a:cs typeface="Arial" panose="020B0604020202020204" pitchFamily="34" charset="0"/>
              </a:rPr>
              <a:t>Demob</a:t>
            </a:r>
            <a:r>
              <a:rPr lang="en-US" sz="2000" dirty="0">
                <a:latin typeface="Arial" panose="020B0604020202020204" pitchFamily="34" charset="0"/>
                <a:ea typeface="MS Mincho" panose="02020609040205080304" pitchFamily="49" charset="-128"/>
                <a:cs typeface="Arial" panose="020B0604020202020204" pitchFamily="34" charset="0"/>
              </a:rPr>
              <a:t>			$   111,000	</a:t>
            </a:r>
          </a:p>
          <a:p>
            <a:pPr>
              <a:lnSpc>
                <a:spcPts val="1300"/>
              </a:lnSpc>
            </a:pPr>
            <a:endParaRPr lang="en-US" sz="2000"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r>
              <a:rPr lang="en-US" sz="2000" dirty="0">
                <a:latin typeface="Arial" panose="020B0604020202020204" pitchFamily="34" charset="0"/>
                <a:ea typeface="MS Mincho" panose="02020609040205080304" pitchFamily="49" charset="-128"/>
                <a:cs typeface="Arial" panose="020B0604020202020204" pitchFamily="34" charset="0"/>
              </a:rPr>
              <a:t>Temporary Construction Facilities	$     31,000	</a:t>
            </a:r>
          </a:p>
          <a:p>
            <a:pPr>
              <a:lnSpc>
                <a:spcPts val="1300"/>
              </a:lnSpc>
            </a:pPr>
            <a:endParaRPr lang="en-US" sz="2000" dirty="0">
              <a:latin typeface="Arial" panose="020B0604020202020204" pitchFamily="34" charset="0"/>
              <a:ea typeface="MS Mincho" panose="02020609040205080304" pitchFamily="49" charset="-128"/>
              <a:cs typeface="Times New Roman" panose="02020603050405020304" pitchFamily="18" charset="0"/>
            </a:endParaRPr>
          </a:p>
          <a:p>
            <a:pPr>
              <a:lnSpc>
                <a:spcPts val="1300"/>
              </a:lnSpc>
            </a:pPr>
            <a:r>
              <a:rPr lang="en-US" sz="2000" dirty="0">
                <a:latin typeface="Arial" panose="020B0604020202020204" pitchFamily="34" charset="0"/>
                <a:ea typeface="MS Mincho" panose="02020609040205080304" pitchFamily="49" charset="-128"/>
                <a:cs typeface="Arial" panose="020B0604020202020204" pitchFamily="34" charset="0"/>
              </a:rPr>
              <a:t>Spillway Modifications			$   704,000	</a:t>
            </a:r>
          </a:p>
          <a:p>
            <a:pPr>
              <a:lnSpc>
                <a:spcPts val="1300"/>
              </a:lnSpc>
            </a:pPr>
            <a:endParaRPr lang="en-US" sz="2000"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r>
              <a:rPr lang="en-US" sz="2000" dirty="0">
                <a:latin typeface="Arial" panose="020B0604020202020204" pitchFamily="34" charset="0"/>
                <a:ea typeface="MS Mincho" panose="02020609040205080304" pitchFamily="49" charset="-128"/>
                <a:cs typeface="Arial" panose="020B0604020202020204" pitchFamily="34" charset="0"/>
              </a:rPr>
              <a:t>Fishway Modifications			$   239,000	</a:t>
            </a:r>
          </a:p>
          <a:p>
            <a:pPr>
              <a:lnSpc>
                <a:spcPts val="1300"/>
              </a:lnSpc>
            </a:pPr>
            <a:endParaRPr lang="en-US" sz="2000"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r>
              <a:rPr lang="en-US" sz="2000" dirty="0">
                <a:latin typeface="Arial" panose="020B0604020202020204" pitchFamily="34" charset="0"/>
                <a:ea typeface="MS Mincho" panose="02020609040205080304" pitchFamily="49" charset="-128"/>
                <a:cs typeface="Arial" panose="020B0604020202020204" pitchFamily="34" charset="0"/>
              </a:rPr>
              <a:t>Infrastructure Upgrades			</a:t>
            </a:r>
            <a:r>
              <a:rPr lang="en-US" sz="2000" u="sng" dirty="0">
                <a:latin typeface="Arial" panose="020B0604020202020204" pitchFamily="34" charset="0"/>
                <a:ea typeface="MS Mincho" panose="02020609040205080304" pitchFamily="49" charset="-128"/>
                <a:cs typeface="Arial" panose="020B0604020202020204" pitchFamily="34" charset="0"/>
              </a:rPr>
              <a:t>$   131,000</a:t>
            </a:r>
            <a:r>
              <a:rPr lang="en-US" sz="2000" dirty="0">
                <a:latin typeface="Arial" panose="020B0604020202020204" pitchFamily="34" charset="0"/>
                <a:ea typeface="MS Mincho" panose="02020609040205080304" pitchFamily="49" charset="-128"/>
                <a:cs typeface="Arial" panose="020B0604020202020204" pitchFamily="34" charset="0"/>
              </a:rPr>
              <a:t>	</a:t>
            </a:r>
            <a:endParaRPr lang="en-US" sz="2000" u="sng"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endParaRPr lang="en-US" sz="2000" dirty="0">
              <a:latin typeface="Arial" panose="020B0604020202020204" pitchFamily="34" charset="0"/>
              <a:ea typeface="MS Mincho" panose="02020609040205080304" pitchFamily="49" charset="-128"/>
              <a:cs typeface="Times New Roman" panose="02020603050405020304" pitchFamily="18" charset="0"/>
            </a:endParaRPr>
          </a:p>
          <a:p>
            <a:pPr>
              <a:lnSpc>
                <a:spcPts val="1300"/>
              </a:lnSpc>
            </a:pPr>
            <a:endParaRPr lang="en-US" sz="2000"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r>
              <a:rPr lang="en-US" sz="2000" dirty="0">
                <a:latin typeface="Arial" panose="020B0604020202020204" pitchFamily="34" charset="0"/>
                <a:ea typeface="MS Mincho" panose="02020609040205080304" pitchFamily="49" charset="-128"/>
                <a:cs typeface="Arial" panose="020B0604020202020204" pitchFamily="34" charset="0"/>
              </a:rPr>
              <a:t>	Subtotal			$1,216,000	</a:t>
            </a:r>
          </a:p>
          <a:p>
            <a:pPr>
              <a:lnSpc>
                <a:spcPts val="1300"/>
              </a:lnSpc>
            </a:pPr>
            <a:endParaRPr lang="en-US" sz="2000" dirty="0">
              <a:latin typeface="Arial" panose="020B0604020202020204" pitchFamily="34" charset="0"/>
              <a:ea typeface="MS Mincho" panose="02020609040205080304" pitchFamily="49" charset="-128"/>
              <a:cs typeface="Times New Roman" panose="02020603050405020304" pitchFamily="18" charset="0"/>
            </a:endParaRPr>
          </a:p>
          <a:p>
            <a:pPr>
              <a:lnSpc>
                <a:spcPts val="1300"/>
              </a:lnSpc>
            </a:pPr>
            <a:endParaRPr lang="en-US" sz="2000"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r>
              <a:rPr lang="en-US" sz="2000" dirty="0">
                <a:latin typeface="Arial" panose="020B0604020202020204" pitchFamily="34" charset="0"/>
                <a:ea typeface="MS Mincho" panose="02020609040205080304" pitchFamily="49" charset="-128"/>
                <a:cs typeface="Arial" panose="020B0604020202020204" pitchFamily="34" charset="0"/>
              </a:rPr>
              <a:t>Contingency				</a:t>
            </a:r>
            <a:r>
              <a:rPr lang="en-US" sz="2000" u="sng" dirty="0">
                <a:latin typeface="Arial" panose="020B0604020202020204" pitchFamily="34" charset="0"/>
                <a:ea typeface="MS Mincho" panose="02020609040205080304" pitchFamily="49" charset="-128"/>
                <a:cs typeface="Arial" panose="020B0604020202020204" pitchFamily="34" charset="0"/>
              </a:rPr>
              <a:t>$   122,000</a:t>
            </a:r>
            <a:r>
              <a:rPr lang="en-US" sz="2000" dirty="0">
                <a:latin typeface="Arial" panose="020B0604020202020204" pitchFamily="34" charset="0"/>
                <a:ea typeface="MS Mincho" panose="02020609040205080304" pitchFamily="49" charset="-128"/>
                <a:cs typeface="Arial" panose="020B0604020202020204" pitchFamily="34" charset="0"/>
              </a:rPr>
              <a:t>	</a:t>
            </a:r>
            <a:endParaRPr lang="en-US" sz="2000" u="sng"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endParaRPr lang="en-US" sz="2000" dirty="0">
              <a:latin typeface="Arial" panose="020B0604020202020204" pitchFamily="34" charset="0"/>
              <a:ea typeface="MS Mincho" panose="02020609040205080304" pitchFamily="49" charset="-128"/>
              <a:cs typeface="Times New Roman" panose="02020603050405020304" pitchFamily="18" charset="0"/>
            </a:endParaRPr>
          </a:p>
          <a:p>
            <a:pPr>
              <a:lnSpc>
                <a:spcPts val="1300"/>
              </a:lnSpc>
            </a:pPr>
            <a:endParaRPr lang="en-US" sz="2000"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r>
              <a:rPr lang="en-US" sz="2000" dirty="0">
                <a:latin typeface="Arial" panose="020B0604020202020204" pitchFamily="34" charset="0"/>
                <a:ea typeface="MS Mincho" panose="02020609040205080304" pitchFamily="49" charset="-128"/>
                <a:cs typeface="Arial" panose="020B0604020202020204" pitchFamily="34" charset="0"/>
              </a:rPr>
              <a:t>	Subtotal			$1,333,000	</a:t>
            </a:r>
          </a:p>
          <a:p>
            <a:pPr>
              <a:lnSpc>
                <a:spcPts val="1300"/>
              </a:lnSpc>
            </a:pPr>
            <a:endParaRPr lang="en-US" sz="2000" dirty="0">
              <a:latin typeface="Arial" panose="020B0604020202020204" pitchFamily="34" charset="0"/>
              <a:ea typeface="MS Mincho" panose="02020609040205080304" pitchFamily="49" charset="-128"/>
              <a:cs typeface="Times New Roman" panose="02020603050405020304" pitchFamily="18" charset="0"/>
            </a:endParaRPr>
          </a:p>
          <a:p>
            <a:pPr>
              <a:lnSpc>
                <a:spcPts val="1300"/>
              </a:lnSpc>
            </a:pPr>
            <a:endParaRPr lang="en-US" sz="2000"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r>
              <a:rPr lang="en-US" sz="2000" dirty="0">
                <a:latin typeface="Arial" panose="020B0604020202020204" pitchFamily="34" charset="0"/>
                <a:ea typeface="MS Mincho" panose="02020609040205080304" pitchFamily="49" charset="-128"/>
                <a:cs typeface="Arial" panose="020B0604020202020204" pitchFamily="34" charset="0"/>
              </a:rPr>
              <a:t>Design and Permitting			$   353,000	</a:t>
            </a:r>
          </a:p>
          <a:p>
            <a:pPr>
              <a:lnSpc>
                <a:spcPts val="1300"/>
              </a:lnSpc>
            </a:pPr>
            <a:endParaRPr lang="en-US" sz="2000"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r>
              <a:rPr lang="en-US" sz="2000" dirty="0">
                <a:latin typeface="Arial" panose="020B0604020202020204" pitchFamily="34" charset="0"/>
                <a:ea typeface="MS Mincho" panose="02020609040205080304" pitchFamily="49" charset="-128"/>
                <a:cs typeface="Arial" panose="020B0604020202020204" pitchFamily="34" charset="0"/>
              </a:rPr>
              <a:t>Construction and Administration		</a:t>
            </a:r>
            <a:r>
              <a:rPr lang="en-US" sz="2000" u="sng" dirty="0">
                <a:latin typeface="Arial" panose="020B0604020202020204" pitchFamily="34" charset="0"/>
                <a:ea typeface="MS Mincho" panose="02020609040205080304" pitchFamily="49" charset="-128"/>
                <a:cs typeface="Arial" panose="020B0604020202020204" pitchFamily="34" charset="0"/>
              </a:rPr>
              <a:t>$   104,000</a:t>
            </a:r>
            <a:r>
              <a:rPr lang="en-US" sz="2000" dirty="0">
                <a:latin typeface="Arial" panose="020B0604020202020204" pitchFamily="34" charset="0"/>
                <a:ea typeface="MS Mincho" panose="02020609040205080304" pitchFamily="49" charset="-128"/>
                <a:cs typeface="Arial" panose="020B0604020202020204" pitchFamily="34" charset="0"/>
              </a:rPr>
              <a:t>	</a:t>
            </a:r>
            <a:endParaRPr lang="en-US" sz="2000" u="sng" dirty="0">
              <a:latin typeface="Arial" panose="020B0604020202020204" pitchFamily="34" charset="0"/>
              <a:ea typeface="MS Mincho" panose="02020609040205080304" pitchFamily="49" charset="-128"/>
              <a:cs typeface="Arial" panose="020B0604020202020204" pitchFamily="34" charset="0"/>
            </a:endParaRPr>
          </a:p>
          <a:p>
            <a:pPr>
              <a:lnSpc>
                <a:spcPts val="1300"/>
              </a:lnSpc>
            </a:pPr>
            <a:endParaRPr lang="en-US" dirty="0">
              <a:latin typeface="Arial" panose="020B0604020202020204" pitchFamily="34" charset="0"/>
              <a:ea typeface="MS Mincho" panose="02020609040205080304" pitchFamily="49" charset="-128"/>
              <a:cs typeface="Times New Roman" panose="02020603050405020304" pitchFamily="18" charset="0"/>
            </a:endParaRPr>
          </a:p>
          <a:p>
            <a:r>
              <a:rPr lang="en-US" dirty="0">
                <a:latin typeface="Arial" panose="020B0604020202020204" pitchFamily="34" charset="0"/>
                <a:ea typeface="MS Mincho" panose="02020609040205080304" pitchFamily="49" charset="-128"/>
              </a:rPr>
              <a:t>	</a:t>
            </a:r>
            <a:r>
              <a:rPr lang="en-US" sz="2000" b="1" dirty="0">
                <a:latin typeface="Arial" panose="020B0604020202020204" pitchFamily="34" charset="0"/>
                <a:ea typeface="MS Mincho" panose="02020609040205080304" pitchFamily="49" charset="-128"/>
              </a:rPr>
              <a:t>Total Project</a:t>
            </a:r>
            <a:r>
              <a:rPr lang="en-US" sz="2000" dirty="0">
                <a:latin typeface="Arial" panose="020B0604020202020204" pitchFamily="34" charset="0"/>
                <a:ea typeface="MS Mincho" panose="02020609040205080304" pitchFamily="49" charset="-128"/>
              </a:rPr>
              <a:t>			$1,795,000	</a:t>
            </a:r>
            <a:endParaRPr lang="en-US" sz="2000" dirty="0"/>
          </a:p>
        </p:txBody>
      </p:sp>
      <p:sp>
        <p:nvSpPr>
          <p:cNvPr id="7" name="Title 1"/>
          <p:cNvSpPr txBox="1">
            <a:spLocks/>
          </p:cNvSpPr>
          <p:nvPr/>
        </p:nvSpPr>
        <p:spPr>
          <a:xfrm>
            <a:off x="762000" y="685800"/>
            <a:ext cx="83820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dirty="0"/>
              <a:t>2017 Project Costs</a:t>
            </a:r>
          </a:p>
        </p:txBody>
      </p:sp>
    </p:spTree>
    <p:extLst>
      <p:ext uri="{BB962C8B-B14F-4D97-AF65-F5344CB8AC3E}">
        <p14:creationId xmlns:p14="http://schemas.microsoft.com/office/powerpoint/2010/main" val="204276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Funding from State Grants for this Project To Date</a:t>
            </a:r>
          </a:p>
        </p:txBody>
      </p:sp>
      <p:sp>
        <p:nvSpPr>
          <p:cNvPr id="3" name="Content Placeholder 2"/>
          <p:cNvSpPr>
            <a:spLocks noGrp="1"/>
          </p:cNvSpPr>
          <p:nvPr>
            <p:ph idx="1"/>
          </p:nvPr>
        </p:nvSpPr>
        <p:spPr>
          <a:xfrm>
            <a:off x="419686" y="2209800"/>
            <a:ext cx="8495714" cy="4419600"/>
          </a:xfrm>
        </p:spPr>
        <p:txBody>
          <a:bodyPr>
            <a:normAutofit/>
          </a:bodyPr>
          <a:lstStyle/>
          <a:p>
            <a:r>
              <a:rPr lang="en-US" dirty="0"/>
              <a:t>2013 - $68,180 (SWMI, DER)</a:t>
            </a:r>
          </a:p>
          <a:p>
            <a:r>
              <a:rPr lang="en-US" dirty="0"/>
              <a:t>2014 - $54,500 (SWMI)</a:t>
            </a:r>
          </a:p>
          <a:p>
            <a:r>
              <a:rPr lang="en-US" dirty="0"/>
              <a:t>2017 - $115, 250 (SWMI)</a:t>
            </a:r>
          </a:p>
          <a:p>
            <a:r>
              <a:rPr lang="en-US" dirty="0"/>
              <a:t>2018 - $227,309 (EEA Dam and Seawall)</a:t>
            </a:r>
          </a:p>
          <a:p>
            <a:pPr marL="0" indent="0">
              <a:buNone/>
            </a:pPr>
            <a:endParaRPr lang="en-US" dirty="0"/>
          </a:p>
          <a:p>
            <a:pPr marL="0" indent="0">
              <a:buNone/>
            </a:pPr>
            <a:r>
              <a:rPr lang="en-US" dirty="0"/>
              <a:t>Total state $ received $465,239</a:t>
            </a:r>
          </a:p>
          <a:p>
            <a:endParaRPr lang="en-US" dirty="0"/>
          </a:p>
          <a:p>
            <a:r>
              <a:rPr lang="en-US" dirty="0"/>
              <a:t>Match from Scituate and </a:t>
            </a:r>
            <a:r>
              <a:rPr lang="en-US" dirty="0" err="1"/>
              <a:t>parnters</a:t>
            </a:r>
            <a:r>
              <a:rPr lang="en-US" dirty="0"/>
              <a:t> for these grants was ~20% with </a:t>
            </a:r>
            <a:r>
              <a:rPr lang="en-US" dirty="0" err="1"/>
              <a:t>inkind</a:t>
            </a:r>
            <a:endParaRPr lang="en-US" dirty="0"/>
          </a:p>
        </p:txBody>
      </p:sp>
    </p:spTree>
    <p:extLst>
      <p:ext uri="{BB962C8B-B14F-4D97-AF65-F5344CB8AC3E}">
        <p14:creationId xmlns:p14="http://schemas.microsoft.com/office/powerpoint/2010/main" val="61135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a:spLocks noGrp="1"/>
          </p:cNvSpPr>
          <p:nvPr>
            <p:ph idx="1"/>
          </p:nvPr>
        </p:nvSpPr>
        <p:spPr>
          <a:xfrm>
            <a:off x="519457" y="1524000"/>
            <a:ext cx="8105085" cy="4896199"/>
          </a:xfrm>
        </p:spPr>
        <p:txBody>
          <a:bodyPr>
            <a:normAutofit fontScale="92500" lnSpcReduction="20000"/>
          </a:bodyPr>
          <a:lstStyle/>
          <a:p>
            <a:pPr>
              <a:buClr>
                <a:srgbClr val="0070C0"/>
              </a:buClr>
            </a:pPr>
            <a:r>
              <a:rPr lang="en-US" sz="2000" dirty="0"/>
              <a:t>Reservoir normal pool elevation at 41.5 </a:t>
            </a:r>
            <a:r>
              <a:rPr lang="en-US" sz="2000" dirty="0" err="1"/>
              <a:t>ft</a:t>
            </a:r>
            <a:r>
              <a:rPr lang="en-US" sz="2000" dirty="0"/>
              <a:t> (1.5 above existing)</a:t>
            </a:r>
          </a:p>
          <a:p>
            <a:pPr>
              <a:buClr>
                <a:srgbClr val="0070C0"/>
              </a:buClr>
            </a:pPr>
            <a:endParaRPr lang="en-US" sz="2000" dirty="0"/>
          </a:p>
          <a:p>
            <a:pPr>
              <a:buClr>
                <a:srgbClr val="0070C0"/>
              </a:buClr>
            </a:pPr>
            <a:r>
              <a:rPr lang="en-US" sz="2000" dirty="0"/>
              <a:t>Town water demand same as existing (~1.5 MGD annual average excluding </a:t>
            </a:r>
            <a:r>
              <a:rPr lang="en-US" sz="2000" dirty="0" err="1"/>
              <a:t>Humarock</a:t>
            </a:r>
            <a:r>
              <a:rPr lang="en-US" sz="2000" dirty="0"/>
              <a:t>)</a:t>
            </a:r>
          </a:p>
          <a:p>
            <a:pPr>
              <a:buClr>
                <a:srgbClr val="0070C0"/>
              </a:buClr>
            </a:pPr>
            <a:endParaRPr lang="en-US" sz="2000" dirty="0"/>
          </a:p>
          <a:p>
            <a:pPr>
              <a:buClr>
                <a:srgbClr val="0070C0"/>
              </a:buClr>
            </a:pPr>
            <a:r>
              <a:rPr lang="en-US" sz="2000" dirty="0"/>
              <a:t>Reservoir fish ladder streamflow needs </a:t>
            </a:r>
          </a:p>
          <a:p>
            <a:pPr marL="0" indent="0">
              <a:buClr>
                <a:srgbClr val="0070C0"/>
              </a:buClr>
              <a:buNone/>
            </a:pPr>
            <a:endParaRPr lang="en-US" sz="2000" dirty="0"/>
          </a:p>
          <a:p>
            <a:pPr>
              <a:buClr>
                <a:srgbClr val="0070C0"/>
              </a:buClr>
            </a:pPr>
            <a:r>
              <a:rPr lang="en-US" sz="2000" dirty="0"/>
              <a:t> Aquatic habitat releases</a:t>
            </a:r>
          </a:p>
          <a:p>
            <a:pPr marL="0" indent="0">
              <a:buClr>
                <a:srgbClr val="0070C0"/>
              </a:buClr>
              <a:buNone/>
            </a:pPr>
            <a:endParaRPr lang="en-US" sz="2000" dirty="0"/>
          </a:p>
          <a:p>
            <a:pPr>
              <a:buClr>
                <a:srgbClr val="0070C0"/>
              </a:buClr>
            </a:pPr>
            <a:r>
              <a:rPr lang="en-US" sz="2000" dirty="0"/>
              <a:t>Outdoor water ban trigger</a:t>
            </a:r>
          </a:p>
          <a:p>
            <a:pPr marL="0" indent="0">
              <a:buClr>
                <a:srgbClr val="0070C0"/>
              </a:buClr>
              <a:buNone/>
            </a:pPr>
            <a:endParaRPr lang="en-US" sz="2000" dirty="0"/>
          </a:p>
          <a:p>
            <a:pPr>
              <a:buClr>
                <a:srgbClr val="0070C0"/>
              </a:buClr>
            </a:pPr>
            <a:r>
              <a:rPr lang="en-US" sz="2000" dirty="0"/>
              <a:t>Streamflow cutoff threshold</a:t>
            </a:r>
          </a:p>
          <a:p>
            <a:pPr>
              <a:buClr>
                <a:srgbClr val="0070C0"/>
              </a:buClr>
            </a:pPr>
            <a:endParaRPr lang="en-US" sz="2000" dirty="0"/>
          </a:p>
          <a:p>
            <a:pPr>
              <a:buClr>
                <a:srgbClr val="0070C0"/>
              </a:buClr>
            </a:pPr>
            <a:r>
              <a:rPr lang="en-US" sz="2000" dirty="0"/>
              <a:t>Adaptive management tool will use weekly data on water supply status and drought condition plus any anomalies to provide guidance on streamflow release and demand management</a:t>
            </a:r>
          </a:p>
          <a:p>
            <a:pPr lvl="1"/>
            <a:endParaRPr lang="en-US" sz="2000" dirty="0"/>
          </a:p>
          <a:p>
            <a:endParaRPr lang="en-US" sz="2000" dirty="0"/>
          </a:p>
        </p:txBody>
      </p:sp>
      <p:sp>
        <p:nvSpPr>
          <p:cNvPr id="4" name="Title 1"/>
          <p:cNvSpPr txBox="1">
            <a:spLocks/>
          </p:cNvSpPr>
          <p:nvPr/>
        </p:nvSpPr>
        <p:spPr>
          <a:xfrm>
            <a:off x="-1219200" y="533400"/>
            <a:ext cx="82296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Proposed Operational Plan</a:t>
            </a:r>
          </a:p>
        </p:txBody>
      </p:sp>
    </p:spTree>
    <p:extLst>
      <p:ext uri="{BB962C8B-B14F-4D97-AF65-F5344CB8AC3E}">
        <p14:creationId xmlns:p14="http://schemas.microsoft.com/office/powerpoint/2010/main" val="111878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6720" y="914400"/>
            <a:ext cx="658368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WEAP Model Scenarios</a:t>
            </a:r>
          </a:p>
        </p:txBody>
      </p:sp>
      <p:sp>
        <p:nvSpPr>
          <p:cNvPr id="2" name="TextBox 1">
            <a:extLst>
              <a:ext uri="{FF2B5EF4-FFF2-40B4-BE49-F238E27FC236}">
                <a16:creationId xmlns:a16="http://schemas.microsoft.com/office/drawing/2014/main" id="{DDC47BB7-692A-4326-9D00-EEC60BC3D10B}"/>
              </a:ext>
            </a:extLst>
          </p:cNvPr>
          <p:cNvSpPr txBox="1"/>
          <p:nvPr/>
        </p:nvSpPr>
        <p:spPr>
          <a:xfrm flipH="1">
            <a:off x="1371600" y="1766568"/>
            <a:ext cx="6659881" cy="355481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b="1" i="1" dirty="0"/>
              <a:t>Baseline (Current Condition) Updates</a:t>
            </a:r>
          </a:p>
          <a:p>
            <a:pPr marL="914400" lvl="1" indent="-457200">
              <a:buFont typeface="+mj-lt"/>
              <a:buAutoNum type="arabicPeriod"/>
            </a:pPr>
            <a:r>
              <a:rPr lang="en-US" sz="2000" dirty="0"/>
              <a:t>Well 17 discharges to Old Oaken Bucket Pond instead of directly to water treatment plant</a:t>
            </a:r>
          </a:p>
          <a:p>
            <a:pPr marL="914400" lvl="1" indent="-457200">
              <a:spcAft>
                <a:spcPts val="800"/>
              </a:spcAft>
              <a:buFont typeface="+mj-lt"/>
              <a:buAutoNum type="arabicPeriod"/>
            </a:pPr>
            <a:r>
              <a:rPr lang="en-US" sz="2000" dirty="0"/>
              <a:t>100,000 gallons per day less groundwater (more surface water) used on an annual average</a:t>
            </a:r>
          </a:p>
          <a:p>
            <a:pPr marL="285750" indent="-285750">
              <a:spcAft>
                <a:spcPts val="800"/>
              </a:spcAft>
              <a:buFont typeface="Arial" panose="020B0604020202020204" pitchFamily="34" charset="0"/>
              <a:buChar char="•"/>
            </a:pPr>
            <a:r>
              <a:rPr lang="en-US" sz="2000" b="1" i="1" dirty="0"/>
              <a:t>Well 17 Discharge Redirected to Tack Factory Pond, </a:t>
            </a:r>
            <a:r>
              <a:rPr lang="en-US" sz="2000" dirty="0"/>
              <a:t>as planned by the Town</a:t>
            </a:r>
          </a:p>
          <a:p>
            <a:pPr marL="285750" indent="-285750">
              <a:spcAft>
                <a:spcPts val="800"/>
              </a:spcAft>
              <a:buFont typeface="Arial" panose="020B0604020202020204" pitchFamily="34" charset="0"/>
              <a:buChar char="•"/>
            </a:pPr>
            <a:r>
              <a:rPr lang="en-US" sz="2000" b="1" i="1" dirty="0"/>
              <a:t>Ice Pigging,</a:t>
            </a:r>
            <a:r>
              <a:rPr lang="en-US" sz="2000" dirty="0"/>
              <a:t> which began in 2018 and is expected to continue into the foreseeable future.</a:t>
            </a:r>
            <a:endParaRPr lang="en-US" sz="2000" b="1" i="1" dirty="0"/>
          </a:p>
          <a:p>
            <a:pPr marL="285750" indent="-285750">
              <a:spcAft>
                <a:spcPts val="800"/>
              </a:spcAft>
              <a:buFont typeface="Arial" panose="020B0604020202020204" pitchFamily="34" charset="0"/>
              <a:buChar char="•"/>
            </a:pPr>
            <a:endParaRPr lang="en-US" b="1" i="1" dirty="0"/>
          </a:p>
        </p:txBody>
      </p:sp>
    </p:spTree>
    <p:extLst>
      <p:ext uri="{BB962C8B-B14F-4D97-AF65-F5344CB8AC3E}">
        <p14:creationId xmlns:p14="http://schemas.microsoft.com/office/powerpoint/2010/main" val="63418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6720" y="914400"/>
            <a:ext cx="658368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dirty="0"/>
              <a:t>Ice Pigging</a:t>
            </a:r>
          </a:p>
        </p:txBody>
      </p:sp>
      <p:sp>
        <p:nvSpPr>
          <p:cNvPr id="2" name="TextBox 1">
            <a:extLst>
              <a:ext uri="{FF2B5EF4-FFF2-40B4-BE49-F238E27FC236}">
                <a16:creationId xmlns:a16="http://schemas.microsoft.com/office/drawing/2014/main" id="{DDC47BB7-692A-4326-9D00-EEC60BC3D10B}"/>
              </a:ext>
            </a:extLst>
          </p:cNvPr>
          <p:cNvSpPr txBox="1"/>
          <p:nvPr/>
        </p:nvSpPr>
        <p:spPr>
          <a:xfrm flipH="1">
            <a:off x="1371600" y="1766568"/>
            <a:ext cx="6659881"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Ice pigging consists of using a controlled application of ice pellets in a watermain that has been temporarily removed from service to clean out material that has deposited over time.  This material contributes to the discolored water you may have experienced.</a:t>
            </a:r>
            <a:endParaRPr lang="en-US" b="1" i="1" dirty="0"/>
          </a:p>
        </p:txBody>
      </p:sp>
      <p:pic>
        <p:nvPicPr>
          <p:cNvPr id="7170" name="Picture 2" descr="Image result for ice pigging">
            <a:hlinkClick r:id="rId3"/>
            <a:extLst>
              <a:ext uri="{FF2B5EF4-FFF2-40B4-BE49-F238E27FC236}">
                <a16:creationId xmlns:a16="http://schemas.microsoft.com/office/drawing/2014/main" id="{0512E79E-0C94-4E20-938C-962061C3F1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9727" y="3276152"/>
            <a:ext cx="4671060" cy="26274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1BAF4D3-2DD8-4C4B-B38D-C0B21B6D6228}"/>
              </a:ext>
            </a:extLst>
          </p:cNvPr>
          <p:cNvSpPr txBox="1"/>
          <p:nvPr/>
        </p:nvSpPr>
        <p:spPr>
          <a:xfrm>
            <a:off x="2034540" y="6019800"/>
            <a:ext cx="5334000" cy="338554"/>
          </a:xfrm>
          <a:prstGeom prst="rect">
            <a:avLst/>
          </a:prstGeom>
          <a:noFill/>
        </p:spPr>
        <p:txBody>
          <a:bodyPr wrap="square" rtlCol="0">
            <a:spAutoFit/>
          </a:bodyPr>
          <a:lstStyle/>
          <a:p>
            <a:pPr algn="ctr"/>
            <a:r>
              <a:rPr lang="en-US" sz="1600" i="1" dirty="0"/>
              <a:t>Test of Ice Pigging on oil and sand contaminated pipeline</a:t>
            </a:r>
          </a:p>
        </p:txBody>
      </p:sp>
      <p:sp>
        <p:nvSpPr>
          <p:cNvPr id="5" name="TextBox 4">
            <a:extLst>
              <a:ext uri="{FF2B5EF4-FFF2-40B4-BE49-F238E27FC236}">
                <a16:creationId xmlns:a16="http://schemas.microsoft.com/office/drawing/2014/main" id="{23DAAAF6-FD19-47F9-84AB-D665288663C1}"/>
              </a:ext>
            </a:extLst>
          </p:cNvPr>
          <p:cNvSpPr txBox="1"/>
          <p:nvPr/>
        </p:nvSpPr>
        <p:spPr>
          <a:xfrm rot="5400000">
            <a:off x="6126303" y="4793604"/>
            <a:ext cx="2059218" cy="276999"/>
          </a:xfrm>
          <a:prstGeom prst="rect">
            <a:avLst/>
          </a:prstGeom>
          <a:noFill/>
        </p:spPr>
        <p:txBody>
          <a:bodyPr wrap="none" rtlCol="0">
            <a:spAutoFit/>
          </a:bodyPr>
          <a:lstStyle/>
          <a:p>
            <a:r>
              <a:rPr lang="en-US" sz="1200" dirty="0">
                <a:solidFill>
                  <a:schemeClr val="tx1">
                    <a:lumMod val="50000"/>
                    <a:lumOff val="50000"/>
                  </a:schemeClr>
                </a:solidFill>
              </a:rPr>
              <a:t>Suez UK, www.youtube.com</a:t>
            </a:r>
          </a:p>
        </p:txBody>
      </p:sp>
    </p:spTree>
    <p:extLst>
      <p:ext uri="{BB962C8B-B14F-4D97-AF65-F5344CB8AC3E}">
        <p14:creationId xmlns:p14="http://schemas.microsoft.com/office/powerpoint/2010/main" val="70501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6720" y="914400"/>
            <a:ext cx="711708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WEAP Model Scenarios (continued)</a:t>
            </a:r>
          </a:p>
        </p:txBody>
      </p:sp>
      <p:sp>
        <p:nvSpPr>
          <p:cNvPr id="2" name="TextBox 1">
            <a:extLst>
              <a:ext uri="{FF2B5EF4-FFF2-40B4-BE49-F238E27FC236}">
                <a16:creationId xmlns:a16="http://schemas.microsoft.com/office/drawing/2014/main" id="{DDC47BB7-692A-4326-9D00-EEC60BC3D10B}"/>
              </a:ext>
            </a:extLst>
          </p:cNvPr>
          <p:cNvSpPr txBox="1"/>
          <p:nvPr/>
        </p:nvSpPr>
        <p:spPr>
          <a:xfrm flipH="1">
            <a:off x="1371600" y="1766568"/>
            <a:ext cx="6659881" cy="49911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b="1" i="1" dirty="0">
                <a:solidFill>
                  <a:schemeClr val="tx1">
                    <a:lumMod val="50000"/>
                    <a:lumOff val="50000"/>
                  </a:schemeClr>
                </a:solidFill>
              </a:rPr>
              <a:t>Baseline (Current Condition) Updates</a:t>
            </a:r>
          </a:p>
          <a:p>
            <a:pPr marL="914400" lvl="1" indent="-457200">
              <a:buFont typeface="+mj-lt"/>
              <a:buAutoNum type="arabicPeriod"/>
            </a:pPr>
            <a:r>
              <a:rPr lang="en-US" sz="2000" dirty="0">
                <a:solidFill>
                  <a:schemeClr val="tx1">
                    <a:lumMod val="50000"/>
                    <a:lumOff val="50000"/>
                  </a:schemeClr>
                </a:solidFill>
              </a:rPr>
              <a:t>Well 17 discharges to Old Oaken Bucket Pond instead of directly to water treatment plant</a:t>
            </a:r>
          </a:p>
          <a:p>
            <a:pPr marL="914400" lvl="1" indent="-457200">
              <a:spcAft>
                <a:spcPts val="800"/>
              </a:spcAft>
              <a:buFont typeface="+mj-lt"/>
              <a:buAutoNum type="arabicPeriod"/>
            </a:pPr>
            <a:r>
              <a:rPr lang="en-US" sz="2000" dirty="0">
                <a:solidFill>
                  <a:schemeClr val="tx1">
                    <a:lumMod val="50000"/>
                    <a:lumOff val="50000"/>
                  </a:schemeClr>
                </a:solidFill>
              </a:rPr>
              <a:t>100,000 gallons per day less groundwater (more surface water) used on an annual average</a:t>
            </a:r>
          </a:p>
          <a:p>
            <a:pPr marL="285750" indent="-285750">
              <a:spcAft>
                <a:spcPts val="800"/>
              </a:spcAft>
              <a:buFont typeface="Arial" panose="020B0604020202020204" pitchFamily="34" charset="0"/>
              <a:buChar char="•"/>
            </a:pPr>
            <a:r>
              <a:rPr lang="en-US" sz="2000" b="1" i="1" dirty="0">
                <a:solidFill>
                  <a:schemeClr val="tx1">
                    <a:lumMod val="50000"/>
                    <a:lumOff val="50000"/>
                  </a:schemeClr>
                </a:solidFill>
              </a:rPr>
              <a:t>Well 17 Discharge Redirected to Tack Factory Pond, </a:t>
            </a:r>
            <a:r>
              <a:rPr lang="en-US" sz="2000" dirty="0">
                <a:solidFill>
                  <a:schemeClr val="tx1">
                    <a:lumMod val="50000"/>
                    <a:lumOff val="50000"/>
                  </a:schemeClr>
                </a:solidFill>
              </a:rPr>
              <a:t>as planned by the Town</a:t>
            </a:r>
          </a:p>
          <a:p>
            <a:pPr marL="285750" indent="-285750">
              <a:spcAft>
                <a:spcPts val="800"/>
              </a:spcAft>
              <a:buFont typeface="Arial" panose="020B0604020202020204" pitchFamily="34" charset="0"/>
              <a:buChar char="•"/>
            </a:pPr>
            <a:r>
              <a:rPr lang="en-US" sz="2000" b="1" i="1" dirty="0">
                <a:solidFill>
                  <a:schemeClr val="tx1">
                    <a:lumMod val="50000"/>
                    <a:lumOff val="50000"/>
                  </a:schemeClr>
                </a:solidFill>
              </a:rPr>
              <a:t>Ice Pigging,</a:t>
            </a:r>
            <a:r>
              <a:rPr lang="en-US" sz="2000" dirty="0">
                <a:solidFill>
                  <a:schemeClr val="tx1">
                    <a:lumMod val="50000"/>
                    <a:lumOff val="50000"/>
                  </a:schemeClr>
                </a:solidFill>
              </a:rPr>
              <a:t> which began in 2018 and is expected to continue into the foreseeable future.</a:t>
            </a:r>
            <a:endParaRPr lang="en-US" sz="2000" b="1" i="1" dirty="0">
              <a:solidFill>
                <a:schemeClr val="tx1">
                  <a:lumMod val="50000"/>
                  <a:lumOff val="50000"/>
                </a:schemeClr>
              </a:solidFill>
            </a:endParaRPr>
          </a:p>
          <a:p>
            <a:pPr marL="285750" indent="-285750">
              <a:spcAft>
                <a:spcPts val="800"/>
              </a:spcAft>
              <a:buFont typeface="Arial" panose="020B0604020202020204" pitchFamily="34" charset="0"/>
              <a:buChar char="•"/>
            </a:pPr>
            <a:r>
              <a:rPr lang="en-US" sz="2000" b="1" i="1" dirty="0"/>
              <a:t>Alternate Stream Flow Cutoff Threshold</a:t>
            </a:r>
            <a:r>
              <a:rPr lang="en-US" sz="2000" dirty="0"/>
              <a:t> captures 3 worst droughts, not just the drought of record</a:t>
            </a:r>
          </a:p>
          <a:p>
            <a:pPr marL="285750" indent="-285750">
              <a:spcAft>
                <a:spcPts val="800"/>
              </a:spcAft>
              <a:buFont typeface="Arial" panose="020B0604020202020204" pitchFamily="34" charset="0"/>
              <a:buChar char="•"/>
            </a:pPr>
            <a:r>
              <a:rPr lang="en-US" sz="2000" b="1" i="1" dirty="0"/>
              <a:t>Alternate Outdoor Water Ban Trigger</a:t>
            </a:r>
            <a:r>
              <a:rPr lang="en-US" sz="2000" dirty="0"/>
              <a:t> level to balance impact on residents and environmental impacts</a:t>
            </a:r>
          </a:p>
          <a:p>
            <a:pPr marL="285750" indent="-285750">
              <a:spcAft>
                <a:spcPts val="800"/>
              </a:spcAft>
              <a:buFont typeface="Arial" panose="020B0604020202020204" pitchFamily="34" charset="0"/>
              <a:buChar char="•"/>
            </a:pPr>
            <a:r>
              <a:rPr lang="en-US" sz="2000" b="1" i="1" dirty="0"/>
              <a:t>Current &amp; Future Reservoir Full Storage Elevations</a:t>
            </a:r>
            <a:endParaRPr lang="en-US" b="1" i="1" dirty="0"/>
          </a:p>
        </p:txBody>
      </p:sp>
    </p:spTree>
    <p:extLst>
      <p:ext uri="{BB962C8B-B14F-4D97-AF65-F5344CB8AC3E}">
        <p14:creationId xmlns:p14="http://schemas.microsoft.com/office/powerpoint/2010/main" val="237480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68100"/>
            <a:ext cx="658368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WEAP Model Scenarios</a:t>
            </a:r>
          </a:p>
        </p:txBody>
      </p:sp>
      <p:pic>
        <p:nvPicPr>
          <p:cNvPr id="2" name="Picture 1">
            <a:extLst>
              <a:ext uri="{FF2B5EF4-FFF2-40B4-BE49-F238E27FC236}">
                <a16:creationId xmlns:a16="http://schemas.microsoft.com/office/drawing/2014/main" id="{8DF3E7F2-24E9-4C01-B0C8-8C267F892E4F}"/>
              </a:ext>
            </a:extLst>
          </p:cNvPr>
          <p:cNvPicPr>
            <a:picLocks noChangeAspect="1"/>
          </p:cNvPicPr>
          <p:nvPr/>
        </p:nvPicPr>
        <p:blipFill rotWithShape="1">
          <a:blip r:embed="rId3"/>
          <a:srcRect l="28333" t="23333" r="29166" b="20370"/>
          <a:stretch/>
        </p:blipFill>
        <p:spPr>
          <a:xfrm>
            <a:off x="1066800" y="1371600"/>
            <a:ext cx="7034865" cy="5241664"/>
          </a:xfrm>
          <a:prstGeom prst="rect">
            <a:avLst/>
          </a:prstGeom>
        </p:spPr>
      </p:pic>
    </p:spTree>
    <p:extLst>
      <p:ext uri="{BB962C8B-B14F-4D97-AF65-F5344CB8AC3E}">
        <p14:creationId xmlns:p14="http://schemas.microsoft.com/office/powerpoint/2010/main" val="353946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0F212-CE66-44FD-9C57-B7E8D414805A}"/>
              </a:ext>
            </a:extLst>
          </p:cNvPr>
          <p:cNvSpPr>
            <a:spLocks noGrp="1"/>
          </p:cNvSpPr>
          <p:nvPr>
            <p:ph idx="1"/>
          </p:nvPr>
        </p:nvSpPr>
        <p:spPr>
          <a:xfrm>
            <a:off x="457200" y="1437718"/>
            <a:ext cx="8305800" cy="4724400"/>
          </a:xfrm>
        </p:spPr>
        <p:txBody>
          <a:bodyPr>
            <a:normAutofit fontScale="55000" lnSpcReduction="20000"/>
          </a:bodyPr>
          <a:lstStyle/>
          <a:p>
            <a:pPr marL="0" indent="0">
              <a:buNone/>
            </a:pPr>
            <a:r>
              <a:rPr lang="en-US" sz="3200" b="1" dirty="0"/>
              <a:t>Accomplishments to date</a:t>
            </a:r>
          </a:p>
          <a:p>
            <a:pPr marL="0" indent="0">
              <a:buNone/>
            </a:pPr>
            <a:endParaRPr lang="en-US" sz="3200" b="1" dirty="0"/>
          </a:p>
          <a:p>
            <a:r>
              <a:rPr lang="en-US" sz="3800" dirty="0"/>
              <a:t>Prohibited new connections of </a:t>
            </a:r>
            <a:r>
              <a:rPr lang="en-US" sz="3800" dirty="0" err="1"/>
              <a:t>inground</a:t>
            </a:r>
            <a:r>
              <a:rPr lang="en-US" sz="3800" dirty="0"/>
              <a:t> irrigation systems to the Town's water supply</a:t>
            </a:r>
          </a:p>
          <a:p>
            <a:pPr marL="0" indent="0">
              <a:buNone/>
            </a:pPr>
            <a:endParaRPr lang="en-US" sz="3800" dirty="0"/>
          </a:p>
          <a:p>
            <a:r>
              <a:rPr lang="en-US" sz="3800" dirty="0"/>
              <a:t>Used water rates and connection fees to improve system reinvestment</a:t>
            </a:r>
          </a:p>
          <a:p>
            <a:endParaRPr lang="en-US" sz="3800" dirty="0"/>
          </a:p>
          <a:p>
            <a:r>
              <a:rPr lang="en-US" sz="3800" dirty="0"/>
              <a:t>Improved collaboration with the CPC and all other committees to protect water resources</a:t>
            </a:r>
          </a:p>
          <a:p>
            <a:endParaRPr lang="en-US" sz="3800" dirty="0"/>
          </a:p>
          <a:p>
            <a:r>
              <a:rPr lang="en-US" sz="3800" dirty="0"/>
              <a:t>Water conservation tips circulated through Town emails and website</a:t>
            </a:r>
          </a:p>
          <a:p>
            <a:endParaRPr lang="en-US" sz="3800" dirty="0"/>
          </a:p>
          <a:p>
            <a:r>
              <a:rPr lang="en-US" sz="3800" dirty="0"/>
              <a:t>Rain barrels available for purchase through the Town and </a:t>
            </a:r>
            <a:r>
              <a:rPr lang="en-US" sz="3800" dirty="0" err="1"/>
              <a:t>WaterSmart</a:t>
            </a:r>
            <a:endParaRPr lang="en-US" sz="3800" dirty="0"/>
          </a:p>
          <a:p>
            <a:endParaRPr lang="en-US" sz="3800" dirty="0"/>
          </a:p>
        </p:txBody>
      </p:sp>
      <p:sp>
        <p:nvSpPr>
          <p:cNvPr id="4" name="Title 1">
            <a:extLst>
              <a:ext uri="{FF2B5EF4-FFF2-40B4-BE49-F238E27FC236}">
                <a16:creationId xmlns:a16="http://schemas.microsoft.com/office/drawing/2014/main" id="{1AEF11E1-ABEF-43DF-B7C1-6A070204A69E}"/>
              </a:ext>
            </a:extLst>
          </p:cNvPr>
          <p:cNvSpPr txBox="1">
            <a:spLocks noGrp="1"/>
          </p:cNvSpPr>
          <p:nvPr>
            <p:ph type="title"/>
          </p:nvPr>
        </p:nvSpPr>
        <p:spPr>
          <a:xfrm>
            <a:off x="-381000" y="246536"/>
            <a:ext cx="9982200" cy="1143000"/>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Scituate Water Conservation Plan 2016</a:t>
            </a:r>
          </a:p>
        </p:txBody>
      </p:sp>
    </p:spTree>
    <p:extLst>
      <p:ext uri="{BB962C8B-B14F-4D97-AF65-F5344CB8AC3E}">
        <p14:creationId xmlns:p14="http://schemas.microsoft.com/office/powerpoint/2010/main" val="8012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382" y="2821159"/>
            <a:ext cx="3154445" cy="22531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621" y="1075773"/>
            <a:ext cx="2408691" cy="3276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829" y="5001114"/>
            <a:ext cx="2681804" cy="159779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1757" y="1853749"/>
            <a:ext cx="2970093" cy="197267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9728" y="1013741"/>
            <a:ext cx="3721559" cy="103127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1757" y="3947747"/>
            <a:ext cx="3131220" cy="2651157"/>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9221" y="186865"/>
            <a:ext cx="5150768" cy="678145"/>
          </a:xfrm>
          <a:prstGeom prst="rect">
            <a:avLst/>
          </a:prstGeom>
        </p:spPr>
      </p:pic>
    </p:spTree>
    <p:extLst>
      <p:ext uri="{BB962C8B-B14F-4D97-AF65-F5344CB8AC3E}">
        <p14:creationId xmlns:p14="http://schemas.microsoft.com/office/powerpoint/2010/main" val="356051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8" y="37514"/>
            <a:ext cx="8947052" cy="1143000"/>
          </a:xfrm>
        </p:spPr>
        <p:txBody>
          <a:bodyPr>
            <a:normAutofit fontScale="90000"/>
          </a:bodyPr>
          <a:lstStyle/>
          <a:p>
            <a:r>
              <a:rPr lang="en-US" dirty="0"/>
              <a:t>What’s Next for Water Conservation?</a:t>
            </a:r>
          </a:p>
        </p:txBody>
      </p:sp>
      <p:sp>
        <p:nvSpPr>
          <p:cNvPr id="3" name="Content Placeholder 2"/>
          <p:cNvSpPr>
            <a:spLocks noGrp="1"/>
          </p:cNvSpPr>
          <p:nvPr>
            <p:ph idx="1"/>
          </p:nvPr>
        </p:nvSpPr>
        <p:spPr>
          <a:xfrm>
            <a:off x="228600" y="1424354"/>
            <a:ext cx="8663354" cy="5465298"/>
          </a:xfrm>
        </p:spPr>
        <p:txBody>
          <a:bodyPr>
            <a:normAutofit/>
          </a:bodyPr>
          <a:lstStyle/>
          <a:p>
            <a:r>
              <a:rPr lang="en-US" sz="2400" dirty="0"/>
              <a:t>Continued education around brown water and all other water resource issues that face Scituate, Ongoing</a:t>
            </a:r>
          </a:p>
          <a:p>
            <a:endParaRPr lang="en-US" sz="2400" dirty="0"/>
          </a:p>
          <a:p>
            <a:r>
              <a:rPr lang="en-US" sz="2400" dirty="0"/>
              <a:t>Encourage stronger enforcement of irrigation rules and restrictions, Ongoing</a:t>
            </a:r>
          </a:p>
          <a:p>
            <a:endParaRPr lang="en-US" sz="2400" dirty="0"/>
          </a:p>
          <a:p>
            <a:r>
              <a:rPr lang="en-US" sz="2400" dirty="0"/>
              <a:t>Continue replacing water meters with smart meters that can be read on a more regular basis, Ongoing</a:t>
            </a:r>
          </a:p>
          <a:p>
            <a:endParaRPr lang="en-US" sz="2400" dirty="0"/>
          </a:p>
          <a:p>
            <a:r>
              <a:rPr lang="en-US" sz="2400" dirty="0"/>
              <a:t>Require 1 water meter per unit for all new developments, Q1 2019</a:t>
            </a:r>
          </a:p>
        </p:txBody>
      </p:sp>
    </p:spTree>
    <p:extLst>
      <p:ext uri="{BB962C8B-B14F-4D97-AF65-F5344CB8AC3E}">
        <p14:creationId xmlns:p14="http://schemas.microsoft.com/office/powerpoint/2010/main" val="194732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a:t>Project Goals</a:t>
            </a:r>
          </a:p>
        </p:txBody>
      </p:sp>
      <p:sp>
        <p:nvSpPr>
          <p:cNvPr id="4" name="Rounded Rectangle 3"/>
          <p:cNvSpPr/>
          <p:nvPr/>
        </p:nvSpPr>
        <p:spPr>
          <a:xfrm>
            <a:off x="1866756" y="1729931"/>
            <a:ext cx="5410488" cy="965496"/>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solidFill>
              <a:schemeClr val="accent1">
                <a:lumMod val="75000"/>
              </a:schemeClr>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Content Placeholder 2"/>
          <p:cNvSpPr txBox="1">
            <a:spLocks/>
          </p:cNvSpPr>
          <p:nvPr/>
        </p:nvSpPr>
        <p:spPr>
          <a:xfrm>
            <a:off x="1904857" y="1777704"/>
            <a:ext cx="5334289" cy="71755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Increase Scituate’s Drought Resiliency</a:t>
            </a:r>
          </a:p>
        </p:txBody>
      </p:sp>
      <p:sp>
        <p:nvSpPr>
          <p:cNvPr id="6" name="Rounded Rectangle 5"/>
          <p:cNvSpPr/>
          <p:nvPr/>
        </p:nvSpPr>
        <p:spPr>
          <a:xfrm>
            <a:off x="1866756" y="3174408"/>
            <a:ext cx="5410488" cy="965496"/>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solidFill>
              <a:schemeClr val="accent1">
                <a:lumMod val="75000"/>
              </a:schemeClr>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a:solidFill>
                  <a:schemeClr val="tx1"/>
                </a:solidFill>
              </a:rPr>
              <a:t>Provide adequate seasonal stream flow for native aquatic species</a:t>
            </a:r>
          </a:p>
        </p:txBody>
      </p:sp>
      <p:sp>
        <p:nvSpPr>
          <p:cNvPr id="7" name="Content Placeholder 2"/>
          <p:cNvSpPr txBox="1">
            <a:spLocks/>
          </p:cNvSpPr>
          <p:nvPr/>
        </p:nvSpPr>
        <p:spPr>
          <a:xfrm>
            <a:off x="1904856" y="3298382"/>
            <a:ext cx="5334288" cy="7175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en-US" sz="2400" dirty="0"/>
          </a:p>
        </p:txBody>
      </p:sp>
      <p:sp>
        <p:nvSpPr>
          <p:cNvPr id="8" name="Rounded Rectangle 7"/>
          <p:cNvSpPr/>
          <p:nvPr/>
        </p:nvSpPr>
        <p:spPr>
          <a:xfrm>
            <a:off x="1866756" y="4597104"/>
            <a:ext cx="5410488" cy="965496"/>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solidFill>
              <a:schemeClr val="accent1">
                <a:lumMod val="75000"/>
              </a:schemeClr>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a:solidFill>
                  <a:schemeClr val="tx1"/>
                </a:solidFill>
              </a:rPr>
              <a:t>Effectively operate fish ladders to restore the herring run</a:t>
            </a:r>
          </a:p>
        </p:txBody>
      </p:sp>
      <p:sp>
        <p:nvSpPr>
          <p:cNvPr id="9" name="Content Placeholder 2"/>
          <p:cNvSpPr txBox="1">
            <a:spLocks/>
          </p:cNvSpPr>
          <p:nvPr/>
        </p:nvSpPr>
        <p:spPr>
          <a:xfrm>
            <a:off x="1904856" y="4837040"/>
            <a:ext cx="5334288" cy="4856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en-US" sz="2400" dirty="0"/>
          </a:p>
        </p:txBody>
      </p:sp>
    </p:spTree>
    <p:extLst>
      <p:ext uri="{BB962C8B-B14F-4D97-AF65-F5344CB8AC3E}">
        <p14:creationId xmlns:p14="http://schemas.microsoft.com/office/powerpoint/2010/main" val="126251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1066800"/>
            <a:ext cx="8663354" cy="5465298"/>
          </a:xfrm>
          <a:prstGeom prst="rect">
            <a:avLst/>
          </a:prstGeom>
        </p:spPr>
        <p:txBody>
          <a:bodyPr>
            <a:normAutofit fontScale="4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endParaRPr lang="en-US" sz="3800" dirty="0"/>
          </a:p>
          <a:p>
            <a:r>
              <a:rPr lang="en-US" sz="4400" dirty="0"/>
              <a:t>Present water offset policy to the Water Commissioners / Board of Selectmen, Q2 2019 </a:t>
            </a:r>
          </a:p>
          <a:p>
            <a:pPr marL="0" indent="0">
              <a:buNone/>
            </a:pPr>
            <a:endParaRPr lang="en-US" sz="4400" dirty="0"/>
          </a:p>
          <a:p>
            <a:r>
              <a:rPr lang="en-US" sz="4400" dirty="0"/>
              <a:t>Create BMP's for school facilities, such as playing fields and parking lots, Q2 2019</a:t>
            </a:r>
          </a:p>
          <a:p>
            <a:pPr marL="0" indent="0">
              <a:buNone/>
            </a:pPr>
            <a:endParaRPr lang="en-US" sz="4400" dirty="0"/>
          </a:p>
          <a:p>
            <a:r>
              <a:rPr lang="en-US" sz="4400" dirty="0"/>
              <a:t>Water conservation event and tours of the Water Treatment Plant, Q2 2019</a:t>
            </a:r>
          </a:p>
          <a:p>
            <a:pPr marL="0" indent="0">
              <a:buNone/>
            </a:pPr>
            <a:endParaRPr lang="en-US" sz="4400" dirty="0"/>
          </a:p>
          <a:p>
            <a:r>
              <a:rPr lang="en-US" sz="4400" dirty="0"/>
              <a:t>Promote reuse of treated wastewater in new buildings, Q3 2019</a:t>
            </a:r>
          </a:p>
          <a:p>
            <a:endParaRPr lang="en-US" sz="4400" dirty="0"/>
          </a:p>
          <a:p>
            <a:r>
              <a:rPr lang="en-US" sz="4400" dirty="0"/>
              <a:t>Require water efficient fixtures and </a:t>
            </a:r>
            <a:r>
              <a:rPr lang="en-US" sz="4400" dirty="0" err="1"/>
              <a:t>waterwise</a:t>
            </a:r>
            <a:r>
              <a:rPr lang="en-US" sz="4400" dirty="0"/>
              <a:t> landscaping to be incorporated into the design of public facilities, Q4 2019</a:t>
            </a:r>
          </a:p>
          <a:p>
            <a:endParaRPr lang="en-US" sz="4400" dirty="0"/>
          </a:p>
          <a:p>
            <a:r>
              <a:rPr lang="en-US" sz="4400" dirty="0"/>
              <a:t>Obtain better information on summertime water demand and population increases to target conservation, 2019-2020?</a:t>
            </a:r>
          </a:p>
          <a:p>
            <a:pPr marL="0" indent="0">
              <a:buNone/>
            </a:pPr>
            <a:endParaRPr lang="en-US" sz="4400" dirty="0"/>
          </a:p>
        </p:txBody>
      </p:sp>
      <p:sp>
        <p:nvSpPr>
          <p:cNvPr id="3" name="Title 1"/>
          <p:cNvSpPr txBox="1">
            <a:spLocks/>
          </p:cNvSpPr>
          <p:nvPr/>
        </p:nvSpPr>
        <p:spPr>
          <a:xfrm>
            <a:off x="159434" y="281354"/>
            <a:ext cx="8947052" cy="1143000"/>
          </a:xfrm>
          <a:prstGeom prst="rect">
            <a:avLst/>
          </a:prstGeom>
        </p:spPr>
        <p:txBody>
          <a:bodyPr>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a:t>What’s Next for Water Conservation?</a:t>
            </a:r>
            <a:endParaRPr lang="en-US" dirty="0"/>
          </a:p>
        </p:txBody>
      </p:sp>
    </p:spTree>
    <p:extLst>
      <p:ext uri="{BB962C8B-B14F-4D97-AF65-F5344CB8AC3E}">
        <p14:creationId xmlns:p14="http://schemas.microsoft.com/office/powerpoint/2010/main" val="374636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623839"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52400" y="399288"/>
            <a:ext cx="96774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Impacts of Outdoor Water Ban on Usage</a:t>
            </a:r>
          </a:p>
        </p:txBody>
      </p:sp>
    </p:spTree>
    <p:extLst>
      <p:ext uri="{BB962C8B-B14F-4D97-AF65-F5344CB8AC3E}">
        <p14:creationId xmlns:p14="http://schemas.microsoft.com/office/powerpoint/2010/main" val="1995407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34" y="1277937"/>
            <a:ext cx="7475166" cy="542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266700" y="533400"/>
            <a:ext cx="96774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Impacts of Outdoor Water Ban on Usage</a:t>
            </a:r>
          </a:p>
        </p:txBody>
      </p:sp>
    </p:spTree>
    <p:extLst>
      <p:ext uri="{BB962C8B-B14F-4D97-AF65-F5344CB8AC3E}">
        <p14:creationId xmlns:p14="http://schemas.microsoft.com/office/powerpoint/2010/main" val="3367376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295400"/>
            <a:ext cx="7772400" cy="5410200"/>
          </a:xfrm>
        </p:spPr>
        <p:txBody>
          <a:bodyPr>
            <a:normAutofit/>
          </a:bodyPr>
          <a:lstStyle/>
          <a:p>
            <a:pPr marL="342900" indent="-342900" algn="l">
              <a:buClr>
                <a:srgbClr val="0070C0"/>
              </a:buClr>
              <a:buSzPct val="100000"/>
              <a:buFont typeface="Arial" panose="020B0604020202020204" pitchFamily="34" charset="0"/>
              <a:buChar char="•"/>
            </a:pPr>
            <a:endParaRPr lang="en-US" sz="2400" dirty="0">
              <a:cs typeface="Arial" panose="020B0604020202020204" pitchFamily="34" charset="0"/>
            </a:endParaRPr>
          </a:p>
          <a:p>
            <a:pPr marL="342900" indent="-342900" algn="l">
              <a:buClr>
                <a:srgbClr val="0070C0"/>
              </a:buClr>
              <a:buSzPct val="100000"/>
              <a:buFont typeface="Arial" panose="020B0604020202020204" pitchFamily="34" charset="0"/>
              <a:buChar char="•"/>
            </a:pPr>
            <a:r>
              <a:rPr lang="en-US" sz="2400" b="1" dirty="0">
                <a:cs typeface="Arial" panose="020B0604020202020204" pitchFamily="34" charset="0"/>
              </a:rPr>
              <a:t>Water supply storage increased 23%; </a:t>
            </a:r>
            <a:r>
              <a:rPr lang="en-US" sz="2400" dirty="0">
                <a:cs typeface="Arial" panose="020B0604020202020204" pitchFamily="34" charset="0"/>
              </a:rPr>
              <a:t>108.8 ac-</a:t>
            </a:r>
            <a:r>
              <a:rPr lang="en-US" sz="2400" dirty="0" err="1">
                <a:cs typeface="Arial" panose="020B0604020202020204" pitchFamily="34" charset="0"/>
              </a:rPr>
              <a:t>ft</a:t>
            </a:r>
            <a:r>
              <a:rPr lang="en-US" sz="2400" dirty="0">
                <a:cs typeface="Arial" panose="020B0604020202020204" pitchFamily="34" charset="0"/>
              </a:rPr>
              <a:t> (28 days additional storage, or 35.4 million gallons)</a:t>
            </a:r>
          </a:p>
          <a:p>
            <a:pPr algn="l"/>
            <a:endParaRPr lang="en-US" sz="2400" b="1" dirty="0">
              <a:cs typeface="Arial" panose="020B0604020202020204" pitchFamily="34" charset="0"/>
            </a:endParaRPr>
          </a:p>
          <a:p>
            <a:pPr marL="342900" indent="-342900" algn="l">
              <a:buClr>
                <a:srgbClr val="0070C0"/>
              </a:buClr>
              <a:buSzPct val="100000"/>
              <a:buFont typeface="Arial" panose="020B0604020202020204" pitchFamily="34" charset="0"/>
              <a:buChar char="•"/>
            </a:pPr>
            <a:r>
              <a:rPr lang="en-US" sz="2400" dirty="0">
                <a:cs typeface="Arial" panose="020B0604020202020204" pitchFamily="34" charset="0"/>
              </a:rPr>
              <a:t>Same water supply delivered while providing </a:t>
            </a:r>
            <a:r>
              <a:rPr lang="en-US" sz="2400" b="1" dirty="0">
                <a:cs typeface="Arial" panose="020B0604020202020204" pitchFamily="34" charset="0"/>
              </a:rPr>
              <a:t>environmental flows for fish and stream habitat </a:t>
            </a:r>
          </a:p>
          <a:p>
            <a:pPr algn="l"/>
            <a:endParaRPr lang="en-US" sz="2400" dirty="0">
              <a:cs typeface="Arial" panose="020B0604020202020204" pitchFamily="34" charset="0"/>
            </a:endParaRPr>
          </a:p>
          <a:p>
            <a:pPr marL="342900" indent="-342900" algn="l">
              <a:buClr>
                <a:srgbClr val="0070C0"/>
              </a:buClr>
              <a:buSzPct val="100000"/>
              <a:buFont typeface="Arial" panose="020B0604020202020204" pitchFamily="34" charset="0"/>
              <a:buChar char="•"/>
            </a:pPr>
            <a:r>
              <a:rPr lang="en-US" sz="2400" b="1" dirty="0">
                <a:cs typeface="Arial" panose="020B0604020202020204" pitchFamily="34" charset="0"/>
              </a:rPr>
              <a:t>Greater resiliency to drought and emergencies </a:t>
            </a:r>
            <a:r>
              <a:rPr lang="en-US" sz="2400" dirty="0">
                <a:cs typeface="Arial" panose="020B0604020202020204" pitchFamily="34" charset="0"/>
              </a:rPr>
              <a:t>(fires, loss of groundwater well power)</a:t>
            </a:r>
            <a:endParaRPr lang="en-US" sz="2400" b="1" dirty="0">
              <a:cs typeface="Arial" panose="020B0604020202020204" pitchFamily="34" charset="0"/>
            </a:endParaRPr>
          </a:p>
          <a:p>
            <a:pPr algn="l"/>
            <a:endParaRPr lang="en-US" sz="2400" dirty="0">
              <a:cs typeface="Arial" panose="020B0604020202020204" pitchFamily="34" charset="0"/>
            </a:endParaRPr>
          </a:p>
          <a:p>
            <a:pPr algn="l"/>
            <a:endParaRPr lang="en-US" sz="1800" b="1" dirty="0">
              <a:cs typeface="Arial" panose="020B0604020202020204" pitchFamily="34" charset="0"/>
            </a:endParaRPr>
          </a:p>
        </p:txBody>
      </p:sp>
      <p:sp>
        <p:nvSpPr>
          <p:cNvPr id="4" name="Title 1"/>
          <p:cNvSpPr txBox="1">
            <a:spLocks/>
          </p:cNvSpPr>
          <p:nvPr/>
        </p:nvSpPr>
        <p:spPr>
          <a:xfrm>
            <a:off x="-266700" y="685800"/>
            <a:ext cx="96774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Water Supply Benefits of Additional Storage</a:t>
            </a:r>
          </a:p>
        </p:txBody>
      </p:sp>
    </p:spTree>
    <p:extLst>
      <p:ext uri="{BB962C8B-B14F-4D97-AF65-F5344CB8AC3E}">
        <p14:creationId xmlns:p14="http://schemas.microsoft.com/office/powerpoint/2010/main" val="114440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295400"/>
            <a:ext cx="7772400" cy="5410200"/>
          </a:xfrm>
        </p:spPr>
        <p:txBody>
          <a:bodyPr>
            <a:normAutofit/>
          </a:bodyPr>
          <a:lstStyle/>
          <a:p>
            <a:pPr marL="342900" indent="-342900" algn="l">
              <a:buFont typeface="Arial" panose="020B0604020202020204" pitchFamily="34" charset="0"/>
              <a:buChar char="•"/>
            </a:pPr>
            <a:endParaRPr lang="en-US" sz="2000" b="1" dirty="0">
              <a:cs typeface="Arial" panose="020B0604020202020204" pitchFamily="34" charset="0"/>
            </a:endParaRPr>
          </a:p>
          <a:p>
            <a:pPr marL="342900" indent="-342900" algn="l">
              <a:buFont typeface="Arial" panose="020B0604020202020204" pitchFamily="34" charset="0"/>
              <a:buChar char="•"/>
            </a:pPr>
            <a:r>
              <a:rPr lang="en-US" sz="2000" dirty="0">
                <a:cs typeface="Arial" panose="020B0604020202020204" pitchFamily="34" charset="0"/>
              </a:rPr>
              <a:t>Restores </a:t>
            </a:r>
            <a:r>
              <a:rPr lang="en-US" sz="2000" dirty="0">
                <a:solidFill>
                  <a:schemeClr val="tx1"/>
                </a:solidFill>
                <a:cs typeface="Arial" panose="020B0604020202020204" pitchFamily="34" charset="0"/>
              </a:rPr>
              <a:t>70 acres of pond for alewife and American eel and access  to stream habitat upstream of the reservoir for blueback herring</a:t>
            </a:r>
          </a:p>
          <a:p>
            <a:pPr marL="342900" indent="-342900" algn="l">
              <a:buFont typeface="Arial" panose="020B0604020202020204" pitchFamily="34" charset="0"/>
              <a:buChar char="•"/>
            </a:pPr>
            <a:endParaRPr lang="en-US" sz="2000" dirty="0">
              <a:cs typeface="Arial" panose="020B0604020202020204" pitchFamily="34" charset="0"/>
            </a:endParaRPr>
          </a:p>
          <a:p>
            <a:pPr marL="342900" indent="-342900" algn="l">
              <a:buFont typeface="Arial" panose="020B0604020202020204" pitchFamily="34" charset="0"/>
              <a:buChar char="•"/>
            </a:pPr>
            <a:r>
              <a:rPr lang="en-US" sz="2000" dirty="0">
                <a:solidFill>
                  <a:schemeClr val="tx1"/>
                </a:solidFill>
                <a:cs typeface="Arial" panose="020B0604020202020204" pitchFamily="34" charset="0"/>
              </a:rPr>
              <a:t>Maintains reservoir at a more constant level provides more shoreline habitat for alewife:</a:t>
            </a:r>
          </a:p>
          <a:p>
            <a:pPr algn="l"/>
            <a:r>
              <a:rPr lang="en-US" sz="2000" dirty="0">
                <a:cs typeface="Arial" panose="020B0604020202020204" pitchFamily="34" charset="0"/>
              </a:rPr>
              <a:t>                                11,800 </a:t>
            </a:r>
            <a:r>
              <a:rPr lang="en-US" sz="2000" dirty="0" err="1">
                <a:cs typeface="Arial" panose="020B0604020202020204" pitchFamily="34" charset="0"/>
              </a:rPr>
              <a:t>ft</a:t>
            </a:r>
            <a:r>
              <a:rPr lang="en-US" sz="2000" dirty="0">
                <a:cs typeface="Arial" panose="020B0604020202020204" pitchFamily="34" charset="0"/>
              </a:rPr>
              <a:t> at El. 38.9 </a:t>
            </a:r>
            <a:r>
              <a:rPr lang="en-US" sz="2000" dirty="0" err="1">
                <a:cs typeface="Arial" panose="020B0604020202020204" pitchFamily="34" charset="0"/>
              </a:rPr>
              <a:t>ft</a:t>
            </a:r>
            <a:endParaRPr lang="en-US" sz="2000" dirty="0">
              <a:cs typeface="Arial" panose="020B0604020202020204" pitchFamily="34" charset="0"/>
            </a:endParaRPr>
          </a:p>
          <a:p>
            <a:pPr algn="l"/>
            <a:r>
              <a:rPr lang="en-US" sz="2000" dirty="0">
                <a:cs typeface="Arial" panose="020B0604020202020204" pitchFamily="34" charset="0"/>
              </a:rPr>
              <a:t>                                15,500 </a:t>
            </a:r>
            <a:r>
              <a:rPr lang="en-US" sz="2000" dirty="0" err="1">
                <a:cs typeface="Arial" panose="020B0604020202020204" pitchFamily="34" charset="0"/>
              </a:rPr>
              <a:t>ft</a:t>
            </a:r>
            <a:r>
              <a:rPr lang="en-US" sz="2000" dirty="0">
                <a:cs typeface="Arial" panose="020B0604020202020204" pitchFamily="34" charset="0"/>
              </a:rPr>
              <a:t> at El. 40.4 </a:t>
            </a:r>
            <a:r>
              <a:rPr lang="en-US" sz="2000" dirty="0" err="1">
                <a:cs typeface="Arial" panose="020B0604020202020204" pitchFamily="34" charset="0"/>
              </a:rPr>
              <a:t>ft</a:t>
            </a:r>
            <a:endParaRPr lang="en-US" sz="2000" dirty="0">
              <a:cs typeface="Arial" panose="020B0604020202020204" pitchFamily="34" charset="0"/>
            </a:endParaRPr>
          </a:p>
          <a:p>
            <a:pPr algn="l"/>
            <a:endParaRPr lang="en-US" sz="2000" dirty="0">
              <a:solidFill>
                <a:schemeClr val="tx1"/>
              </a:solidFill>
              <a:cs typeface="Arial" panose="020B0604020202020204" pitchFamily="34" charset="0"/>
            </a:endParaRPr>
          </a:p>
          <a:p>
            <a:pPr marL="342900" indent="-342900" algn="l">
              <a:buFont typeface="Arial" panose="020B0604020202020204" pitchFamily="34" charset="0"/>
              <a:buChar char="•"/>
            </a:pPr>
            <a:r>
              <a:rPr lang="en-US" sz="2000" dirty="0">
                <a:cs typeface="Arial" panose="020B0604020202020204" pitchFamily="34" charset="0"/>
              </a:rPr>
              <a:t>Estimated median carrying capacity of Reservoir Dam impoundment is 25,000-30,000 alewife</a:t>
            </a:r>
          </a:p>
          <a:p>
            <a:pPr marL="342900" indent="-342900" algn="l">
              <a:buFont typeface="Arial" panose="020B0604020202020204" pitchFamily="34" charset="0"/>
              <a:buChar char="•"/>
            </a:pPr>
            <a:endParaRPr lang="en-US" sz="2000" b="1" dirty="0">
              <a:cs typeface="Arial" panose="020B0604020202020204" pitchFamily="34" charset="0"/>
            </a:endParaRPr>
          </a:p>
          <a:p>
            <a:pPr marL="342900" indent="-342900" algn="l">
              <a:buFont typeface="Arial" panose="020B0604020202020204" pitchFamily="34" charset="0"/>
              <a:buChar char="•"/>
            </a:pPr>
            <a:endParaRPr lang="en-US" sz="2000" b="1" dirty="0">
              <a:cs typeface="Arial" panose="020B0604020202020204" pitchFamily="34" charset="0"/>
            </a:endParaRPr>
          </a:p>
        </p:txBody>
      </p:sp>
      <p:sp>
        <p:nvSpPr>
          <p:cNvPr id="4" name="Title 1"/>
          <p:cNvSpPr txBox="1">
            <a:spLocks/>
          </p:cNvSpPr>
          <p:nvPr/>
        </p:nvSpPr>
        <p:spPr>
          <a:xfrm>
            <a:off x="-2514600" y="685800"/>
            <a:ext cx="96774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Ecological Benefits</a:t>
            </a:r>
          </a:p>
        </p:txBody>
      </p:sp>
    </p:spTree>
    <p:extLst>
      <p:ext uri="{BB962C8B-B14F-4D97-AF65-F5344CB8AC3E}">
        <p14:creationId xmlns:p14="http://schemas.microsoft.com/office/powerpoint/2010/main" val="327113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609600"/>
          </a:xfrm>
        </p:spPr>
        <p:txBody>
          <a:bodyPr>
            <a:normAutofit/>
          </a:bodyPr>
          <a:lstStyle/>
          <a:p>
            <a:pPr algn="l">
              <a:lnSpc>
                <a:spcPct val="150000"/>
              </a:lnSpc>
              <a:spcBef>
                <a:spcPts val="600"/>
              </a:spcBef>
              <a:spcAft>
                <a:spcPts val="600"/>
              </a:spcAft>
            </a:pPr>
            <a:r>
              <a:rPr lang="en-US" sz="2400" i="1" dirty="0">
                <a:solidFill>
                  <a:schemeClr val="tx2"/>
                </a:solidFill>
                <a:latin typeface="Arial" panose="020B0604020202020204" pitchFamily="34" charset="0"/>
                <a:cs typeface="Arial" panose="020B0604020202020204" pitchFamily="34" charset="0"/>
              </a:rPr>
              <a:t>DRAFT ENVIRONMENTAL IMPACT REPORT</a:t>
            </a:r>
            <a:endParaRPr lang="en-US" sz="2200"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2000" y="1295400"/>
            <a:ext cx="7772400" cy="5410200"/>
          </a:xfrm>
        </p:spPr>
        <p:txBody>
          <a:bodyPr>
            <a:normAutofit/>
          </a:bodyPr>
          <a:lstStyle/>
          <a:p>
            <a:pPr algn="l"/>
            <a:endParaRPr lang="en-US" sz="2400" i="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400"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2E698A20-2322-4941-B6BC-E938BABEA06F}"/>
              </a:ext>
            </a:extLst>
          </p:cNvPr>
          <p:cNvSpPr txBox="1">
            <a:spLocks/>
          </p:cNvSpPr>
          <p:nvPr/>
        </p:nvSpPr>
        <p:spPr>
          <a:xfrm>
            <a:off x="914400" y="1447800"/>
            <a:ext cx="7772400" cy="54102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endParaRPr lang="en-US" sz="2400"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41E79B5C-473C-4A20-B659-98DE88A07397}"/>
              </a:ext>
            </a:extLst>
          </p:cNvPr>
          <p:cNvSpPr txBox="1">
            <a:spLocks/>
          </p:cNvSpPr>
          <p:nvPr/>
        </p:nvSpPr>
        <p:spPr>
          <a:xfrm>
            <a:off x="576606" y="1600200"/>
            <a:ext cx="7772400" cy="54102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endParaRPr lang="en-US" sz="2400" i="1">
              <a:latin typeface="Arial" panose="020B0604020202020204" pitchFamily="34" charset="0"/>
              <a:cs typeface="Arial" panose="020B0604020202020204" pitchFamily="34" charset="0"/>
            </a:endParaRPr>
          </a:p>
          <a:p>
            <a:pPr algn="l"/>
            <a:endParaRPr lang="en-US" sz="2400" i="1">
              <a:latin typeface="Arial" panose="020B0604020202020204" pitchFamily="34" charset="0"/>
              <a:cs typeface="Arial" panose="020B0604020202020204" pitchFamily="34" charset="0"/>
            </a:endParaRPr>
          </a:p>
          <a:p>
            <a:pPr algn="l"/>
            <a:endParaRPr lang="en-US" sz="2400" b="1" i="1">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79BC3E11-056E-4D6F-BD70-E339E6C2A902}"/>
              </a:ext>
            </a:extLst>
          </p:cNvPr>
          <p:cNvSpPr txBox="1">
            <a:spLocks/>
          </p:cNvSpPr>
          <p:nvPr/>
        </p:nvSpPr>
        <p:spPr>
          <a:xfrm>
            <a:off x="457200" y="1600200"/>
            <a:ext cx="8305800" cy="51054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indent="-457200" algn="l">
              <a:buFont typeface="Arial" panose="020B0604020202020204" pitchFamily="34" charset="0"/>
              <a:buChar char="•"/>
            </a:pPr>
            <a:r>
              <a:rPr lang="en-US" sz="2400" dirty="0"/>
              <a:t>Certificate of the Secretary of Executive Office of Energy and Environmental Affairs (EOEEA #15711) based on review of Environment Notification Form (ENF)</a:t>
            </a:r>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r>
              <a:rPr lang="en-US" sz="2400" dirty="0"/>
              <a:t>Mandatory Environmental Impact Report addressing:</a:t>
            </a:r>
          </a:p>
          <a:p>
            <a:pPr algn="l"/>
            <a:r>
              <a:rPr lang="en-US" sz="2400" dirty="0"/>
              <a:t>	-  Groundwater levels</a:t>
            </a:r>
          </a:p>
          <a:p>
            <a:pPr algn="l"/>
            <a:r>
              <a:rPr lang="en-US" sz="2400" dirty="0"/>
              <a:t>	-  Reservoir level increases on adjacent properties,</a:t>
            </a:r>
          </a:p>
          <a:p>
            <a:pPr algn="l"/>
            <a:r>
              <a:rPr lang="en-US" sz="2400" dirty="0"/>
              <a:t>	    CJCH, and wetlands vegetation</a:t>
            </a:r>
          </a:p>
          <a:p>
            <a:pPr algn="l"/>
            <a:r>
              <a:rPr lang="en-US" sz="2400" dirty="0"/>
              <a:t>	-  Update of Firm Yield Analysis</a:t>
            </a:r>
          </a:p>
          <a:p>
            <a:pPr algn="l"/>
            <a:r>
              <a:rPr lang="en-US" sz="2400" dirty="0"/>
              <a:t>	-  Spillway discharge capacity </a:t>
            </a:r>
          </a:p>
          <a:p>
            <a:pPr algn="l"/>
            <a:r>
              <a:rPr lang="en-US" sz="2400" dirty="0"/>
              <a:t>	-  Alternatives considered</a:t>
            </a:r>
          </a:p>
          <a:p>
            <a:pPr marL="457200" indent="-457200" algn="l">
              <a:buFont typeface="Arial" panose="020B0604020202020204" pitchFamily="34" charset="0"/>
              <a:buChar char="•"/>
            </a:pPr>
            <a:endParaRPr lang="en-US" dirty="0"/>
          </a:p>
          <a:p>
            <a:pPr algn="l"/>
            <a:endParaRPr lang="en-US" sz="2400" b="1"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717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0252-3903-49EE-ADAC-80AE864C8DDA}"/>
              </a:ext>
            </a:extLst>
          </p:cNvPr>
          <p:cNvSpPr>
            <a:spLocks noGrp="1"/>
          </p:cNvSpPr>
          <p:nvPr>
            <p:ph type="title"/>
          </p:nvPr>
        </p:nvSpPr>
        <p:spPr>
          <a:xfrm>
            <a:off x="457200" y="704088"/>
            <a:ext cx="8229600" cy="743712"/>
          </a:xfrm>
        </p:spPr>
        <p:txBody>
          <a:bodyPr>
            <a:normAutofit/>
          </a:bodyPr>
          <a:lstStyle/>
          <a:p>
            <a:r>
              <a:rPr lang="en-US"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 GROUNDWATER MEASUREMENTS</a:t>
            </a:r>
            <a:endParaRPr lang="en-US" sz="2400" dirty="0"/>
          </a:p>
        </p:txBody>
      </p:sp>
      <p:graphicFrame>
        <p:nvGraphicFramePr>
          <p:cNvPr id="7" name="Content Placeholder 6">
            <a:extLst>
              <a:ext uri="{FF2B5EF4-FFF2-40B4-BE49-F238E27FC236}">
                <a16:creationId xmlns:a16="http://schemas.microsoft.com/office/drawing/2014/main" id="{00000000-0008-0000-0100-000002000000}"/>
              </a:ext>
            </a:extLst>
          </p:cNvPr>
          <p:cNvGraphicFramePr>
            <a:graphicFrameLocks noGrp="1"/>
          </p:cNvGraphicFramePr>
          <p:nvPr>
            <p:ph idx="1"/>
            <p:extLst/>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287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95400"/>
            <a:ext cx="8458200" cy="5334000"/>
          </a:xfrm>
        </p:spPr>
        <p:txBody>
          <a:bodyPr>
            <a:normAutofit/>
          </a:bodyPr>
          <a:lstStyle/>
          <a:p>
            <a:pPr algn="l">
              <a:buClr>
                <a:schemeClr val="accent2"/>
              </a:buClr>
            </a:pPr>
            <a:endParaRPr lang="en-US" sz="1800" dirty="0">
              <a:cs typeface="Arial" panose="020B0604020202020204" pitchFamily="34" charset="0"/>
            </a:endParaRPr>
          </a:p>
          <a:p>
            <a:pPr marL="342900" indent="-342900" algn="l">
              <a:buClr>
                <a:schemeClr val="accent2"/>
              </a:buClr>
              <a:buSzPct val="100000"/>
              <a:buFont typeface="Arial" panose="020B0604020202020204" pitchFamily="34" charset="0"/>
              <a:buChar char="•"/>
            </a:pPr>
            <a:r>
              <a:rPr lang="en-US" sz="1800" b="1" dirty="0">
                <a:cs typeface="Arial" panose="020B0604020202020204" pitchFamily="34" charset="0"/>
              </a:rPr>
              <a:t>Shoreline</a:t>
            </a:r>
          </a:p>
          <a:p>
            <a:pPr algn="l">
              <a:buClr>
                <a:schemeClr val="accent2"/>
              </a:buClr>
            </a:pPr>
            <a:r>
              <a:rPr lang="en-US" sz="1800" dirty="0">
                <a:cs typeface="Arial" panose="020B0604020202020204" pitchFamily="34" charset="0"/>
              </a:rPr>
              <a:t>	No change in high water level El. 40.4 </a:t>
            </a:r>
            <a:r>
              <a:rPr lang="en-US" sz="1800" dirty="0" err="1">
                <a:cs typeface="Arial" panose="020B0604020202020204" pitchFamily="34" charset="0"/>
              </a:rPr>
              <a:t>ft</a:t>
            </a:r>
            <a:r>
              <a:rPr lang="en-US" sz="1800" dirty="0">
                <a:cs typeface="Arial" panose="020B0604020202020204" pitchFamily="34" charset="0"/>
              </a:rPr>
              <a:t> </a:t>
            </a:r>
          </a:p>
          <a:p>
            <a:pPr algn="l">
              <a:buClr>
                <a:schemeClr val="accent2"/>
              </a:buClr>
            </a:pPr>
            <a:r>
              <a:rPr lang="en-US" sz="1800" dirty="0">
                <a:cs typeface="Arial" panose="020B0604020202020204" pitchFamily="34" charset="0"/>
              </a:rPr>
              <a:t>		</a:t>
            </a:r>
            <a:endParaRPr lang="en-US" sz="1800" dirty="0">
              <a:solidFill>
                <a:schemeClr val="tx1"/>
              </a:solidFill>
              <a:cs typeface="Arial" panose="020B0604020202020204" pitchFamily="34" charset="0"/>
            </a:endParaRPr>
          </a:p>
          <a:p>
            <a:pPr marL="342900" indent="-342900" algn="l">
              <a:buClr>
                <a:schemeClr val="accent2"/>
              </a:buClr>
              <a:buFont typeface="Arial" panose="020B0604020202020204" pitchFamily="34" charset="0"/>
              <a:buChar char="•"/>
            </a:pPr>
            <a:r>
              <a:rPr lang="en-US" sz="1800" b="1" dirty="0">
                <a:solidFill>
                  <a:schemeClr val="tx1"/>
                </a:solidFill>
                <a:cs typeface="Arial" panose="020B0604020202020204" pitchFamily="34" charset="0"/>
              </a:rPr>
              <a:t>Water Supply</a:t>
            </a:r>
            <a:r>
              <a:rPr lang="en-US" sz="1800" b="1" dirty="0">
                <a:cs typeface="Arial" panose="020B0604020202020204" pitchFamily="34" charset="0"/>
              </a:rPr>
              <a:t> Protection District Buffer Zone</a:t>
            </a:r>
          </a:p>
          <a:p>
            <a:pPr algn="l">
              <a:buClr>
                <a:schemeClr val="accent2"/>
              </a:buClr>
            </a:pPr>
            <a:r>
              <a:rPr lang="en-US" sz="1800" dirty="0">
                <a:solidFill>
                  <a:schemeClr val="tx1"/>
                </a:solidFill>
                <a:cs typeface="Arial" panose="020B0604020202020204" pitchFamily="34" charset="0"/>
              </a:rPr>
              <a:t>	No change in Town’s 150 </a:t>
            </a:r>
            <a:r>
              <a:rPr lang="en-US" sz="1800" dirty="0" err="1">
                <a:solidFill>
                  <a:schemeClr val="tx1"/>
                </a:solidFill>
                <a:cs typeface="Arial" panose="020B0604020202020204" pitchFamily="34" charset="0"/>
              </a:rPr>
              <a:t>ft</a:t>
            </a:r>
            <a:r>
              <a:rPr lang="en-US" sz="1800" dirty="0">
                <a:solidFill>
                  <a:schemeClr val="tx1"/>
                </a:solidFill>
                <a:cs typeface="Arial" panose="020B0604020202020204" pitchFamily="34" charset="0"/>
              </a:rPr>
              <a:t> Water Protection District </a:t>
            </a:r>
          </a:p>
          <a:p>
            <a:pPr algn="l">
              <a:buClr>
                <a:schemeClr val="accent2"/>
              </a:buClr>
            </a:pPr>
            <a:endParaRPr lang="en-US" sz="1800" dirty="0">
              <a:solidFill>
                <a:schemeClr val="tx1"/>
              </a:solidFill>
              <a:cs typeface="Arial" panose="020B0604020202020204" pitchFamily="34" charset="0"/>
            </a:endParaRPr>
          </a:p>
          <a:p>
            <a:pPr marL="342900" indent="-342900" algn="l">
              <a:buClr>
                <a:schemeClr val="accent2"/>
              </a:buClr>
              <a:buFont typeface="Arial" panose="020B0604020202020204" pitchFamily="34" charset="0"/>
              <a:buChar char="•"/>
            </a:pPr>
            <a:r>
              <a:rPr lang="en-US" sz="1800" b="1" dirty="0">
                <a:solidFill>
                  <a:schemeClr val="tx1"/>
                </a:solidFill>
                <a:cs typeface="Arial" panose="020B0604020202020204" pitchFamily="34" charset="0"/>
              </a:rPr>
              <a:t>Septic Systems</a:t>
            </a:r>
          </a:p>
          <a:p>
            <a:pPr algn="l">
              <a:buClr>
                <a:schemeClr val="accent2"/>
              </a:buClr>
            </a:pPr>
            <a:r>
              <a:rPr lang="en-US" sz="1800" dirty="0">
                <a:cs typeface="Arial" panose="020B0604020202020204" pitchFamily="34" charset="0"/>
              </a:rPr>
              <a:t>	Septic systems adjacent to reservoir currently meet DEP Title V 	regulations except one abandoned property; </a:t>
            </a:r>
          </a:p>
          <a:p>
            <a:pPr algn="l">
              <a:buClr>
                <a:schemeClr val="accent2"/>
              </a:buClr>
            </a:pPr>
            <a:r>
              <a:rPr lang="en-US" sz="1800" dirty="0">
                <a:cs typeface="Arial" panose="020B0604020202020204" pitchFamily="34" charset="0"/>
              </a:rPr>
              <a:t>	Monitoring indicates treatment systems properly functioning</a:t>
            </a:r>
          </a:p>
          <a:p>
            <a:pPr algn="l">
              <a:buClr>
                <a:schemeClr val="accent2"/>
              </a:buClr>
            </a:pPr>
            <a:endParaRPr lang="en-US" sz="1800" dirty="0">
              <a:cs typeface="Arial" panose="020B0604020202020204" pitchFamily="34" charset="0"/>
            </a:endParaRPr>
          </a:p>
          <a:p>
            <a:pPr marL="342900" indent="-342900" algn="l">
              <a:buClr>
                <a:schemeClr val="accent2"/>
              </a:buClr>
              <a:buFont typeface="Arial" panose="020B0604020202020204" pitchFamily="34" charset="0"/>
              <a:buChar char="•"/>
            </a:pPr>
            <a:r>
              <a:rPr lang="en-US" sz="1800" b="1" dirty="0" err="1">
                <a:cs typeface="Arial" panose="020B0604020202020204" pitchFamily="34" charset="0"/>
              </a:rPr>
              <a:t>Stormwater</a:t>
            </a:r>
            <a:r>
              <a:rPr lang="en-US" sz="1800" b="1" dirty="0">
                <a:cs typeface="Arial" panose="020B0604020202020204" pitchFamily="34" charset="0"/>
              </a:rPr>
              <a:t> Management</a:t>
            </a:r>
          </a:p>
          <a:p>
            <a:pPr algn="l">
              <a:buClr>
                <a:schemeClr val="accent2"/>
              </a:buClr>
            </a:pPr>
            <a:r>
              <a:rPr lang="en-US" sz="1800" dirty="0">
                <a:cs typeface="Arial" panose="020B0604020202020204" pitchFamily="34" charset="0"/>
              </a:rPr>
              <a:t>	Construct </a:t>
            </a:r>
            <a:r>
              <a:rPr lang="en-US" sz="1800" dirty="0" err="1">
                <a:cs typeface="Arial" panose="020B0604020202020204" pitchFamily="34" charset="0"/>
              </a:rPr>
              <a:t>bioswale</a:t>
            </a:r>
            <a:r>
              <a:rPr lang="en-US" sz="1800" dirty="0">
                <a:cs typeface="Arial" panose="020B0604020202020204" pitchFamily="34" charset="0"/>
              </a:rPr>
              <a:t> at end of Sherman Drive to treat road runoff 	discharging to reservoir</a:t>
            </a:r>
          </a:p>
          <a:p>
            <a:pPr algn="l">
              <a:buClr>
                <a:schemeClr val="accent2"/>
              </a:buClr>
            </a:pPr>
            <a:endParaRPr lang="en-US" sz="1800" dirty="0">
              <a:cs typeface="Arial" panose="020B0604020202020204" pitchFamily="34" charset="0"/>
            </a:endParaRPr>
          </a:p>
        </p:txBody>
      </p:sp>
      <p:sp>
        <p:nvSpPr>
          <p:cNvPr id="4" name="Title 1"/>
          <p:cNvSpPr txBox="1">
            <a:spLocks/>
          </p:cNvSpPr>
          <p:nvPr/>
        </p:nvSpPr>
        <p:spPr>
          <a:xfrm>
            <a:off x="533400" y="609600"/>
            <a:ext cx="69342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SHORELINE ASSESSMENT</a:t>
            </a:r>
          </a:p>
        </p:txBody>
      </p:sp>
    </p:spTree>
    <p:extLst>
      <p:ext uri="{BB962C8B-B14F-4D97-AF65-F5344CB8AC3E}">
        <p14:creationId xmlns:p14="http://schemas.microsoft.com/office/powerpoint/2010/main" val="1436334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5180-CA27-48E5-8F1C-84D0B6DC5200}"/>
              </a:ext>
            </a:extLst>
          </p:cNvPr>
          <p:cNvSpPr>
            <a:spLocks noGrp="1"/>
          </p:cNvSpPr>
          <p:nvPr>
            <p:ph type="title"/>
          </p:nvPr>
        </p:nvSpPr>
        <p:spPr>
          <a:xfrm>
            <a:off x="457200" y="704088"/>
            <a:ext cx="8229600" cy="627118"/>
          </a:xfrm>
        </p:spPr>
        <p:txBody>
          <a:bodyPr>
            <a:normAutofit/>
          </a:bodyPr>
          <a:lstStyle/>
          <a:p>
            <a:r>
              <a:rPr lang="en-US"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DPW RESERVOIR LEVEL MEASUREMENTS</a:t>
            </a:r>
            <a:endParaRPr lang="en-US" sz="2400"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BF865DA6-1FAE-4D20-9636-463E7DD406B8}"/>
              </a:ext>
            </a:extLst>
          </p:cNvPr>
          <p:cNvPicPr>
            <a:picLocks noChangeAspect="1"/>
          </p:cNvPicPr>
          <p:nvPr/>
        </p:nvPicPr>
        <p:blipFill>
          <a:blip r:embed="rId2"/>
          <a:stretch>
            <a:fillRect/>
          </a:stretch>
        </p:blipFill>
        <p:spPr>
          <a:xfrm>
            <a:off x="1208293" y="1331206"/>
            <a:ext cx="6868907" cy="5295531"/>
          </a:xfrm>
          <a:prstGeom prst="rect">
            <a:avLst/>
          </a:prstGeom>
        </p:spPr>
      </p:pic>
    </p:spTree>
    <p:extLst>
      <p:ext uri="{BB962C8B-B14F-4D97-AF65-F5344CB8AC3E}">
        <p14:creationId xmlns:p14="http://schemas.microsoft.com/office/powerpoint/2010/main" val="681440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696200" cy="609600"/>
          </a:xfrm>
        </p:spPr>
        <p:txBody>
          <a:bodyPr>
            <a:normAutofit/>
          </a:bodyPr>
          <a:lstStyle/>
          <a:p>
            <a:pPr algn="l">
              <a:lnSpc>
                <a:spcPct val="150000"/>
              </a:lnSpc>
              <a:spcBef>
                <a:spcPts val="600"/>
              </a:spcBef>
              <a:spcAft>
                <a:spcPts val="600"/>
              </a:spcAft>
            </a:pPr>
            <a:r>
              <a:rPr lang="en-US" sz="2400" i="1" dirty="0">
                <a:solidFill>
                  <a:schemeClr val="tx2"/>
                </a:solidFill>
                <a:latin typeface="Arial" panose="020B0604020202020204" pitchFamily="34" charset="0"/>
                <a:cs typeface="Arial" panose="020B0604020202020204" pitchFamily="34" charset="0"/>
              </a:rPr>
              <a:t>2018 WETLANDS VEGETATION STUDY</a:t>
            </a:r>
            <a:endParaRPr lang="en-US" sz="2200"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2000" y="1295400"/>
            <a:ext cx="7772400" cy="5410200"/>
          </a:xfrm>
        </p:spPr>
        <p:txBody>
          <a:bodyPr>
            <a:normAutofit/>
          </a:bodyPr>
          <a:lstStyle/>
          <a:p>
            <a:pPr algn="l"/>
            <a:endParaRPr lang="en-US" sz="2400" i="1" dirty="0">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dirty="0"/>
              <a:t>Met with DEP at Tack Factory Pond (10-10-18)</a:t>
            </a:r>
          </a:p>
          <a:p>
            <a:pPr marL="457200" lvl="0" indent="-457200" algn="l">
              <a:buFont typeface="Arial" panose="020B0604020202020204" pitchFamily="34" charset="0"/>
              <a:buChar char="•"/>
            </a:pPr>
            <a:endParaRPr lang="en-US" dirty="0"/>
          </a:p>
          <a:p>
            <a:pPr marL="457200" lvl="0" indent="-457200" algn="l">
              <a:buFont typeface="Arial" panose="020B0604020202020204" pitchFamily="34" charset="0"/>
              <a:buChar char="•"/>
            </a:pPr>
            <a:r>
              <a:rPr lang="en-US" dirty="0"/>
              <a:t>Transects flagged and wetlands species identified in field (December 2018)</a:t>
            </a:r>
          </a:p>
          <a:p>
            <a:pPr marL="457200" lvl="0" indent="-457200" algn="l">
              <a:buFont typeface="Arial" panose="020B0604020202020204" pitchFamily="34" charset="0"/>
              <a:buChar char="•"/>
            </a:pPr>
            <a:endParaRPr lang="en-US" dirty="0"/>
          </a:p>
          <a:p>
            <a:pPr marL="457200" lvl="0" indent="-457200" algn="l">
              <a:buFont typeface="Arial" panose="020B0604020202020204" pitchFamily="34" charset="0"/>
              <a:buChar char="•"/>
            </a:pPr>
            <a:r>
              <a:rPr lang="en-US" dirty="0"/>
              <a:t>Desktop study of wetlands plants characteristics</a:t>
            </a:r>
          </a:p>
          <a:p>
            <a:pPr marL="457200" lvl="0" indent="-457200" algn="l">
              <a:buFont typeface="Arial" panose="020B0604020202020204" pitchFamily="34" charset="0"/>
              <a:buChar char="•"/>
            </a:pPr>
            <a:endParaRPr lang="en-US" dirty="0"/>
          </a:p>
          <a:p>
            <a:pPr marL="457200" lvl="0" indent="-457200" algn="l">
              <a:buFont typeface="Arial" panose="020B0604020202020204" pitchFamily="34" charset="0"/>
              <a:buChar char="•"/>
            </a:pPr>
            <a:r>
              <a:rPr lang="en-US" dirty="0"/>
              <a:t>Existing and proposed wet/dry cycles for wetland plants based on WEAP model</a:t>
            </a:r>
          </a:p>
          <a:p>
            <a:pPr algn="l"/>
            <a:endParaRPr lang="en-US" sz="2400" i="1" dirty="0">
              <a:latin typeface="Arial" panose="020B0604020202020204" pitchFamily="34" charset="0"/>
              <a:cs typeface="Arial" panose="020B0604020202020204" pitchFamily="34" charset="0"/>
            </a:endParaRPr>
          </a:p>
          <a:p>
            <a:pPr algn="l"/>
            <a:endParaRPr lang="en-US" sz="2400"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77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19912"/>
          </a:xfrm>
        </p:spPr>
        <p:txBody>
          <a:bodyPr anchor="ctr">
            <a:normAutofit/>
          </a:bodyPr>
          <a:lstStyle/>
          <a:p>
            <a:r>
              <a:rPr lang="en-US" sz="4000" b="1" dirty="0"/>
              <a:t>Previous Studies 2011 - 2017</a:t>
            </a:r>
          </a:p>
        </p:txBody>
      </p:sp>
      <p:sp>
        <p:nvSpPr>
          <p:cNvPr id="3" name="Content Placeholder 2"/>
          <p:cNvSpPr>
            <a:spLocks noGrp="1"/>
          </p:cNvSpPr>
          <p:nvPr>
            <p:ph idx="1"/>
          </p:nvPr>
        </p:nvSpPr>
        <p:spPr>
          <a:xfrm>
            <a:off x="609600" y="1429512"/>
            <a:ext cx="8229600" cy="5715000"/>
          </a:xfrm>
        </p:spPr>
        <p:txBody>
          <a:bodyPr>
            <a:normAutofit/>
          </a:bodyPr>
          <a:lstStyle/>
          <a:p>
            <a:pPr lvl="1"/>
            <a:r>
              <a:rPr lang="en-US" sz="2000" dirty="0"/>
              <a:t>2011 Water Evaluation and Planning (WEAP) modeling </a:t>
            </a:r>
          </a:p>
          <a:p>
            <a:pPr marL="978408" lvl="3" indent="0">
              <a:buNone/>
            </a:pPr>
            <a:r>
              <a:rPr lang="en-US" dirty="0"/>
              <a:t>Leads to streamflow releases, irrigation restrictions</a:t>
            </a:r>
          </a:p>
          <a:p>
            <a:pPr marL="978408" lvl="3" indent="0">
              <a:buNone/>
            </a:pPr>
            <a:endParaRPr lang="en-US" dirty="0"/>
          </a:p>
          <a:p>
            <a:pPr lvl="1"/>
            <a:r>
              <a:rPr lang="en-US" sz="2000" dirty="0"/>
              <a:t>2012 Preliminary Assessment</a:t>
            </a:r>
          </a:p>
          <a:p>
            <a:pPr marL="667512" lvl="2" indent="0">
              <a:buNone/>
            </a:pPr>
            <a:r>
              <a:rPr lang="en-US" sz="2000" dirty="0"/>
              <a:t>	Id Reservoir options; OOB </a:t>
            </a:r>
            <a:r>
              <a:rPr lang="en-US" sz="2000" dirty="0" err="1"/>
              <a:t>fishway</a:t>
            </a:r>
            <a:r>
              <a:rPr lang="en-US" sz="2000" dirty="0"/>
              <a:t> repair design</a:t>
            </a:r>
          </a:p>
          <a:p>
            <a:pPr marL="667512" lvl="2" indent="0">
              <a:buNone/>
            </a:pPr>
            <a:endParaRPr lang="en-US" sz="2000" dirty="0"/>
          </a:p>
          <a:p>
            <a:pPr lvl="1"/>
            <a:r>
              <a:rPr lang="en-US" sz="2000" dirty="0"/>
              <a:t>2013 Reservoir and Fish Ladder Improvement Feasibility Study</a:t>
            </a:r>
          </a:p>
          <a:p>
            <a:pPr marL="667512" lvl="2" indent="0">
              <a:buNone/>
            </a:pPr>
            <a:r>
              <a:rPr lang="en-US" sz="2000" dirty="0"/>
              <a:t>	Investigated feasibility/impacts of raising reservoir </a:t>
            </a:r>
          </a:p>
          <a:p>
            <a:pPr marL="667512" lvl="2" indent="0">
              <a:buNone/>
            </a:pPr>
            <a:r>
              <a:rPr lang="en-US" sz="2000" dirty="0"/>
              <a:t>    Repaired Old Oaken Bucket fish ladder</a:t>
            </a:r>
          </a:p>
          <a:p>
            <a:pPr marL="667512" lvl="2" indent="0">
              <a:buNone/>
            </a:pPr>
            <a:endParaRPr lang="en-US" sz="2000" dirty="0"/>
          </a:p>
          <a:p>
            <a:pPr lvl="1"/>
            <a:r>
              <a:rPr lang="en-US" sz="2000" dirty="0"/>
              <a:t>2014 Preliminary Reservoir and Fish Ladder Design (30%)</a:t>
            </a:r>
          </a:p>
          <a:p>
            <a:pPr lvl="1"/>
            <a:endParaRPr lang="en-US" sz="2000" dirty="0"/>
          </a:p>
          <a:p>
            <a:pPr lvl="1"/>
            <a:r>
              <a:rPr lang="en-US" sz="2000" dirty="0"/>
              <a:t>2017 60% Design and Initial Permitting</a:t>
            </a:r>
          </a:p>
          <a:p>
            <a:pPr lvl="1"/>
            <a:endParaRPr lang="en-US" sz="2000" dirty="0"/>
          </a:p>
          <a:p>
            <a:pPr marL="667512" lvl="2" indent="0">
              <a:buNone/>
            </a:pPr>
            <a:r>
              <a:rPr lang="en-US" sz="2000" dirty="0"/>
              <a:t>		</a:t>
            </a:r>
          </a:p>
          <a:p>
            <a:pPr marL="0" indent="0">
              <a:buNone/>
            </a:pPr>
            <a:endParaRPr lang="en-US" sz="2000" dirty="0"/>
          </a:p>
          <a:p>
            <a:endParaRPr lang="en-US" sz="2000" dirty="0"/>
          </a:p>
        </p:txBody>
      </p:sp>
    </p:spTree>
    <p:extLst>
      <p:ext uri="{BB962C8B-B14F-4D97-AF65-F5344CB8AC3E}">
        <p14:creationId xmlns:p14="http://schemas.microsoft.com/office/powerpoint/2010/main" val="2551285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696200" cy="609600"/>
          </a:xfrm>
        </p:spPr>
        <p:txBody>
          <a:bodyPr>
            <a:normAutofit/>
          </a:bodyPr>
          <a:lstStyle/>
          <a:p>
            <a:pPr algn="l">
              <a:lnSpc>
                <a:spcPct val="150000"/>
              </a:lnSpc>
              <a:spcBef>
                <a:spcPts val="600"/>
              </a:spcBef>
              <a:spcAft>
                <a:spcPts val="600"/>
              </a:spcAft>
            </a:pPr>
            <a:r>
              <a:rPr lang="en-US" sz="2400" i="1" dirty="0">
                <a:solidFill>
                  <a:schemeClr val="tx2"/>
                </a:solidFill>
                <a:latin typeface="Arial" panose="020B0604020202020204" pitchFamily="34" charset="0"/>
                <a:cs typeface="Arial" panose="020B0604020202020204" pitchFamily="34" charset="0"/>
              </a:rPr>
              <a:t>WETLANDS VEGETATION STUDY TRANSECTS</a:t>
            </a:r>
            <a:endParaRPr lang="en-US" sz="2200"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2000" y="1295400"/>
            <a:ext cx="7772400" cy="5410200"/>
          </a:xfrm>
        </p:spPr>
        <p:txBody>
          <a:bodyPr>
            <a:normAutofit/>
          </a:bodyPr>
          <a:lstStyle/>
          <a:p>
            <a:pPr algn="l"/>
            <a:endParaRPr lang="en-US" sz="2400" i="1" dirty="0">
              <a:latin typeface="Arial" panose="020B0604020202020204" pitchFamily="34" charset="0"/>
              <a:cs typeface="Arial" panose="020B0604020202020204" pitchFamily="34" charset="0"/>
            </a:endParaRPr>
          </a:p>
          <a:p>
            <a:pPr algn="l"/>
            <a:endParaRPr lang="en-US" sz="2400"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0A34A99-8C69-40E4-B6E2-4D3EB766FDA0}"/>
              </a:ext>
            </a:extLst>
          </p:cNvPr>
          <p:cNvPicPr>
            <a:picLocks noChangeAspect="1"/>
          </p:cNvPicPr>
          <p:nvPr/>
        </p:nvPicPr>
        <p:blipFill>
          <a:blip r:embed="rId2"/>
          <a:stretch>
            <a:fillRect/>
          </a:stretch>
        </p:blipFill>
        <p:spPr>
          <a:xfrm>
            <a:off x="685800" y="1484976"/>
            <a:ext cx="7772400" cy="5031048"/>
          </a:xfrm>
          <a:prstGeom prst="rect">
            <a:avLst/>
          </a:prstGeom>
        </p:spPr>
      </p:pic>
    </p:spTree>
    <p:extLst>
      <p:ext uri="{BB962C8B-B14F-4D97-AF65-F5344CB8AC3E}">
        <p14:creationId xmlns:p14="http://schemas.microsoft.com/office/powerpoint/2010/main" val="1203333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609600"/>
          </a:xfrm>
        </p:spPr>
        <p:txBody>
          <a:bodyPr>
            <a:normAutofit/>
          </a:bodyPr>
          <a:lstStyle/>
          <a:p>
            <a:pPr algn="l">
              <a:lnSpc>
                <a:spcPct val="150000"/>
              </a:lnSpc>
              <a:spcBef>
                <a:spcPts val="600"/>
              </a:spcBef>
              <a:spcAft>
                <a:spcPts val="600"/>
              </a:spcAft>
            </a:pPr>
            <a:r>
              <a:rPr lang="en-US" sz="2400" i="1" dirty="0">
                <a:solidFill>
                  <a:schemeClr val="tx2"/>
                </a:solidFill>
                <a:latin typeface="Arial" panose="020B0604020202020204" pitchFamily="34" charset="0"/>
                <a:cs typeface="Arial" panose="020B0604020202020204" pitchFamily="34" charset="0"/>
              </a:rPr>
              <a:t>FIRM YIELD ANALYSIS</a:t>
            </a:r>
            <a:endParaRPr lang="en-US" sz="2200"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2000" y="1295400"/>
            <a:ext cx="7772400" cy="5410200"/>
          </a:xfrm>
        </p:spPr>
        <p:txBody>
          <a:bodyPr>
            <a:normAutofit/>
          </a:bodyPr>
          <a:lstStyle/>
          <a:p>
            <a:pPr algn="l"/>
            <a:endParaRPr lang="en-US" sz="2400" i="1" dirty="0">
              <a:latin typeface="Arial" panose="020B0604020202020204" pitchFamily="34" charset="0"/>
              <a:cs typeface="Arial" panose="020B0604020202020204" pitchFamily="34" charset="0"/>
            </a:endParaRPr>
          </a:p>
          <a:p>
            <a:pPr algn="l"/>
            <a:endParaRPr lang="en-US" sz="2400" i="1" dirty="0">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dirty="0"/>
              <a:t>“Refinement and Evaluation of the Massachusetts Firm-Yield Estimator Model Version 2.0” (SIR2011-5125) published by U.S. Geologic Survey</a:t>
            </a:r>
          </a:p>
          <a:p>
            <a:pPr lvl="0" algn="l"/>
            <a:endParaRPr lang="en-US" dirty="0"/>
          </a:p>
          <a:p>
            <a:pPr marL="457200" lvl="0" indent="-457200" algn="l">
              <a:buFont typeface="Arial" panose="020B0604020202020204" pitchFamily="34" charset="0"/>
              <a:buChar char="•"/>
            </a:pPr>
            <a:r>
              <a:rPr lang="en-US" dirty="0"/>
              <a:t>Water Management Act (WMA) Amendment</a:t>
            </a:r>
          </a:p>
          <a:p>
            <a:pPr marL="457200" lvl="0" indent="-457200" algn="l">
              <a:buFont typeface="Arial" panose="020B0604020202020204" pitchFamily="34" charset="0"/>
              <a:buChar char="•"/>
            </a:pPr>
            <a:endParaRPr lang="en-US" dirty="0">
              <a:highlight>
                <a:srgbClr val="FFFF00"/>
              </a:highlight>
            </a:endParaRPr>
          </a:p>
          <a:p>
            <a:pPr marL="457200" lvl="0" indent="-457200" algn="l">
              <a:buFont typeface="Arial" panose="020B0604020202020204" pitchFamily="34" charset="0"/>
              <a:buChar char="•"/>
            </a:pPr>
            <a:r>
              <a:rPr lang="en-US" dirty="0"/>
              <a:t>Firm Yield is maximum rate of water withdrawal for a reservoir</a:t>
            </a:r>
          </a:p>
          <a:p>
            <a:pPr lvl="0" algn="l"/>
            <a:endParaRPr lang="en-US" dirty="0"/>
          </a:p>
          <a:p>
            <a:pPr algn="l"/>
            <a:endParaRPr lang="en-US" sz="2400" b="1"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07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609600"/>
          </a:xfrm>
        </p:spPr>
        <p:txBody>
          <a:bodyPr>
            <a:normAutofit/>
          </a:bodyPr>
          <a:lstStyle/>
          <a:p>
            <a:pPr algn="l">
              <a:lnSpc>
                <a:spcPct val="150000"/>
              </a:lnSpc>
              <a:spcBef>
                <a:spcPts val="600"/>
              </a:spcBef>
              <a:spcAft>
                <a:spcPts val="600"/>
              </a:spcAft>
            </a:pPr>
            <a:r>
              <a:rPr lang="en-US" sz="2400" i="1" dirty="0">
                <a:solidFill>
                  <a:schemeClr val="tx2"/>
                </a:solidFill>
                <a:latin typeface="Arial" panose="020B0604020202020204" pitchFamily="34" charset="0"/>
                <a:cs typeface="Arial" panose="020B0604020202020204" pitchFamily="34" charset="0"/>
              </a:rPr>
              <a:t>Water Sources and Losses to Reservoirs</a:t>
            </a:r>
            <a:endParaRPr lang="en-US" sz="2200"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2000" y="1295400"/>
            <a:ext cx="7772400" cy="5410200"/>
          </a:xfrm>
        </p:spPr>
        <p:txBody>
          <a:bodyPr>
            <a:normAutofit/>
          </a:bodyPr>
          <a:lstStyle/>
          <a:p>
            <a:pPr algn="l"/>
            <a:endParaRPr lang="en-US" sz="2400" i="1" dirty="0">
              <a:latin typeface="Arial" panose="020B0604020202020204" pitchFamily="34" charset="0"/>
              <a:cs typeface="Arial" panose="020B0604020202020204" pitchFamily="34" charset="0"/>
            </a:endParaRPr>
          </a:p>
          <a:p>
            <a:pPr lvl="0" algn="l"/>
            <a:endParaRPr lang="en-US" dirty="0"/>
          </a:p>
          <a:p>
            <a:pPr algn="l"/>
            <a:endParaRPr lang="en-US" sz="2400" b="1"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656EE16-3FD4-46CF-97FA-1E5DD9D3884E}"/>
              </a:ext>
            </a:extLst>
          </p:cNvPr>
          <p:cNvPicPr>
            <a:picLocks noChangeAspect="1"/>
          </p:cNvPicPr>
          <p:nvPr/>
        </p:nvPicPr>
        <p:blipFill>
          <a:blip r:embed="rId2"/>
          <a:stretch>
            <a:fillRect/>
          </a:stretch>
        </p:blipFill>
        <p:spPr>
          <a:xfrm>
            <a:off x="1752600" y="1366022"/>
            <a:ext cx="5257800" cy="5158354"/>
          </a:xfrm>
          <a:prstGeom prst="rect">
            <a:avLst/>
          </a:prstGeom>
        </p:spPr>
      </p:pic>
    </p:spTree>
    <p:extLst>
      <p:ext uri="{BB962C8B-B14F-4D97-AF65-F5344CB8AC3E}">
        <p14:creationId xmlns:p14="http://schemas.microsoft.com/office/powerpoint/2010/main" val="3990693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609600"/>
          </a:xfrm>
        </p:spPr>
        <p:txBody>
          <a:bodyPr>
            <a:normAutofit/>
          </a:bodyPr>
          <a:lstStyle/>
          <a:p>
            <a:pPr algn="l">
              <a:lnSpc>
                <a:spcPct val="150000"/>
              </a:lnSpc>
              <a:spcBef>
                <a:spcPts val="600"/>
              </a:spcBef>
              <a:spcAft>
                <a:spcPts val="600"/>
              </a:spcAft>
            </a:pPr>
            <a:r>
              <a:rPr lang="en-US" sz="2400" i="1">
                <a:solidFill>
                  <a:schemeClr val="tx2"/>
                </a:solidFill>
                <a:latin typeface="Arial" panose="020B0604020202020204" pitchFamily="34" charset="0"/>
                <a:cs typeface="Arial" panose="020B0604020202020204" pitchFamily="34" charset="0"/>
              </a:rPr>
              <a:t>HYDROLOGIC AND HYDRAULIC STUDY UPDATE</a:t>
            </a:r>
            <a:endParaRPr lang="en-US" sz="2200"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2000" y="1295400"/>
            <a:ext cx="7772400" cy="5410200"/>
          </a:xfrm>
        </p:spPr>
        <p:txBody>
          <a:bodyPr>
            <a:normAutofit/>
          </a:bodyPr>
          <a:lstStyle/>
          <a:p>
            <a:pPr algn="l"/>
            <a:endParaRPr lang="en-US" sz="2400" i="1" dirty="0">
              <a:latin typeface="Arial" panose="020B0604020202020204" pitchFamily="34" charset="0"/>
              <a:cs typeface="Arial" panose="020B0604020202020204" pitchFamily="34" charset="0"/>
            </a:endParaRPr>
          </a:p>
          <a:p>
            <a:pPr algn="l"/>
            <a:endParaRPr lang="en-US" sz="2400"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EB5389F1-3B27-4402-B3B3-344110658417}"/>
              </a:ext>
            </a:extLst>
          </p:cNvPr>
          <p:cNvSpPr txBox="1">
            <a:spLocks/>
          </p:cNvSpPr>
          <p:nvPr/>
        </p:nvSpPr>
        <p:spPr>
          <a:xfrm>
            <a:off x="914400" y="1447800"/>
            <a:ext cx="7772400" cy="54102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endParaRPr lang="en-US" sz="2400"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C7D70950-18A5-46DD-88A3-5DE0C4282C0A}"/>
              </a:ext>
            </a:extLst>
          </p:cNvPr>
          <p:cNvSpPr txBox="1">
            <a:spLocks/>
          </p:cNvSpPr>
          <p:nvPr/>
        </p:nvSpPr>
        <p:spPr>
          <a:xfrm>
            <a:off x="1066800" y="1600200"/>
            <a:ext cx="7772400" cy="54102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endParaRPr lang="en-US" sz="2400" i="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dirty="0"/>
          </a:p>
          <a:p>
            <a:pPr algn="l"/>
            <a:endParaRPr lang="en-US" sz="2400" b="1"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5AF3E75C-8E67-469B-8C81-DC3AAE9FD903}"/>
              </a:ext>
            </a:extLst>
          </p:cNvPr>
          <p:cNvSpPr txBox="1">
            <a:spLocks/>
          </p:cNvSpPr>
          <p:nvPr/>
        </p:nvSpPr>
        <p:spPr>
          <a:xfrm>
            <a:off x="727435" y="1742388"/>
            <a:ext cx="7772400" cy="4582212"/>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endParaRPr lang="en-US" sz="2400" i="1" dirty="0">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dirty="0"/>
              <a:t>Update U.S. Army Corp of Engineers’ (USACE) Hydrologic Engineering Center (HEC) Hydrologic Modeling Software (HEC-HMS) model for watershed </a:t>
            </a:r>
            <a:r>
              <a:rPr lang="en-US" dirty="0" err="1"/>
              <a:t>subbasins</a:t>
            </a:r>
            <a:r>
              <a:rPr lang="en-US" dirty="0"/>
              <a:t> and Old Oaken Bucket</a:t>
            </a:r>
          </a:p>
          <a:p>
            <a:pPr marL="457200" lvl="0" indent="-457200" algn="l">
              <a:buFont typeface="Arial" panose="020B0604020202020204" pitchFamily="34" charset="0"/>
              <a:buChar char="•"/>
            </a:pPr>
            <a:endParaRPr lang="en-US" dirty="0"/>
          </a:p>
          <a:p>
            <a:pPr marL="457200" lvl="0" indent="-457200" algn="l">
              <a:buFont typeface="Arial" panose="020B0604020202020204" pitchFamily="34" charset="0"/>
              <a:buChar char="•"/>
            </a:pPr>
            <a:r>
              <a:rPr lang="en-US" dirty="0"/>
              <a:t>Dam failure analysis </a:t>
            </a:r>
          </a:p>
          <a:p>
            <a:pPr marL="457200" lvl="0" indent="-457200" algn="l">
              <a:buFont typeface="Arial" panose="020B0604020202020204" pitchFamily="34" charset="0"/>
              <a:buChar char="•"/>
            </a:pPr>
            <a:endParaRPr lang="en-US" dirty="0"/>
          </a:p>
          <a:p>
            <a:pPr marL="457200" lvl="0" indent="-457200" algn="l">
              <a:buFont typeface="Arial" panose="020B0604020202020204" pitchFamily="34" charset="0"/>
              <a:buChar char="•"/>
            </a:pPr>
            <a:r>
              <a:rPr lang="en-US" dirty="0"/>
              <a:t>Office Dam Safety (ODS) Permit </a:t>
            </a:r>
          </a:p>
          <a:p>
            <a:pPr algn="l"/>
            <a:endParaRPr lang="en-US" dirty="0"/>
          </a:p>
          <a:p>
            <a:pPr algn="l"/>
            <a:endParaRPr lang="en-US" sz="2400" b="1"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38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295400"/>
            <a:ext cx="8763000" cy="5334000"/>
          </a:xfrm>
        </p:spPr>
        <p:txBody>
          <a:bodyPr>
            <a:normAutofit/>
          </a:bodyPr>
          <a:lstStyle/>
          <a:p>
            <a:pPr algn="l"/>
            <a:endParaRPr lang="en-US" sz="1400" b="1" i="1" dirty="0">
              <a:solidFill>
                <a:schemeClr val="tx1"/>
              </a:solidFill>
              <a:latin typeface="Arial" panose="020B0604020202020204" pitchFamily="34" charset="0"/>
              <a:cs typeface="Arial" panose="020B0604020202020204" pitchFamily="34" charset="0"/>
            </a:endParaRPr>
          </a:p>
          <a:p>
            <a:pPr algn="l"/>
            <a:r>
              <a:rPr lang="en-US" sz="1800" b="1" i="1" dirty="0">
                <a:cs typeface="Arial" panose="020B0604020202020204" pitchFamily="34" charset="0"/>
              </a:rPr>
              <a:t>Route 3A – 	 </a:t>
            </a:r>
          </a:p>
          <a:p>
            <a:pPr algn="l"/>
            <a:r>
              <a:rPr lang="en-US" sz="1800" b="1" i="1" dirty="0">
                <a:cs typeface="Arial" panose="020B0604020202020204" pitchFamily="34" charset="0"/>
              </a:rPr>
              <a:t>380 </a:t>
            </a:r>
            <a:r>
              <a:rPr lang="en-US" sz="1800" b="1" i="1" dirty="0" err="1">
                <a:cs typeface="Arial" panose="020B0604020202020204" pitchFamily="34" charset="0"/>
              </a:rPr>
              <a:t>ft</a:t>
            </a:r>
            <a:r>
              <a:rPr lang="en-US" sz="1800" b="1" i="1" dirty="0">
                <a:cs typeface="Arial" panose="020B0604020202020204" pitchFamily="34" charset="0"/>
              </a:rPr>
              <a:t> embankment erosion protection</a:t>
            </a:r>
          </a:p>
          <a:p>
            <a:pPr algn="l"/>
            <a:endParaRPr lang="en-US" sz="1800" b="1" i="1" dirty="0">
              <a:latin typeface="Arial" panose="020B0604020202020204" pitchFamily="34" charset="0"/>
              <a:cs typeface="Arial" panose="020B0604020202020204" pitchFamily="34" charset="0"/>
            </a:endParaRPr>
          </a:p>
          <a:p>
            <a:pPr algn="l"/>
            <a:r>
              <a:rPr lang="en-US" sz="1800" b="1" i="1" dirty="0">
                <a:latin typeface="Arial" panose="020B0604020202020204" pitchFamily="34" charset="0"/>
                <a:cs typeface="Arial" panose="020B0604020202020204" pitchFamily="34" charset="0"/>
              </a:rPr>
              <a:t>				             </a:t>
            </a:r>
            <a:r>
              <a:rPr lang="en-US" sz="1800" b="1" i="1" dirty="0">
                <a:cs typeface="Arial" panose="020B0604020202020204" pitchFamily="34" charset="0"/>
              </a:rPr>
              <a:t>Tack Factory Pond – 	</a:t>
            </a:r>
          </a:p>
          <a:p>
            <a:pPr algn="l"/>
            <a:r>
              <a:rPr lang="en-US" sz="1800" b="1" i="1" dirty="0">
                <a:cs typeface="Arial" panose="020B0604020202020204" pitchFamily="34" charset="0"/>
              </a:rPr>
              <a:t>				                Raise gate and structure for access</a:t>
            </a:r>
          </a:p>
          <a:p>
            <a:pPr algn="l"/>
            <a:endParaRPr lang="en-US" sz="18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400" b="1" i="1" dirty="0">
              <a:solidFill>
                <a:schemeClr val="tx1"/>
              </a:solidFill>
              <a:latin typeface="Arial" panose="020B0604020202020204" pitchFamily="34" charset="0"/>
              <a:cs typeface="Arial" panose="020B0604020202020204" pitchFamily="34" charset="0"/>
            </a:endParaRPr>
          </a:p>
        </p:txBody>
      </p:sp>
      <p:pic>
        <p:nvPicPr>
          <p:cNvPr id="13315" name="Picture 3" descr="P:\Scituate Reservoir Dam - 4961\Photographs\3-31-14\100_49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3730" y="3333939"/>
            <a:ext cx="4181670" cy="313649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Scituate Reservoir Dam - 4961\Photographs\3-31-14\100_5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0"/>
            <a:ext cx="4368469" cy="3276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28600" y="685800"/>
            <a:ext cx="72390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SHORELINE IMPROVEMENTS</a:t>
            </a:r>
          </a:p>
        </p:txBody>
      </p:sp>
    </p:spTree>
    <p:extLst>
      <p:ext uri="{BB962C8B-B14F-4D97-AF65-F5344CB8AC3E}">
        <p14:creationId xmlns:p14="http://schemas.microsoft.com/office/powerpoint/2010/main" val="2301265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609600"/>
          </a:xfrm>
        </p:spPr>
        <p:txBody>
          <a:bodyPr>
            <a:normAutofit/>
          </a:bodyPr>
          <a:lstStyle/>
          <a:p>
            <a:pPr algn="l">
              <a:lnSpc>
                <a:spcPct val="150000"/>
              </a:lnSpc>
              <a:spcBef>
                <a:spcPts val="600"/>
              </a:spcBef>
              <a:spcAft>
                <a:spcPts val="600"/>
              </a:spcAft>
            </a:pPr>
            <a:r>
              <a:rPr lang="en-US" sz="2400" i="1" dirty="0">
                <a:solidFill>
                  <a:schemeClr val="tx2"/>
                </a:solidFill>
                <a:latin typeface="Arial" panose="020B0604020202020204" pitchFamily="34" charset="0"/>
                <a:cs typeface="Arial" panose="020B0604020202020204" pitchFamily="34" charset="0"/>
              </a:rPr>
              <a:t>PERMIT APPLICATIONS</a:t>
            </a:r>
            <a:endParaRPr lang="en-US" sz="2200"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2000" y="1295400"/>
            <a:ext cx="7772400" cy="5410200"/>
          </a:xfrm>
        </p:spPr>
        <p:txBody>
          <a:bodyPr>
            <a:normAutofit/>
          </a:bodyPr>
          <a:lstStyle/>
          <a:p>
            <a:pPr algn="l"/>
            <a:endParaRPr lang="en-US" sz="2400" i="1" dirty="0">
              <a:latin typeface="Arial" panose="020B0604020202020204" pitchFamily="34" charset="0"/>
              <a:cs typeface="Arial" panose="020B0604020202020204" pitchFamily="34" charset="0"/>
            </a:endParaRPr>
          </a:p>
          <a:p>
            <a:pPr algn="l"/>
            <a:endParaRPr lang="en-US" sz="2400"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62DA2E57-1CEC-4EB0-B564-F9BA38CB17BC}"/>
              </a:ext>
            </a:extLst>
          </p:cNvPr>
          <p:cNvSpPr txBox="1">
            <a:spLocks/>
          </p:cNvSpPr>
          <p:nvPr/>
        </p:nvSpPr>
        <p:spPr>
          <a:xfrm>
            <a:off x="914400" y="1447800"/>
            <a:ext cx="7772400" cy="54102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endParaRPr lang="en-US" sz="2400"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24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738B0152-CB0B-482D-A608-988DD113F62B}"/>
              </a:ext>
            </a:extLst>
          </p:cNvPr>
          <p:cNvSpPr txBox="1">
            <a:spLocks/>
          </p:cNvSpPr>
          <p:nvPr/>
        </p:nvSpPr>
        <p:spPr>
          <a:xfrm>
            <a:off x="533400" y="1295400"/>
            <a:ext cx="8458200" cy="5334000"/>
          </a:xfrm>
          <a:prstGeom prst="rect">
            <a:avLst/>
          </a:prstGeom>
        </p:spPr>
        <p:txBody>
          <a:bodyPr vert="horz" lIns="0" rIns="18288">
            <a:normAutofit fontScale="92500" lnSpcReduction="1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buClr>
                <a:schemeClr val="accent2"/>
              </a:buClr>
            </a:pPr>
            <a:endParaRPr lang="en-US" sz="1800" dirty="0">
              <a:cs typeface="Arial" panose="020B0604020202020204" pitchFamily="34" charset="0"/>
            </a:endParaRPr>
          </a:p>
          <a:p>
            <a:pPr marL="457200" lvl="0" indent="-457200" algn="l">
              <a:buFont typeface="Arial" panose="020B0604020202020204" pitchFamily="34" charset="0"/>
              <a:buChar char="•"/>
            </a:pPr>
            <a:r>
              <a:rPr lang="en-US" dirty="0"/>
              <a:t>Chapter 91 RDA</a:t>
            </a:r>
          </a:p>
          <a:p>
            <a:pPr marL="457200" lvl="0" indent="-457200" algn="l">
              <a:buFont typeface="Arial" panose="020B0604020202020204" pitchFamily="34" charset="0"/>
              <a:buChar char="•"/>
            </a:pPr>
            <a:r>
              <a:rPr lang="en-US" dirty="0"/>
              <a:t>DEP </a:t>
            </a:r>
            <a:r>
              <a:rPr lang="en-US" dirty="0" err="1"/>
              <a:t>Stormwater</a:t>
            </a:r>
            <a:r>
              <a:rPr lang="en-US" dirty="0"/>
              <a:t> Management Consultation</a:t>
            </a:r>
          </a:p>
          <a:p>
            <a:pPr marL="457200" lvl="0" indent="-457200" algn="l">
              <a:buFont typeface="Arial" panose="020B0604020202020204" pitchFamily="34" charset="0"/>
              <a:buChar char="•"/>
            </a:pPr>
            <a:r>
              <a:rPr lang="en-US" dirty="0"/>
              <a:t>NMFS Fisheries consultation</a:t>
            </a:r>
          </a:p>
          <a:p>
            <a:pPr marL="457200" lvl="0" indent="-457200" algn="l">
              <a:buFont typeface="Arial" panose="020B0604020202020204" pitchFamily="34" charset="0"/>
              <a:buChar char="•"/>
            </a:pPr>
            <a:r>
              <a:rPr lang="en-US" dirty="0"/>
              <a:t>ODS EAP update</a:t>
            </a:r>
          </a:p>
          <a:p>
            <a:pPr marL="457200" lvl="0" indent="-457200" algn="l">
              <a:buFont typeface="Arial" panose="020B0604020202020204" pitchFamily="34" charset="0"/>
              <a:buChar char="•"/>
            </a:pPr>
            <a:r>
              <a:rPr lang="en-US" dirty="0"/>
              <a:t>ODS Dam Safety Permit</a:t>
            </a:r>
          </a:p>
          <a:p>
            <a:pPr marL="457200" lvl="0" indent="-457200" algn="l">
              <a:buFont typeface="Arial" panose="020B0604020202020204" pitchFamily="34" charset="0"/>
              <a:buChar char="•"/>
            </a:pPr>
            <a:r>
              <a:rPr lang="en-US" dirty="0"/>
              <a:t>DER Final Operational Plan Consultation</a:t>
            </a:r>
          </a:p>
          <a:p>
            <a:pPr marL="457200" lvl="0" indent="-457200" algn="l">
              <a:buFont typeface="Arial" panose="020B0604020202020204" pitchFamily="34" charset="0"/>
              <a:buChar char="•"/>
            </a:pPr>
            <a:r>
              <a:rPr lang="en-US" dirty="0"/>
              <a:t>DMF Fishway Permit</a:t>
            </a:r>
          </a:p>
          <a:p>
            <a:pPr marL="457200" lvl="0" indent="-457200" algn="l">
              <a:buFont typeface="Arial" panose="020B0604020202020204" pitchFamily="34" charset="0"/>
              <a:buChar char="•"/>
            </a:pPr>
            <a:r>
              <a:rPr lang="en-US" dirty="0"/>
              <a:t>DEP Section 401 Water Quality Certification</a:t>
            </a:r>
          </a:p>
          <a:p>
            <a:pPr marL="457200" lvl="0" indent="-457200" algn="l">
              <a:buFont typeface="Arial" panose="020B0604020202020204" pitchFamily="34" charset="0"/>
              <a:buChar char="•"/>
            </a:pPr>
            <a:r>
              <a:rPr lang="en-US" dirty="0"/>
              <a:t>USACE Section 404 Category 2 Permit</a:t>
            </a:r>
          </a:p>
          <a:p>
            <a:pPr marL="457200" lvl="0" indent="-457200" algn="l">
              <a:buFont typeface="Arial" panose="020B0604020202020204" pitchFamily="34" charset="0"/>
              <a:buChar char="•"/>
            </a:pPr>
            <a:r>
              <a:rPr lang="en-US" dirty="0"/>
              <a:t>DOT Access Permit and Consultation</a:t>
            </a:r>
          </a:p>
          <a:p>
            <a:pPr marL="457200" indent="-457200" algn="l">
              <a:buFont typeface="Arial" panose="020B0604020202020204" pitchFamily="34" charset="0"/>
              <a:buChar char="•"/>
            </a:pPr>
            <a:r>
              <a:rPr lang="en-US" dirty="0"/>
              <a:t>DEP WMA Permit Amendment</a:t>
            </a:r>
            <a:endParaRPr lang="en-US" sz="1800" b="1" dirty="0">
              <a:cs typeface="Arial" panose="020B0604020202020204" pitchFamily="34" charset="0"/>
            </a:endParaRPr>
          </a:p>
          <a:p>
            <a:pPr algn="l">
              <a:buClr>
                <a:schemeClr val="accent2"/>
              </a:buClr>
            </a:pPr>
            <a:r>
              <a:rPr lang="en-US" sz="1800" dirty="0">
                <a:cs typeface="Arial" panose="020B0604020202020204" pitchFamily="34" charset="0"/>
              </a:rPr>
              <a:t>	</a:t>
            </a:r>
          </a:p>
        </p:txBody>
      </p:sp>
    </p:spTree>
    <p:extLst>
      <p:ext uri="{BB962C8B-B14F-4D97-AF65-F5344CB8AC3E}">
        <p14:creationId xmlns:p14="http://schemas.microsoft.com/office/powerpoint/2010/main" val="4128024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A0CA-EC6C-44E6-9DFF-0B7434F69A6A}"/>
              </a:ext>
            </a:extLst>
          </p:cNvPr>
          <p:cNvSpPr>
            <a:spLocks noGrp="1"/>
          </p:cNvSpPr>
          <p:nvPr>
            <p:ph type="title"/>
          </p:nvPr>
        </p:nvSpPr>
        <p:spPr/>
        <p:txBody>
          <a:bodyPr/>
          <a:lstStyle/>
          <a:p>
            <a:r>
              <a:rPr lang="en-US" sz="3600" b="1" dirty="0">
                <a:solidFill>
                  <a:prstClr val="black"/>
                </a:solidFill>
                <a:latin typeface="Constantia"/>
                <a:ea typeface="+mn-ea"/>
                <a:cs typeface="+mn-cs"/>
              </a:rPr>
              <a:t>90% Design</a:t>
            </a:r>
            <a:endParaRPr lang="en-US" dirty="0"/>
          </a:p>
        </p:txBody>
      </p:sp>
      <p:sp>
        <p:nvSpPr>
          <p:cNvPr id="3" name="Content Placeholder 2">
            <a:extLst>
              <a:ext uri="{FF2B5EF4-FFF2-40B4-BE49-F238E27FC236}">
                <a16:creationId xmlns:a16="http://schemas.microsoft.com/office/drawing/2014/main" id="{1A54FF05-88C5-490A-904B-5FC798E0D4DA}"/>
              </a:ext>
            </a:extLst>
          </p:cNvPr>
          <p:cNvSpPr>
            <a:spLocks noGrp="1"/>
          </p:cNvSpPr>
          <p:nvPr>
            <p:ph idx="1"/>
          </p:nvPr>
        </p:nvSpPr>
        <p:spPr/>
        <p:txBody>
          <a:bodyPr>
            <a:normAutofit/>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Update 60% design drawings</a:t>
            </a:r>
          </a:p>
          <a:p>
            <a:pPr>
              <a:buFont typeface="Arial" panose="020B0604020202020204" pitchFamily="34" charset="0"/>
              <a:buChar char="•"/>
            </a:pPr>
            <a:endParaRPr lang="en-US" dirty="0"/>
          </a:p>
          <a:p>
            <a:pPr>
              <a:buFont typeface="Arial" panose="020B0604020202020204" pitchFamily="34" charset="0"/>
              <a:buChar char="•"/>
            </a:pPr>
            <a:r>
              <a:rPr lang="en-US" dirty="0"/>
              <a:t>Prepare construction specifications</a:t>
            </a:r>
          </a:p>
          <a:p>
            <a:pPr>
              <a:buFont typeface="Arial" panose="020B0604020202020204" pitchFamily="34" charset="0"/>
              <a:buChar char="•"/>
            </a:pPr>
            <a:endParaRPr lang="en-US" dirty="0"/>
          </a:p>
          <a:p>
            <a:pPr>
              <a:buFont typeface="Arial" panose="020B0604020202020204" pitchFamily="34" charset="0"/>
              <a:buChar char="•"/>
            </a:pPr>
            <a:r>
              <a:rPr lang="en-US" dirty="0"/>
              <a:t>Access easements</a:t>
            </a:r>
          </a:p>
          <a:p>
            <a:endParaRPr lang="en-US" dirty="0"/>
          </a:p>
          <a:p>
            <a:endParaRPr lang="en-US" dirty="0"/>
          </a:p>
          <a:p>
            <a:endParaRPr lang="en-US" dirty="0"/>
          </a:p>
        </p:txBody>
      </p:sp>
    </p:spTree>
    <p:extLst>
      <p:ext uri="{BB962C8B-B14F-4D97-AF65-F5344CB8AC3E}">
        <p14:creationId xmlns:p14="http://schemas.microsoft.com/office/powerpoint/2010/main" val="18299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660400" y="1676400"/>
            <a:ext cx="8331200" cy="4572000"/>
          </a:xfrm>
        </p:spPr>
        <p:txBody>
          <a:bodyPr>
            <a:noAutofit/>
          </a:bodyPr>
          <a:lstStyle/>
          <a:p>
            <a:pPr marL="514350" lvl="0" indent="-514350" algn="l">
              <a:spcAft>
                <a:spcPts val="1000"/>
              </a:spcAft>
              <a:buFont typeface="Arial" panose="020B0604020202020204" pitchFamily="34" charset="0"/>
              <a:buChar char="•"/>
            </a:pPr>
            <a:r>
              <a:rPr lang="en-US" sz="2400" dirty="0"/>
              <a:t>90% design plans being worked on, permitting continuing</a:t>
            </a:r>
          </a:p>
          <a:p>
            <a:pPr marL="514350" lvl="0" indent="-514350" algn="l">
              <a:spcAft>
                <a:spcPts val="1000"/>
              </a:spcAft>
              <a:buFont typeface="Arial" panose="020B0604020202020204" pitchFamily="34" charset="0"/>
              <a:buChar char="•"/>
            </a:pPr>
            <a:endParaRPr lang="en-US" sz="2400" dirty="0"/>
          </a:p>
          <a:p>
            <a:pPr marL="514350" lvl="0" indent="-514350" algn="l">
              <a:spcAft>
                <a:spcPts val="1000"/>
              </a:spcAft>
              <a:buFont typeface="Arial" panose="020B0604020202020204" pitchFamily="34" charset="0"/>
              <a:buChar char="•"/>
            </a:pPr>
            <a:r>
              <a:rPr lang="en-US" sz="2400" dirty="0"/>
              <a:t>Town must make spillway improvements at reservoir dam to comply with state standards for flood control</a:t>
            </a:r>
          </a:p>
          <a:p>
            <a:pPr marL="514350" lvl="0" indent="-514350" algn="l">
              <a:spcAft>
                <a:spcPts val="1000"/>
              </a:spcAft>
              <a:buFont typeface="Arial" panose="020B0604020202020204" pitchFamily="34" charset="0"/>
              <a:buChar char="•"/>
            </a:pPr>
            <a:endParaRPr lang="en-US" sz="2400" dirty="0"/>
          </a:p>
          <a:p>
            <a:pPr marL="514350" lvl="0" indent="-514350" algn="l">
              <a:spcAft>
                <a:spcPts val="1000"/>
              </a:spcAft>
              <a:buFont typeface="Arial" panose="020B0604020202020204" pitchFamily="34" charset="0"/>
              <a:buChar char="•"/>
            </a:pPr>
            <a:r>
              <a:rPr lang="en-US" sz="2400" dirty="0"/>
              <a:t>Storage increased by ~35 million gallons or 28 days </a:t>
            </a:r>
          </a:p>
          <a:p>
            <a:pPr marL="514350" lvl="0" indent="-514350" algn="l">
              <a:spcAft>
                <a:spcPts val="1000"/>
              </a:spcAft>
              <a:buFont typeface="Arial" panose="020B0604020202020204" pitchFamily="34" charset="0"/>
              <a:buChar char="•"/>
            </a:pPr>
            <a:endParaRPr lang="en-US" sz="2400" dirty="0"/>
          </a:p>
          <a:p>
            <a:pPr marL="514350" lvl="0" indent="-514350" algn="l">
              <a:spcAft>
                <a:spcPts val="1000"/>
              </a:spcAft>
              <a:buFont typeface="Arial" panose="020B0604020202020204" pitchFamily="34" charset="0"/>
              <a:buChar char="•"/>
            </a:pPr>
            <a:r>
              <a:rPr lang="en-US" sz="2400" dirty="0"/>
              <a:t>Estimated project cost is $1.8 million dollars, $350,000 expended, ~$1.4 million to complete.</a:t>
            </a:r>
          </a:p>
        </p:txBody>
      </p:sp>
      <p:sp>
        <p:nvSpPr>
          <p:cNvPr id="4" name="Title 1"/>
          <p:cNvSpPr txBox="1">
            <a:spLocks/>
          </p:cNvSpPr>
          <p:nvPr/>
        </p:nvSpPr>
        <p:spPr>
          <a:xfrm>
            <a:off x="685800" y="609600"/>
            <a:ext cx="57912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dirty="0"/>
              <a:t>Summary</a:t>
            </a:r>
          </a:p>
        </p:txBody>
      </p:sp>
    </p:spTree>
    <p:extLst>
      <p:ext uri="{BB962C8B-B14F-4D97-AF65-F5344CB8AC3E}">
        <p14:creationId xmlns:p14="http://schemas.microsoft.com/office/powerpoint/2010/main" val="1436253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609600"/>
            <a:ext cx="57912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dirty="0"/>
              <a:t>Summary</a:t>
            </a:r>
          </a:p>
        </p:txBody>
      </p:sp>
      <p:sp>
        <p:nvSpPr>
          <p:cNvPr id="5" name="Rectangle 4"/>
          <p:cNvSpPr/>
          <p:nvPr/>
        </p:nvSpPr>
        <p:spPr>
          <a:xfrm>
            <a:off x="381000" y="1600200"/>
            <a:ext cx="8382000" cy="4555093"/>
          </a:xfrm>
          <a:prstGeom prst="rect">
            <a:avLst/>
          </a:prstGeom>
        </p:spPr>
        <p:txBody>
          <a:bodyPr wrap="square">
            <a:spAutoFit/>
          </a:bodyPr>
          <a:lstStyle/>
          <a:p>
            <a:pPr marL="514350" lvl="0" indent="-514350">
              <a:spcAft>
                <a:spcPts val="1000"/>
              </a:spcAft>
              <a:buClr>
                <a:schemeClr val="accent2"/>
              </a:buClr>
              <a:buFont typeface="Arial" panose="020B0604020202020204" pitchFamily="34" charset="0"/>
              <a:buChar char="•"/>
            </a:pPr>
            <a:r>
              <a:rPr lang="en-US" sz="2000" dirty="0"/>
              <a:t>Restoring 70 acres of herring habitat by having enough water to run fish ladder effectively 97% of spring days and 79% of fall days (based on 2017 model)</a:t>
            </a:r>
          </a:p>
          <a:p>
            <a:pPr lvl="0">
              <a:spcAft>
                <a:spcPts val="1000"/>
              </a:spcAft>
              <a:buClr>
                <a:schemeClr val="accent2"/>
              </a:buClr>
            </a:pPr>
            <a:endParaRPr lang="en-US" sz="2000" dirty="0"/>
          </a:p>
          <a:p>
            <a:pPr marL="514350" lvl="0" indent="-514350">
              <a:spcAft>
                <a:spcPts val="1000"/>
              </a:spcAft>
              <a:buClr>
                <a:schemeClr val="accent2"/>
              </a:buClr>
              <a:buFont typeface="Arial" panose="020B0604020202020204" pitchFamily="34" charset="0"/>
              <a:buChar char="•"/>
            </a:pPr>
            <a:r>
              <a:rPr lang="en-US" sz="2000" dirty="0"/>
              <a:t>No new area surrounding the reservoir will be flooded</a:t>
            </a:r>
          </a:p>
          <a:p>
            <a:pPr marL="514350" lvl="0" indent="-514350">
              <a:spcAft>
                <a:spcPts val="1000"/>
              </a:spcAft>
              <a:buClr>
                <a:schemeClr val="accent2"/>
              </a:buClr>
              <a:buFont typeface="Arial" panose="020B0604020202020204" pitchFamily="34" charset="0"/>
              <a:buChar char="•"/>
            </a:pPr>
            <a:endParaRPr lang="en-US" sz="2000" dirty="0"/>
          </a:p>
          <a:p>
            <a:pPr marL="514350" lvl="0" indent="-514350">
              <a:spcAft>
                <a:spcPts val="1000"/>
              </a:spcAft>
              <a:buClr>
                <a:schemeClr val="accent2"/>
              </a:buClr>
              <a:buFont typeface="Arial" panose="020B0604020202020204" pitchFamily="34" charset="0"/>
              <a:buChar char="•"/>
            </a:pPr>
            <a:r>
              <a:rPr lang="en-US" sz="2000" dirty="0"/>
              <a:t>We assumed similar water demand reductions as were obtained in 2016 drought (aka outdoor water ban 6% initial reduction and 25% reduction after enforcement and publicity in summertime demands).</a:t>
            </a:r>
          </a:p>
          <a:p>
            <a:pPr marL="514350" lvl="0" indent="-514350">
              <a:spcAft>
                <a:spcPts val="1000"/>
              </a:spcAft>
              <a:buClr>
                <a:schemeClr val="accent2"/>
              </a:buClr>
              <a:buFont typeface="Arial" panose="020B0604020202020204" pitchFamily="34" charset="0"/>
              <a:buChar char="•"/>
            </a:pPr>
            <a:endParaRPr lang="en-US" sz="2000" dirty="0"/>
          </a:p>
          <a:p>
            <a:pPr marL="514350" lvl="0" indent="-514350">
              <a:spcAft>
                <a:spcPts val="1000"/>
              </a:spcAft>
              <a:buClr>
                <a:schemeClr val="accent2"/>
              </a:buClr>
              <a:buFont typeface="Arial" panose="020B0604020202020204" pitchFamily="34" charset="0"/>
              <a:buChar char="•"/>
            </a:pPr>
            <a:r>
              <a:rPr lang="en-US" sz="2000" dirty="0"/>
              <a:t>Need to implement town’s water conservation plan to maintain current demand for this project to have all benefits</a:t>
            </a:r>
          </a:p>
        </p:txBody>
      </p:sp>
    </p:spTree>
    <p:extLst>
      <p:ext uri="{BB962C8B-B14F-4D97-AF65-F5344CB8AC3E}">
        <p14:creationId xmlns:p14="http://schemas.microsoft.com/office/powerpoint/2010/main" val="3680295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lstStyle/>
          <a:p>
            <a:r>
              <a:rPr lang="en-US" sz="2400" b="1" i="1" dirty="0">
                <a:solidFill>
                  <a:srgbClr val="04617B"/>
                </a:solidFill>
                <a:effectLst>
                  <a:outerShdw blurRad="38100" dist="25400" dir="5400000" algn="tl" rotWithShape="0">
                    <a:srgbClr val="000000">
                      <a:alpha val="43000"/>
                    </a:srgbClr>
                  </a:outerShdw>
                </a:effectLst>
                <a:latin typeface="Arial" panose="020B0604020202020204" pitchFamily="34" charset="0"/>
                <a:cs typeface="Arial" panose="020B0604020202020204" pitchFamily="34" charset="0"/>
              </a:rPr>
              <a:t>QUESTIONS ???</a:t>
            </a:r>
            <a:endParaRPr lang="en-US" dirty="0"/>
          </a:p>
        </p:txBody>
      </p:sp>
      <p:pic>
        <p:nvPicPr>
          <p:cNvPr id="14340" name="Picture 4" descr="P:\Scituate Reservoir Dam - 4961\Photographs\3-31-14\100_5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124200"/>
            <a:ext cx="3739957" cy="28051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Scituate Reservoir Dam - 4961\Photographs\5-16-14\100_532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92935" y="822095"/>
            <a:ext cx="3505200" cy="2628901"/>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P:\Scituate Reservoir Dam - 4961\Photographs\3-31-14\100_49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865" y="1495446"/>
            <a:ext cx="3591209" cy="269361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65073EA-93CE-4AC6-9B2D-1628C719A62F}"/>
              </a:ext>
            </a:extLst>
          </p:cNvPr>
          <p:cNvSpPr txBox="1">
            <a:spLocks/>
          </p:cNvSpPr>
          <p:nvPr/>
        </p:nvSpPr>
        <p:spPr>
          <a:xfrm>
            <a:off x="536438" y="5950198"/>
            <a:ext cx="8229600" cy="5913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400" b="1" dirty="0"/>
              <a:t>Next public outreach meeting – May 2019 </a:t>
            </a:r>
          </a:p>
        </p:txBody>
      </p:sp>
    </p:spTree>
    <p:extLst>
      <p:ext uri="{BB962C8B-B14F-4D97-AF65-F5344CB8AC3E}">
        <p14:creationId xmlns:p14="http://schemas.microsoft.com/office/powerpoint/2010/main" val="301642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4572000"/>
            <a:ext cx="7772400" cy="2381250"/>
          </a:xfrm>
        </p:spPr>
        <p:txBody>
          <a:bodyPr>
            <a:normAutofit/>
          </a:bodyPr>
          <a:lstStyle/>
          <a:p>
            <a:pPr marL="285750" indent="-285750" algn="l">
              <a:buClr>
                <a:schemeClr val="accent2"/>
              </a:buClr>
              <a:buSzPct val="100000"/>
              <a:buFont typeface="Arial" panose="020B0604020202020204" pitchFamily="34" charset="0"/>
              <a:buChar char="•"/>
            </a:pPr>
            <a:endParaRPr lang="en-US" sz="1400" dirty="0">
              <a:solidFill>
                <a:schemeClr val="tx1"/>
              </a:solidFill>
              <a:cs typeface="Arial" panose="020B0604020202020204" pitchFamily="34" charset="0"/>
            </a:endParaRPr>
          </a:p>
          <a:p>
            <a:pPr marL="342900" indent="-342900" algn="l">
              <a:buClr>
                <a:schemeClr val="accent2"/>
              </a:buClr>
              <a:buSzPct val="100000"/>
              <a:buFont typeface="Arial" panose="020B0604020202020204" pitchFamily="34" charset="0"/>
              <a:buChar char="•"/>
            </a:pPr>
            <a:r>
              <a:rPr lang="en-US" sz="1800" dirty="0">
                <a:cs typeface="Arial" panose="020B0604020202020204" pitchFamily="34" charset="0"/>
              </a:rPr>
              <a:t>Bid Requirements</a:t>
            </a:r>
          </a:p>
          <a:p>
            <a:pPr marL="342900" indent="-342900" algn="l">
              <a:buClr>
                <a:schemeClr val="accent2"/>
              </a:buClr>
              <a:buSzPct val="100000"/>
              <a:buFont typeface="Arial" panose="020B0604020202020204" pitchFamily="34" charset="0"/>
              <a:buChar char="•"/>
            </a:pPr>
            <a:endParaRPr lang="en-US" sz="1800" dirty="0">
              <a:cs typeface="Arial" panose="020B0604020202020204" pitchFamily="34" charset="0"/>
            </a:endParaRPr>
          </a:p>
          <a:p>
            <a:pPr marL="342900" indent="-342900" algn="l">
              <a:buClr>
                <a:schemeClr val="accent2"/>
              </a:buClr>
              <a:buSzPct val="100000"/>
              <a:buFont typeface="Arial" panose="020B0604020202020204" pitchFamily="34" charset="0"/>
              <a:buChar char="•"/>
            </a:pPr>
            <a:r>
              <a:rPr lang="en-US" sz="1800" dirty="0">
                <a:cs typeface="Arial" panose="020B0604020202020204" pitchFamily="34" charset="0"/>
              </a:rPr>
              <a:t>100% Design Drawings and Specifications</a:t>
            </a:r>
          </a:p>
          <a:p>
            <a:pPr marL="342900" indent="-342900" algn="l">
              <a:buClr>
                <a:schemeClr val="accent2"/>
              </a:buClr>
              <a:buSzPct val="100000"/>
              <a:buFont typeface="Arial" panose="020B0604020202020204" pitchFamily="34" charset="0"/>
              <a:buChar char="•"/>
            </a:pPr>
            <a:endParaRPr lang="en-US" sz="1800" dirty="0">
              <a:cs typeface="Arial" panose="020B0604020202020204" pitchFamily="34" charset="0"/>
            </a:endParaRPr>
          </a:p>
          <a:p>
            <a:pPr marL="342900" indent="-342900" algn="l">
              <a:buClr>
                <a:schemeClr val="accent2"/>
              </a:buClr>
              <a:buSzPct val="100000"/>
              <a:buFont typeface="Arial" panose="020B0604020202020204" pitchFamily="34" charset="0"/>
              <a:buChar char="•"/>
            </a:pPr>
            <a:r>
              <a:rPr lang="en-US" sz="1800" dirty="0">
                <a:cs typeface="Arial" panose="020B0604020202020204" pitchFamily="34" charset="0"/>
              </a:rPr>
              <a:t>Construction and As-built Drawings</a:t>
            </a:r>
          </a:p>
          <a:p>
            <a:pPr marL="342900" indent="-342900" algn="l">
              <a:buClr>
                <a:schemeClr val="accent2"/>
              </a:buClr>
              <a:buSzPct val="100000"/>
              <a:buFont typeface="Arial" panose="020B0604020202020204" pitchFamily="34" charset="0"/>
              <a:buChar char="•"/>
            </a:pPr>
            <a:endParaRPr lang="en-US" sz="1800" dirty="0">
              <a:cs typeface="Arial" panose="020B0604020202020204" pitchFamily="34" charset="0"/>
            </a:endParaRPr>
          </a:p>
          <a:p>
            <a:pPr marL="342900" indent="-342900" algn="l">
              <a:buClr>
                <a:schemeClr val="accent2"/>
              </a:buClr>
              <a:buSzPct val="100000"/>
              <a:buFont typeface="Arial" panose="020B0604020202020204" pitchFamily="34" charset="0"/>
              <a:buChar char="•"/>
            </a:pPr>
            <a:endParaRPr lang="en-US" sz="1800" dirty="0">
              <a:cs typeface="Arial" panose="020B0604020202020204" pitchFamily="34" charset="0"/>
            </a:endParaRPr>
          </a:p>
          <a:p>
            <a:pPr marL="285750" indent="-285750" algn="l">
              <a:buClr>
                <a:schemeClr val="accent2"/>
              </a:buClr>
              <a:buSzPct val="100000"/>
              <a:buFont typeface="Arial" panose="020B0604020202020204" pitchFamily="34" charset="0"/>
              <a:buChar char="•"/>
            </a:pPr>
            <a:endParaRPr lang="en-US" sz="1800" dirty="0">
              <a:solidFill>
                <a:schemeClr val="tx1"/>
              </a:solidFill>
              <a:cs typeface="Arial" panose="020B0604020202020204" pitchFamily="34" charset="0"/>
            </a:endParaRPr>
          </a:p>
        </p:txBody>
      </p:sp>
      <p:sp>
        <p:nvSpPr>
          <p:cNvPr id="5" name="Subtitle 2"/>
          <p:cNvSpPr txBox="1">
            <a:spLocks/>
          </p:cNvSpPr>
          <p:nvPr/>
        </p:nvSpPr>
        <p:spPr>
          <a:xfrm>
            <a:off x="952500" y="1316882"/>
            <a:ext cx="7772400" cy="2569318"/>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85750" indent="-285750" algn="l">
              <a:buClr>
                <a:schemeClr val="accent2"/>
              </a:buClr>
              <a:buSzPct val="100000"/>
              <a:buFont typeface="Arial" panose="020B0604020202020204" pitchFamily="34" charset="0"/>
              <a:buChar char="•"/>
            </a:pPr>
            <a:endParaRPr lang="en-US" sz="1800" dirty="0">
              <a:cs typeface="Arial" panose="020B0604020202020204" pitchFamily="34" charset="0"/>
            </a:endParaRPr>
          </a:p>
          <a:p>
            <a:pPr marL="342900" indent="-342900" algn="l">
              <a:buClr>
                <a:schemeClr val="accent2"/>
              </a:buClr>
              <a:buSzPct val="100000"/>
              <a:buFont typeface="Arial" panose="020B0604020202020204" pitchFamily="34" charset="0"/>
              <a:buChar char="•"/>
            </a:pPr>
            <a:r>
              <a:rPr lang="en-US" sz="1800" dirty="0">
                <a:cs typeface="Arial" panose="020B0604020202020204" pitchFamily="34" charset="0"/>
              </a:rPr>
              <a:t>Environmental Impact Report</a:t>
            </a:r>
          </a:p>
          <a:p>
            <a:pPr marL="342900" indent="-342900" algn="l">
              <a:buClr>
                <a:schemeClr val="accent2"/>
              </a:buClr>
              <a:buSzPct val="100000"/>
              <a:buFont typeface="Arial" panose="020B0604020202020204" pitchFamily="34" charset="0"/>
              <a:buChar char="•"/>
            </a:pPr>
            <a:endParaRPr lang="en-US" sz="1800" dirty="0">
              <a:cs typeface="Arial" panose="020B0604020202020204" pitchFamily="34" charset="0"/>
            </a:endParaRPr>
          </a:p>
          <a:p>
            <a:pPr marL="342900" indent="-342900" algn="l">
              <a:buClr>
                <a:schemeClr val="accent2"/>
              </a:buClr>
              <a:buSzPct val="100000"/>
              <a:buFont typeface="Arial" panose="020B0604020202020204" pitchFamily="34" charset="0"/>
              <a:buChar char="•"/>
            </a:pPr>
            <a:r>
              <a:rPr lang="en-US" sz="1800" dirty="0">
                <a:cs typeface="Arial" panose="020B0604020202020204" pitchFamily="34" charset="0"/>
              </a:rPr>
              <a:t>90% Design Drawings and Specifications</a:t>
            </a:r>
          </a:p>
          <a:p>
            <a:pPr marL="342900" indent="-342900" algn="l">
              <a:buClr>
                <a:schemeClr val="accent2"/>
              </a:buClr>
              <a:buSzPct val="100000"/>
              <a:buFont typeface="Arial" panose="020B0604020202020204" pitchFamily="34" charset="0"/>
              <a:buChar char="•"/>
            </a:pPr>
            <a:endParaRPr lang="en-US" sz="1800" dirty="0">
              <a:cs typeface="Arial" panose="020B0604020202020204" pitchFamily="34" charset="0"/>
            </a:endParaRPr>
          </a:p>
          <a:p>
            <a:pPr marL="342900" indent="-342900" algn="l">
              <a:buClr>
                <a:schemeClr val="accent2"/>
              </a:buClr>
              <a:buSzPct val="100000"/>
              <a:buFont typeface="Arial" panose="020B0604020202020204" pitchFamily="34" charset="0"/>
              <a:buChar char="•"/>
            </a:pPr>
            <a:r>
              <a:rPr lang="en-US" sz="1800" dirty="0">
                <a:cs typeface="Arial" panose="020B0604020202020204" pitchFamily="34" charset="0"/>
              </a:rPr>
              <a:t>Permit Applications</a:t>
            </a:r>
          </a:p>
          <a:p>
            <a:pPr marL="342900" indent="-342900" algn="l">
              <a:buClr>
                <a:schemeClr val="accent2"/>
              </a:buClr>
              <a:buSzPct val="100000"/>
              <a:buFont typeface="Arial" panose="020B0604020202020204" pitchFamily="34" charset="0"/>
              <a:buChar char="•"/>
            </a:pPr>
            <a:endParaRPr lang="en-US" sz="1800" dirty="0">
              <a:cs typeface="Arial" panose="020B0604020202020204" pitchFamily="34" charset="0"/>
            </a:endParaRPr>
          </a:p>
          <a:p>
            <a:pPr marL="342900" indent="-342900" algn="l">
              <a:buClr>
                <a:schemeClr val="accent2"/>
              </a:buClr>
              <a:buSzPct val="100000"/>
              <a:buFont typeface="Arial" panose="020B0604020202020204" pitchFamily="34" charset="0"/>
              <a:buChar char="•"/>
            </a:pPr>
            <a:r>
              <a:rPr lang="en-US" sz="1800" dirty="0">
                <a:cs typeface="Arial" panose="020B0604020202020204" pitchFamily="34" charset="0"/>
              </a:rPr>
              <a:t>Operating and Maintenance Manual</a:t>
            </a:r>
          </a:p>
          <a:p>
            <a:pPr marL="285750" indent="-285750" algn="l">
              <a:buClr>
                <a:schemeClr val="accent2"/>
              </a:buClr>
              <a:buSzPct val="100000"/>
              <a:buFont typeface="Arial" panose="020B0604020202020204" pitchFamily="34" charset="0"/>
              <a:buChar char="•"/>
            </a:pPr>
            <a:endParaRPr lang="en-US" sz="1800" dirty="0">
              <a:cs typeface="Arial" panose="020B0604020202020204" pitchFamily="34" charset="0"/>
            </a:endParaRPr>
          </a:p>
        </p:txBody>
      </p:sp>
      <p:sp>
        <p:nvSpPr>
          <p:cNvPr id="6" name="Title 1"/>
          <p:cNvSpPr txBox="1">
            <a:spLocks/>
          </p:cNvSpPr>
          <p:nvPr/>
        </p:nvSpPr>
        <p:spPr>
          <a:xfrm>
            <a:off x="0" y="3980688"/>
            <a:ext cx="79248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Future Phase - Bid and Construction</a:t>
            </a:r>
          </a:p>
        </p:txBody>
      </p:sp>
      <p:sp>
        <p:nvSpPr>
          <p:cNvPr id="7" name="Title 1"/>
          <p:cNvSpPr txBox="1">
            <a:spLocks/>
          </p:cNvSpPr>
          <p:nvPr/>
        </p:nvSpPr>
        <p:spPr>
          <a:xfrm>
            <a:off x="0" y="631082"/>
            <a:ext cx="86868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2018-2019 – 90 % Design and Permitting</a:t>
            </a:r>
          </a:p>
        </p:txBody>
      </p:sp>
    </p:spTree>
    <p:extLst>
      <p:ext uri="{BB962C8B-B14F-4D97-AF65-F5344CB8AC3E}">
        <p14:creationId xmlns:p14="http://schemas.microsoft.com/office/powerpoint/2010/main" val="417255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5"/>
          <p:cNvGrpSpPr>
            <a:grpSpLocks/>
          </p:cNvGrpSpPr>
          <p:nvPr/>
        </p:nvGrpSpPr>
        <p:grpSpPr bwMode="auto">
          <a:xfrm>
            <a:off x="762000" y="2344116"/>
            <a:ext cx="7772400" cy="4119520"/>
            <a:chOff x="0" y="871130"/>
            <a:chExt cx="9144000" cy="5148083"/>
          </a:xfrm>
        </p:grpSpPr>
        <p:pic>
          <p:nvPicPr>
            <p:cNvPr id="4102" name="Picture 5" descr="1hbplustrib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71130"/>
              <a:ext cx="9144000" cy="511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533400" y="5020608"/>
              <a:ext cx="228600" cy="228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33400" y="5325395"/>
              <a:ext cx="228600" cy="22859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a:off x="496888" y="5630188"/>
              <a:ext cx="265112" cy="228592"/>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4106" name="TextBox 9"/>
            <p:cNvSpPr txBox="1">
              <a:spLocks noChangeArrowheads="1"/>
            </p:cNvSpPr>
            <p:nvPr/>
          </p:nvSpPr>
          <p:spPr bwMode="auto">
            <a:xfrm>
              <a:off x="810892" y="4863429"/>
              <a:ext cx="3352800" cy="115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Groundwater Wells</a:t>
              </a:r>
            </a:p>
            <a:p>
              <a:pPr eaLnBrk="1" hangingPunct="1"/>
              <a:r>
                <a:rPr lang="en-US" dirty="0">
                  <a:latin typeface="Calibri" pitchFamily="34" charset="0"/>
                </a:rPr>
                <a:t>Surface Water Withdrawal</a:t>
              </a:r>
            </a:p>
            <a:p>
              <a:pPr eaLnBrk="1" hangingPunct="1"/>
              <a:r>
                <a:rPr lang="en-US" dirty="0">
                  <a:latin typeface="Calibri" pitchFamily="34" charset="0"/>
                </a:rPr>
                <a:t>Stream Gauges</a:t>
              </a:r>
            </a:p>
          </p:txBody>
        </p:sp>
        <p:sp>
          <p:nvSpPr>
            <p:cNvPr id="11" name="Oval 10"/>
            <p:cNvSpPr/>
            <p:nvPr/>
          </p:nvSpPr>
          <p:spPr>
            <a:xfrm>
              <a:off x="4495800" y="2818924"/>
              <a:ext cx="228600" cy="228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191000" y="3199911"/>
              <a:ext cx="228600" cy="228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4419600" y="3657095"/>
              <a:ext cx="228600" cy="228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7848600" y="4876253"/>
              <a:ext cx="228600" cy="228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019800" y="5638226"/>
              <a:ext cx="228600" cy="228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172200" y="5790621"/>
              <a:ext cx="228600" cy="228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6172200" y="4800056"/>
              <a:ext cx="228600" cy="22859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8" name="Isosceles Triangle 17"/>
            <p:cNvSpPr/>
            <p:nvPr/>
          </p:nvSpPr>
          <p:spPr>
            <a:xfrm>
              <a:off x="6324600" y="4952450"/>
              <a:ext cx="265113" cy="228592"/>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9" name="Isosceles Triangle 18"/>
            <p:cNvSpPr/>
            <p:nvPr/>
          </p:nvSpPr>
          <p:spPr>
            <a:xfrm>
              <a:off x="6019800" y="4038082"/>
              <a:ext cx="265113" cy="228592"/>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0" name="Isosceles Triangle 19"/>
            <p:cNvSpPr/>
            <p:nvPr/>
          </p:nvSpPr>
          <p:spPr>
            <a:xfrm>
              <a:off x="6400800" y="4038082"/>
              <a:ext cx="265113" cy="228592"/>
            </a:xfrm>
            <a:prstGeom prst="triangle">
              <a:avLst/>
            </a:prstGeom>
            <a:solidFill>
              <a:schemeClr val="accent2">
                <a:alpha val="43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1" name="Isosceles Triangle 20"/>
            <p:cNvSpPr/>
            <p:nvPr/>
          </p:nvSpPr>
          <p:spPr>
            <a:xfrm>
              <a:off x="6477000" y="4419069"/>
              <a:ext cx="265113" cy="228592"/>
            </a:xfrm>
            <a:prstGeom prst="triangle">
              <a:avLst/>
            </a:prstGeom>
            <a:solidFill>
              <a:schemeClr val="accent2">
                <a:alpha val="42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4" name="Isosceles Triangle 23"/>
            <p:cNvSpPr/>
            <p:nvPr/>
          </p:nvSpPr>
          <p:spPr>
            <a:xfrm>
              <a:off x="5029200" y="4342871"/>
              <a:ext cx="265113" cy="228592"/>
            </a:xfrm>
            <a:prstGeom prst="triangle">
              <a:avLst/>
            </a:prstGeom>
            <a:solidFill>
              <a:schemeClr val="accent2">
                <a:alpha val="44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5" name="Isosceles Triangle 24"/>
            <p:cNvSpPr/>
            <p:nvPr/>
          </p:nvSpPr>
          <p:spPr>
            <a:xfrm>
              <a:off x="4648200" y="3733293"/>
              <a:ext cx="265113" cy="228592"/>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grpSp>
      <p:sp>
        <p:nvSpPr>
          <p:cNvPr id="4100" name="TextBox 3"/>
          <p:cNvSpPr txBox="1">
            <a:spLocks noChangeArrowheads="1"/>
          </p:cNvSpPr>
          <p:nvPr/>
        </p:nvSpPr>
        <p:spPr bwMode="auto">
          <a:xfrm>
            <a:off x="631080" y="1447800"/>
            <a:ext cx="44743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mn-lt"/>
              </a:rPr>
              <a:t>Current avg. winter demand is 1.26 </a:t>
            </a:r>
            <a:r>
              <a:rPr lang="en-US" b="1" dirty="0" err="1">
                <a:latin typeface="+mn-lt"/>
              </a:rPr>
              <a:t>mgd</a:t>
            </a:r>
            <a:endParaRPr lang="en-US" b="1" dirty="0">
              <a:latin typeface="+mn-lt"/>
            </a:endParaRPr>
          </a:p>
          <a:p>
            <a:pPr eaLnBrk="1" hangingPunct="1"/>
            <a:r>
              <a:rPr lang="en-US" b="1" dirty="0">
                <a:latin typeface="+mn-lt"/>
              </a:rPr>
              <a:t>Unrestricted summer demand in past has been up to ~2x</a:t>
            </a:r>
          </a:p>
        </p:txBody>
      </p:sp>
      <p:sp>
        <p:nvSpPr>
          <p:cNvPr id="4101" name="TextBox 2"/>
          <p:cNvSpPr txBox="1">
            <a:spLocks noChangeArrowheads="1"/>
          </p:cNvSpPr>
          <p:nvPr/>
        </p:nvSpPr>
        <p:spPr bwMode="auto">
          <a:xfrm>
            <a:off x="5486400" y="1463779"/>
            <a:ext cx="3048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b="1" dirty="0">
                <a:solidFill>
                  <a:srgbClr val="FF0000"/>
                </a:solidFill>
                <a:latin typeface="+mn-lt"/>
              </a:rPr>
              <a:t>~73% </a:t>
            </a:r>
            <a:r>
              <a:rPr lang="en-US" b="1" dirty="0">
                <a:latin typeface="+mn-lt"/>
              </a:rPr>
              <a:t>of water supply for Scituate comes from the First Herring Brook watershed</a:t>
            </a:r>
          </a:p>
          <a:p>
            <a:pPr algn="r" eaLnBrk="1" hangingPunct="1"/>
            <a:r>
              <a:rPr lang="en-US" b="1" dirty="0">
                <a:solidFill>
                  <a:srgbClr val="FF0000"/>
                </a:solidFill>
                <a:latin typeface="+mn-lt"/>
              </a:rPr>
              <a:t>23% </a:t>
            </a:r>
            <a:r>
              <a:rPr lang="en-US" b="1" dirty="0">
                <a:latin typeface="+mn-lt"/>
              </a:rPr>
              <a:t>comes from surface water in offseason, </a:t>
            </a:r>
            <a:r>
              <a:rPr lang="en-US" b="1" dirty="0">
                <a:solidFill>
                  <a:srgbClr val="FF0000"/>
                </a:solidFill>
                <a:latin typeface="+mn-lt"/>
              </a:rPr>
              <a:t>51% </a:t>
            </a:r>
            <a:r>
              <a:rPr lang="en-US" b="1" dirty="0">
                <a:latin typeface="+mn-lt"/>
              </a:rPr>
              <a:t>in summer</a:t>
            </a:r>
          </a:p>
        </p:txBody>
      </p:sp>
      <p:sp>
        <p:nvSpPr>
          <p:cNvPr id="26" name="Title 1"/>
          <p:cNvSpPr txBox="1">
            <a:spLocks/>
          </p:cNvSpPr>
          <p:nvPr/>
        </p:nvSpPr>
        <p:spPr>
          <a:xfrm>
            <a:off x="609600" y="609600"/>
            <a:ext cx="8229600" cy="819912"/>
          </a:xfrm>
          <a:prstGeom prst="rect">
            <a:avLst/>
          </a:prstGeom>
        </p:spPr>
        <p:txBody>
          <a:bodyPr anchor="ctr">
            <a:normAutofit fontScale="6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dirty="0"/>
              <a:t>First Herring Brook Watershed and Water Supply </a:t>
            </a:r>
          </a:p>
        </p:txBody>
      </p:sp>
      <p:sp>
        <p:nvSpPr>
          <p:cNvPr id="27" name="TextBox 3">
            <a:extLst>
              <a:ext uri="{FF2B5EF4-FFF2-40B4-BE49-F238E27FC236}">
                <a16:creationId xmlns:a16="http://schemas.microsoft.com/office/drawing/2014/main" id="{2D68305F-7B46-4A3C-856F-68844A793EEA}"/>
              </a:ext>
            </a:extLst>
          </p:cNvPr>
          <p:cNvSpPr txBox="1">
            <a:spLocks noChangeArrowheads="1"/>
          </p:cNvSpPr>
          <p:nvPr/>
        </p:nvSpPr>
        <p:spPr bwMode="auto">
          <a:xfrm>
            <a:off x="631080" y="2591800"/>
            <a:ext cx="44057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mn-lt"/>
              </a:rPr>
              <a:t>4.3 square mile drainage area</a:t>
            </a:r>
          </a:p>
        </p:txBody>
      </p:sp>
    </p:spTree>
    <p:extLst>
      <p:ext uri="{BB962C8B-B14F-4D97-AF65-F5344CB8AC3E}">
        <p14:creationId xmlns:p14="http://schemas.microsoft.com/office/powerpoint/2010/main" val="124049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371600"/>
            <a:ext cx="8610600" cy="5334000"/>
          </a:xfrm>
        </p:spPr>
        <p:txBody>
          <a:bodyPr>
            <a:normAutofit fontScale="92500" lnSpcReduction="10000"/>
          </a:bodyPr>
          <a:lstStyle/>
          <a:p>
            <a:pPr algn="l"/>
            <a:r>
              <a:rPr lang="en-US" sz="1800" b="1" dirty="0">
                <a:cs typeface="Arial" panose="020B0604020202020204" pitchFamily="34" charset="0"/>
              </a:rPr>
              <a:t>Raise maximum normal pond levels to El. 40.4 </a:t>
            </a:r>
            <a:r>
              <a:rPr lang="en-US" sz="1800" b="1" dirty="0" err="1">
                <a:cs typeface="Arial" panose="020B0604020202020204" pitchFamily="34" charset="0"/>
              </a:rPr>
              <a:t>ft</a:t>
            </a:r>
            <a:endParaRPr lang="en-US" sz="1800" b="1" dirty="0">
              <a:cs typeface="Arial" panose="020B0604020202020204" pitchFamily="34" charset="0"/>
            </a:endParaRPr>
          </a:p>
          <a:p>
            <a:pPr algn="l"/>
            <a:r>
              <a:rPr lang="en-US" sz="1800" dirty="0">
                <a:cs typeface="Arial" panose="020B0604020202020204" pitchFamily="34" charset="0"/>
              </a:rPr>
              <a:t>      - 1.5 </a:t>
            </a:r>
            <a:r>
              <a:rPr lang="en-US" sz="1800" dirty="0" err="1">
                <a:cs typeface="Arial" panose="020B0604020202020204" pitchFamily="34" charset="0"/>
              </a:rPr>
              <a:t>ft</a:t>
            </a:r>
            <a:r>
              <a:rPr lang="en-US" sz="1800" dirty="0">
                <a:cs typeface="Arial" panose="020B0604020202020204" pitchFamily="34" charset="0"/>
              </a:rPr>
              <a:t> above existing spillway crest (El. 38.9 </a:t>
            </a:r>
            <a:r>
              <a:rPr lang="en-US" sz="1800" dirty="0" err="1">
                <a:cs typeface="Arial" panose="020B0604020202020204" pitchFamily="34" charset="0"/>
              </a:rPr>
              <a:t>ft</a:t>
            </a:r>
            <a:r>
              <a:rPr lang="en-US" sz="1800" dirty="0">
                <a:cs typeface="Arial" panose="020B0604020202020204" pitchFamily="34" charset="0"/>
              </a:rPr>
              <a:t>)</a:t>
            </a:r>
          </a:p>
          <a:p>
            <a:pPr algn="l"/>
            <a:r>
              <a:rPr lang="en-US" sz="1800" dirty="0">
                <a:cs typeface="Arial" panose="020B0604020202020204" pitchFamily="34" charset="0"/>
              </a:rPr>
              <a:t>      - 23% increase in storage capacity; 108.8 ac-</a:t>
            </a:r>
            <a:r>
              <a:rPr lang="en-US" sz="1800" dirty="0" err="1">
                <a:cs typeface="Arial" panose="020B0604020202020204" pitchFamily="34" charset="0"/>
              </a:rPr>
              <a:t>ft</a:t>
            </a:r>
            <a:r>
              <a:rPr lang="en-US" sz="1800" dirty="0">
                <a:cs typeface="Arial" panose="020B0604020202020204" pitchFamily="34" charset="0"/>
              </a:rPr>
              <a:t> (35.4 million gallons) </a:t>
            </a:r>
          </a:p>
          <a:p>
            <a:pPr algn="l"/>
            <a:r>
              <a:rPr lang="en-US" sz="1800" dirty="0">
                <a:cs typeface="Arial" panose="020B0604020202020204" pitchFamily="34" charset="0"/>
              </a:rPr>
              <a:t>      - Same level as existing high water</a:t>
            </a:r>
          </a:p>
          <a:p>
            <a:pPr algn="l"/>
            <a:r>
              <a:rPr lang="en-US" sz="1800" dirty="0">
                <a:cs typeface="Arial" panose="020B0604020202020204" pitchFamily="34" charset="0"/>
              </a:rPr>
              <a:t>      - Minimal change in typical spring levels (12 inches ± above spillway crest)</a:t>
            </a:r>
          </a:p>
          <a:p>
            <a:pPr algn="l"/>
            <a:endParaRPr lang="en-US" sz="1800" dirty="0">
              <a:cs typeface="Arial" panose="020B0604020202020204" pitchFamily="34" charset="0"/>
            </a:endParaRPr>
          </a:p>
          <a:p>
            <a:pPr algn="l"/>
            <a:r>
              <a:rPr lang="en-US" sz="1800" b="1" dirty="0">
                <a:cs typeface="Arial" panose="020B0604020202020204" pitchFamily="34" charset="0"/>
              </a:rPr>
              <a:t>Lower spillway crest 2.5 </a:t>
            </a:r>
            <a:r>
              <a:rPr lang="en-US" sz="1800" b="1" dirty="0" err="1">
                <a:cs typeface="Arial" panose="020B0604020202020204" pitchFamily="34" charset="0"/>
              </a:rPr>
              <a:t>ft</a:t>
            </a:r>
            <a:r>
              <a:rPr lang="en-US" sz="1800" b="1" dirty="0">
                <a:cs typeface="Arial" panose="020B0604020202020204" pitchFamily="34" charset="0"/>
              </a:rPr>
              <a:t> and install bottom-hinged gate</a:t>
            </a:r>
          </a:p>
          <a:p>
            <a:pPr algn="l"/>
            <a:r>
              <a:rPr lang="en-US" sz="1800" dirty="0">
                <a:cs typeface="Arial" panose="020B0604020202020204" pitchFamily="34" charset="0"/>
              </a:rPr>
              <a:t>      - No reduction in spillway capacity</a:t>
            </a:r>
          </a:p>
          <a:p>
            <a:pPr algn="l"/>
            <a:r>
              <a:rPr lang="en-US" sz="1800" dirty="0">
                <a:cs typeface="Arial" panose="020B0604020202020204" pitchFamily="34" charset="0"/>
              </a:rPr>
              <a:t>      - Automatic gate control from Water Treatment Plant</a:t>
            </a:r>
          </a:p>
          <a:p>
            <a:pPr algn="l"/>
            <a:endParaRPr lang="en-US" sz="1800" dirty="0">
              <a:cs typeface="Arial" panose="020B0604020202020204" pitchFamily="34" charset="0"/>
            </a:endParaRPr>
          </a:p>
          <a:p>
            <a:pPr algn="l"/>
            <a:r>
              <a:rPr lang="en-US" sz="1800" b="1" dirty="0">
                <a:cs typeface="Arial" panose="020B0604020202020204" pitchFamily="34" charset="0"/>
              </a:rPr>
              <a:t>Modify existing </a:t>
            </a:r>
            <a:r>
              <a:rPr lang="en-US" sz="1800" b="1" dirty="0" err="1">
                <a:cs typeface="Arial" panose="020B0604020202020204" pitchFamily="34" charset="0"/>
              </a:rPr>
              <a:t>fishway</a:t>
            </a:r>
            <a:r>
              <a:rPr lang="en-US" sz="1800" b="1" dirty="0">
                <a:cs typeface="Arial" panose="020B0604020202020204" pitchFamily="34" charset="0"/>
              </a:rPr>
              <a:t> for downstream passage</a:t>
            </a:r>
          </a:p>
          <a:p>
            <a:pPr algn="l"/>
            <a:r>
              <a:rPr lang="en-US" sz="1800" dirty="0">
                <a:solidFill>
                  <a:schemeClr val="tx1"/>
                </a:solidFill>
                <a:cs typeface="Arial" panose="020B0604020202020204" pitchFamily="34" charset="0"/>
              </a:rPr>
              <a:t>     - </a:t>
            </a:r>
            <a:r>
              <a:rPr lang="en-US" sz="1800" dirty="0">
                <a:cs typeface="Arial" panose="020B0604020202020204" pitchFamily="34" charset="0"/>
              </a:rPr>
              <a:t>Install s</a:t>
            </a:r>
            <a:r>
              <a:rPr lang="en-US" sz="1800" dirty="0">
                <a:solidFill>
                  <a:schemeClr val="tx1"/>
                </a:solidFill>
                <a:cs typeface="Arial" panose="020B0604020202020204" pitchFamily="34" charset="0"/>
              </a:rPr>
              <a:t>pillway bottom-hinged crest gates</a:t>
            </a:r>
          </a:p>
          <a:p>
            <a:pPr algn="l"/>
            <a:r>
              <a:rPr lang="en-US" sz="1800" dirty="0">
                <a:cs typeface="Arial" panose="020B0604020202020204" pitchFamily="34" charset="0"/>
              </a:rPr>
              <a:t>     - Lower </a:t>
            </a:r>
            <a:r>
              <a:rPr lang="en-US" sz="1800" dirty="0" err="1">
                <a:cs typeface="Arial" panose="020B0604020202020204" pitchFamily="34" charset="0"/>
              </a:rPr>
              <a:t>fishway</a:t>
            </a:r>
            <a:r>
              <a:rPr lang="en-US" sz="1800" dirty="0">
                <a:cs typeface="Arial" panose="020B0604020202020204" pitchFamily="34" charset="0"/>
              </a:rPr>
              <a:t> exit channel and install removable weirs</a:t>
            </a:r>
          </a:p>
          <a:p>
            <a:pPr algn="l"/>
            <a:r>
              <a:rPr lang="en-US" sz="1800" dirty="0">
                <a:solidFill>
                  <a:schemeClr val="tx1"/>
                </a:solidFill>
                <a:cs typeface="Arial" panose="020B0604020202020204" pitchFamily="34" charset="0"/>
              </a:rPr>
              <a:t>     - Install low flow notches on </a:t>
            </a:r>
            <a:r>
              <a:rPr lang="en-US" sz="1800" dirty="0" err="1">
                <a:solidFill>
                  <a:schemeClr val="tx1"/>
                </a:solidFill>
                <a:cs typeface="Arial" panose="020B0604020202020204" pitchFamily="34" charset="0"/>
              </a:rPr>
              <a:t>fishway</a:t>
            </a:r>
            <a:r>
              <a:rPr lang="en-US" sz="1800" dirty="0">
                <a:solidFill>
                  <a:schemeClr val="tx1"/>
                </a:solidFill>
                <a:cs typeface="Arial" panose="020B0604020202020204" pitchFamily="34" charset="0"/>
              </a:rPr>
              <a:t> weirs	</a:t>
            </a:r>
          </a:p>
          <a:p>
            <a:pPr algn="l"/>
            <a:r>
              <a:rPr lang="en-US" sz="1800" dirty="0">
                <a:cs typeface="Arial" panose="020B0604020202020204" pitchFamily="34" charset="0"/>
              </a:rPr>
              <a:t>       </a:t>
            </a:r>
          </a:p>
          <a:p>
            <a:pPr algn="l"/>
            <a:r>
              <a:rPr lang="en-US" sz="1800" b="1" dirty="0" err="1">
                <a:cs typeface="Arial" panose="020B0604020202020204" pitchFamily="34" charset="0"/>
              </a:rPr>
              <a:t>Fishway</a:t>
            </a:r>
            <a:r>
              <a:rPr lang="en-US" sz="1800" b="1" dirty="0">
                <a:cs typeface="Arial" panose="020B0604020202020204" pitchFamily="34" charset="0"/>
              </a:rPr>
              <a:t> exit channel elevation: 3.9 </a:t>
            </a:r>
            <a:r>
              <a:rPr lang="en-US" sz="1800" b="1" dirty="0" err="1">
                <a:cs typeface="Arial" panose="020B0604020202020204" pitchFamily="34" charset="0"/>
              </a:rPr>
              <a:t>ft</a:t>
            </a:r>
            <a:r>
              <a:rPr lang="en-US" sz="1800" b="1" dirty="0">
                <a:cs typeface="Arial" panose="020B0604020202020204" pitchFamily="34" charset="0"/>
              </a:rPr>
              <a:t> below existing channel (El. 38.9 </a:t>
            </a:r>
            <a:r>
              <a:rPr lang="en-US" sz="1800" b="1" dirty="0" err="1">
                <a:cs typeface="Arial" panose="020B0604020202020204" pitchFamily="34" charset="0"/>
              </a:rPr>
              <a:t>ft</a:t>
            </a:r>
            <a:r>
              <a:rPr lang="en-US" sz="1800" b="1" dirty="0">
                <a:cs typeface="Arial" panose="020B0604020202020204" pitchFamily="34" charset="0"/>
              </a:rPr>
              <a:t>)</a:t>
            </a:r>
          </a:p>
          <a:p>
            <a:pPr algn="l"/>
            <a:r>
              <a:rPr lang="en-US" sz="1800" dirty="0">
                <a:cs typeface="Arial" panose="020B0604020202020204" pitchFamily="34" charset="0"/>
              </a:rPr>
              <a:t>      - Spring – El. 40.4 </a:t>
            </a:r>
            <a:r>
              <a:rPr lang="en-US" sz="1800" dirty="0" err="1">
                <a:cs typeface="Arial" panose="020B0604020202020204" pitchFamily="34" charset="0"/>
              </a:rPr>
              <a:t>ft</a:t>
            </a:r>
            <a:r>
              <a:rPr lang="en-US" sz="1800" dirty="0">
                <a:cs typeface="Arial" panose="020B0604020202020204" pitchFamily="34" charset="0"/>
              </a:rPr>
              <a:t> to El. 38.5 </a:t>
            </a:r>
            <a:r>
              <a:rPr lang="en-US" sz="1800" dirty="0" err="1">
                <a:cs typeface="Arial" panose="020B0604020202020204" pitchFamily="34" charset="0"/>
              </a:rPr>
              <a:t>ft</a:t>
            </a:r>
            <a:r>
              <a:rPr lang="en-US" sz="1800" dirty="0">
                <a:cs typeface="Arial" panose="020B0604020202020204" pitchFamily="34" charset="0"/>
              </a:rPr>
              <a:t> min. depending on inflow</a:t>
            </a:r>
          </a:p>
          <a:p>
            <a:pPr algn="l"/>
            <a:r>
              <a:rPr lang="en-US" sz="1800" dirty="0">
                <a:cs typeface="Arial" panose="020B0604020202020204" pitchFamily="34" charset="0"/>
              </a:rPr>
              <a:t>      - Fall – El. 37.2 </a:t>
            </a:r>
            <a:r>
              <a:rPr lang="en-US" sz="1800" dirty="0" err="1">
                <a:cs typeface="Arial" panose="020B0604020202020204" pitchFamily="34" charset="0"/>
              </a:rPr>
              <a:t>ft</a:t>
            </a:r>
            <a:r>
              <a:rPr lang="en-US" sz="1800" dirty="0">
                <a:cs typeface="Arial" panose="020B0604020202020204" pitchFamily="34" charset="0"/>
              </a:rPr>
              <a:t> to El. 36.4 </a:t>
            </a:r>
            <a:r>
              <a:rPr lang="en-US" sz="1800" dirty="0" err="1">
                <a:cs typeface="Arial" panose="020B0604020202020204" pitchFamily="34" charset="0"/>
              </a:rPr>
              <a:t>ft</a:t>
            </a:r>
            <a:r>
              <a:rPr lang="en-US" sz="1800" dirty="0">
                <a:cs typeface="Arial" panose="020B0604020202020204" pitchFamily="34" charset="0"/>
              </a:rPr>
              <a:t> min. depending on inflow</a:t>
            </a:r>
          </a:p>
          <a:p>
            <a:pPr algn="l"/>
            <a:endParaRPr lang="en-US" sz="1800" b="1" dirty="0">
              <a:cs typeface="Arial" panose="020B0604020202020204" pitchFamily="34" charset="0"/>
            </a:endParaRPr>
          </a:p>
        </p:txBody>
      </p:sp>
      <p:sp>
        <p:nvSpPr>
          <p:cNvPr id="4" name="Title 1"/>
          <p:cNvSpPr txBox="1">
            <a:spLocks/>
          </p:cNvSpPr>
          <p:nvPr/>
        </p:nvSpPr>
        <p:spPr>
          <a:xfrm>
            <a:off x="-76200" y="609600"/>
            <a:ext cx="82296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Proposed Reservoir Dam Modifications</a:t>
            </a:r>
          </a:p>
        </p:txBody>
      </p:sp>
    </p:spTree>
    <p:extLst>
      <p:ext uri="{BB962C8B-B14F-4D97-AF65-F5344CB8AC3E}">
        <p14:creationId xmlns:p14="http://schemas.microsoft.com/office/powerpoint/2010/main" val="40173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524000"/>
            <a:ext cx="7772400" cy="2971800"/>
          </a:xfrm>
        </p:spPr>
        <p:txBody>
          <a:bodyPr>
            <a:normAutofit/>
          </a:bodyPr>
          <a:lstStyle/>
          <a:p>
            <a:pPr algn="l"/>
            <a:endParaRPr lang="en-US" sz="1400" b="1" dirty="0">
              <a:solidFill>
                <a:schemeClr val="tx1"/>
              </a:solidFill>
              <a:latin typeface="Arial" panose="020B0604020202020204" pitchFamily="34" charset="0"/>
              <a:cs typeface="Arial" panose="020B0604020202020204" pitchFamily="34" charset="0"/>
            </a:endParaRPr>
          </a:p>
          <a:p>
            <a:pPr algn="l"/>
            <a:r>
              <a:rPr lang="en-US" sz="1800" b="1" i="1" dirty="0">
                <a:solidFill>
                  <a:schemeClr val="tx1"/>
                </a:solidFill>
                <a:latin typeface="Arial" panose="020B0604020202020204" pitchFamily="34" charset="0"/>
                <a:cs typeface="Arial" panose="020B0604020202020204" pitchFamily="34" charset="0"/>
              </a:rPr>
              <a:t>	TOM starts here</a:t>
            </a:r>
          </a:p>
          <a:p>
            <a:pPr algn="l"/>
            <a:endParaRPr lang="en-US" sz="1800" b="1" i="1" dirty="0">
              <a:latin typeface="Arial" panose="020B0604020202020204" pitchFamily="34" charset="0"/>
              <a:cs typeface="Arial" panose="020B0604020202020204" pitchFamily="34" charset="0"/>
            </a:endParaRPr>
          </a:p>
          <a:p>
            <a:pPr algn="l"/>
            <a:r>
              <a:rPr lang="en-US" sz="1800" b="1" i="1" dirty="0">
                <a:solidFill>
                  <a:schemeClr val="tx1"/>
                </a:solidFill>
                <a:latin typeface="Arial" panose="020B0604020202020204" pitchFamily="34" charset="0"/>
                <a:cs typeface="Arial" panose="020B0604020202020204" pitchFamily="34" charset="0"/>
              </a:rPr>
              <a:t>INSERT FIGURE 1 </a:t>
            </a:r>
            <a:r>
              <a:rPr lang="en-US" sz="1400" b="1" i="1" dirty="0">
                <a:solidFill>
                  <a:schemeClr val="tx1"/>
                </a:solidFill>
                <a:latin typeface="Arial" panose="020B0604020202020204" pitchFamily="34" charset="0"/>
                <a:cs typeface="Arial" panose="020B0604020202020204" pitchFamily="34" charset="0"/>
              </a:rPr>
              <a:t>	</a:t>
            </a:r>
          </a:p>
        </p:txBody>
      </p:sp>
      <p:graphicFrame>
        <p:nvGraphicFramePr>
          <p:cNvPr id="7" name="Object 6"/>
          <p:cNvGraphicFramePr>
            <a:graphicFrameLocks noChangeAspect="1"/>
          </p:cNvGraphicFramePr>
          <p:nvPr>
            <p:extLst>
              <p:ext uri="{D42A27DB-BD31-4B8C-83A1-F6EECF244321}">
                <p14:modId xmlns:p14="http://schemas.microsoft.com/office/powerpoint/2010/main" val="2014381325"/>
              </p:ext>
            </p:extLst>
          </p:nvPr>
        </p:nvGraphicFramePr>
        <p:xfrm>
          <a:off x="533400" y="1295400"/>
          <a:ext cx="8250238" cy="5340350"/>
        </p:xfrm>
        <a:graphic>
          <a:graphicData uri="http://schemas.openxmlformats.org/presentationml/2006/ole">
            <mc:AlternateContent xmlns:mc="http://schemas.openxmlformats.org/markup-compatibility/2006">
              <mc:Choice xmlns:v="urn:schemas-microsoft-com:vml" Requires="v">
                <p:oleObj spid="_x0000_s6330" name="Acrobat Document" r:id="rId3" imgW="9326718" imgH="6035040" progId="AcroExch.Document.11">
                  <p:embed/>
                </p:oleObj>
              </mc:Choice>
              <mc:Fallback>
                <p:oleObj name="Acrobat Document" r:id="rId3" imgW="9326718" imgH="6035040" progId="AcroExch.Document.11">
                  <p:embed/>
                  <p:pic>
                    <p:nvPicPr>
                      <p:cNvPr id="0" name=""/>
                      <p:cNvPicPr/>
                      <p:nvPr/>
                    </p:nvPicPr>
                    <p:blipFill>
                      <a:blip r:embed="rId4"/>
                      <a:stretch>
                        <a:fillRect/>
                      </a:stretch>
                    </p:blipFill>
                    <p:spPr>
                      <a:xfrm>
                        <a:off x="533400" y="1295400"/>
                        <a:ext cx="8250238" cy="5340350"/>
                      </a:xfrm>
                      <a:prstGeom prst="rect">
                        <a:avLst/>
                      </a:prstGeom>
                    </p:spPr>
                  </p:pic>
                </p:oleObj>
              </mc:Fallback>
            </mc:AlternateContent>
          </a:graphicData>
        </a:graphic>
      </p:graphicFrame>
      <p:sp>
        <p:nvSpPr>
          <p:cNvPr id="5" name="Title 1"/>
          <p:cNvSpPr txBox="1">
            <a:spLocks/>
          </p:cNvSpPr>
          <p:nvPr/>
        </p:nvSpPr>
        <p:spPr>
          <a:xfrm>
            <a:off x="457200" y="475488"/>
            <a:ext cx="82296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Reservoir Dam Impoundment Water Level</a:t>
            </a:r>
          </a:p>
        </p:txBody>
      </p:sp>
    </p:spTree>
    <p:extLst>
      <p:ext uri="{BB962C8B-B14F-4D97-AF65-F5344CB8AC3E}">
        <p14:creationId xmlns:p14="http://schemas.microsoft.com/office/powerpoint/2010/main" val="413272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9146" y="1157506"/>
            <a:ext cx="8382000" cy="5471614"/>
          </a:xfrm>
        </p:spPr>
        <p:txBody>
          <a:bodyPr>
            <a:normAutofit fontScale="85000" lnSpcReduction="20000"/>
          </a:bodyPr>
          <a:lstStyle/>
          <a:p>
            <a:pPr algn="l"/>
            <a:r>
              <a:rPr lang="en-US" sz="1800" b="1" i="1" dirty="0">
                <a:latin typeface="Arial" panose="020B0604020202020204" pitchFamily="34" charset="0"/>
                <a:cs typeface="Arial" panose="020B0604020202020204" pitchFamily="34" charset="0"/>
              </a:rPr>
              <a:t>                                                                                           </a:t>
            </a:r>
            <a:r>
              <a:rPr lang="en-US" sz="1800" b="1" i="1" dirty="0">
                <a:cs typeface="Arial" panose="020B0604020202020204" pitchFamily="34" charset="0"/>
              </a:rPr>
              <a:t>Spillway bottom hinged crest gate </a:t>
            </a:r>
          </a:p>
          <a:p>
            <a:pPr algn="l"/>
            <a:endParaRPr lang="en-US" sz="1800" b="1" i="1" dirty="0">
              <a:cs typeface="Arial" panose="020B0604020202020204" pitchFamily="34" charset="0"/>
            </a:endParaRPr>
          </a:p>
          <a:p>
            <a:pPr algn="l"/>
            <a:r>
              <a:rPr lang="en-US" sz="1800" b="1" i="1" dirty="0">
                <a:latin typeface="Arial" panose="020B0604020202020204" pitchFamily="34" charset="0"/>
                <a:cs typeface="Arial" panose="020B0604020202020204" pitchFamily="34" charset="0"/>
              </a:rPr>
              <a:t>                       </a:t>
            </a:r>
            <a:r>
              <a:rPr lang="en-US" sz="1800" b="1" i="1" dirty="0">
                <a:cs typeface="Arial" panose="020B0604020202020204" pitchFamily="34" charset="0"/>
              </a:rPr>
              <a:t>Lower  Spillway Crest</a:t>
            </a: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r>
              <a:rPr lang="en-US" sz="1800" b="1" i="1" dirty="0">
                <a:latin typeface="Arial" panose="020B0604020202020204" pitchFamily="34" charset="0"/>
                <a:cs typeface="Arial" panose="020B0604020202020204" pitchFamily="34" charset="0"/>
              </a:rPr>
              <a:t>s</a:t>
            </a:r>
          </a:p>
          <a:p>
            <a:pPr algn="l"/>
            <a:endParaRPr lang="en-US" sz="18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r>
              <a:rPr lang="en-US" sz="1800" b="1" i="1" dirty="0">
                <a:latin typeface="Arial" panose="020B0604020202020204" pitchFamily="34" charset="0"/>
                <a:cs typeface="Arial" panose="020B0604020202020204" pitchFamily="34" charset="0"/>
              </a:rPr>
              <a:t>					                                                            						</a:t>
            </a:r>
            <a:r>
              <a:rPr lang="en-US" sz="1800" b="1" i="1" dirty="0">
                <a:cs typeface="Arial" panose="020B0604020202020204" pitchFamily="34" charset="0"/>
              </a:rPr>
              <a:t>      Entrance channel improvements</a:t>
            </a:r>
            <a:r>
              <a:rPr lang="en-US" sz="1800" b="1" i="1" dirty="0">
                <a:solidFill>
                  <a:schemeClr val="tx1"/>
                </a:solidFill>
                <a:latin typeface="Arial" panose="020B0604020202020204" pitchFamily="34" charset="0"/>
                <a:cs typeface="Arial" panose="020B0604020202020204" pitchFamily="34" charset="0"/>
              </a:rPr>
              <a:t>	</a:t>
            </a:r>
            <a:endParaRPr lang="en-US" sz="1400" b="1" i="1" dirty="0">
              <a:solidFill>
                <a:schemeClr val="tx1"/>
              </a:solidFill>
              <a:latin typeface="Arial" panose="020B0604020202020204" pitchFamily="34" charset="0"/>
              <a:cs typeface="Arial" panose="020B0604020202020204" pitchFamily="34" charset="0"/>
            </a:endParaRPr>
          </a:p>
        </p:txBody>
      </p:sp>
      <p:pic>
        <p:nvPicPr>
          <p:cNvPr id="5" name="Picture 3" descr="E:\First Herring Brook\NEWWA Presentation\Mar 22 2014 Photos\100_49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59766" y="1519438"/>
            <a:ext cx="3007946" cy="22561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First Herring Brook\62651.01 1st Herring Brook 2\Photographs\10-12-12\100_33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9766" y="3893313"/>
            <a:ext cx="3007946" cy="22561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Y:\Proposals\0730562 1st Herring Brook\Photos\3-30-12\P330589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146" y="1981199"/>
            <a:ext cx="4692454" cy="351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447800" y="675600"/>
            <a:ext cx="82296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t>Spillway Modifications</a:t>
            </a:r>
          </a:p>
        </p:txBody>
      </p:sp>
    </p:spTree>
    <p:extLst>
      <p:ext uri="{BB962C8B-B14F-4D97-AF65-F5344CB8AC3E}">
        <p14:creationId xmlns:p14="http://schemas.microsoft.com/office/powerpoint/2010/main" val="150883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33987"/>
            <a:ext cx="8382000" cy="5471614"/>
          </a:xfrm>
        </p:spPr>
        <p:txBody>
          <a:bodyPr>
            <a:normAutofit fontScale="70000" lnSpcReduction="20000"/>
          </a:bodyPr>
          <a:lstStyle/>
          <a:p>
            <a:pPr algn="l"/>
            <a:r>
              <a:rPr lang="en-US" sz="1800" b="1" i="1" dirty="0">
                <a:latin typeface="Arial" panose="020B0604020202020204" pitchFamily="34" charset="0"/>
                <a:cs typeface="Arial" panose="020B0604020202020204" pitchFamily="34" charset="0"/>
              </a:rPr>
              <a:t>                                                                                         </a:t>
            </a: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r>
              <a:rPr lang="en-US" sz="1800" b="1" i="1" dirty="0">
                <a:latin typeface="Arial" panose="020B0604020202020204" pitchFamily="34" charset="0"/>
                <a:cs typeface="Arial" panose="020B0604020202020204" pitchFamily="34" charset="0"/>
              </a:rPr>
              <a:t>		         </a:t>
            </a:r>
            <a:r>
              <a:rPr lang="en-US" sz="2000" b="1" i="1" dirty="0" err="1">
                <a:cs typeface="Arial" panose="020B0604020202020204" pitchFamily="34" charset="0"/>
              </a:rPr>
              <a:t>Fishway</a:t>
            </a:r>
            <a:r>
              <a:rPr lang="en-US" sz="2000" b="1" i="1" dirty="0">
                <a:cs typeface="Arial" panose="020B0604020202020204" pitchFamily="34" charset="0"/>
              </a:rPr>
              <a:t> exit channel modifications</a:t>
            </a:r>
          </a:p>
          <a:p>
            <a:pPr algn="l"/>
            <a:endParaRPr lang="en-US" sz="2000" b="1" i="1" dirty="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endParaRPr lang="en-US" sz="1800" b="1" i="1" dirty="0">
              <a:solidFill>
                <a:schemeClr val="tx1"/>
              </a:solidFill>
              <a:latin typeface="Arial" panose="020B0604020202020204" pitchFamily="34" charset="0"/>
              <a:cs typeface="Arial" panose="020B0604020202020204" pitchFamily="34" charset="0"/>
            </a:endParaRPr>
          </a:p>
          <a:p>
            <a:pPr algn="l"/>
            <a:endParaRPr lang="en-US" sz="1800" b="1" i="1" dirty="0">
              <a:latin typeface="Arial" panose="020B0604020202020204" pitchFamily="34" charset="0"/>
              <a:cs typeface="Arial" panose="020B0604020202020204" pitchFamily="34" charset="0"/>
            </a:endParaRPr>
          </a:p>
          <a:p>
            <a:pPr algn="l"/>
            <a:r>
              <a:rPr lang="en-US" sz="1800" b="1" i="1" dirty="0">
                <a:latin typeface="Arial" panose="020B0604020202020204" pitchFamily="34" charset="0"/>
                <a:cs typeface="Arial" panose="020B0604020202020204" pitchFamily="34" charset="0"/>
              </a:rPr>
              <a:t>              </a:t>
            </a:r>
          </a:p>
          <a:p>
            <a:pPr algn="l"/>
            <a:endParaRPr lang="en-US" sz="1800" b="1" i="1" dirty="0">
              <a:latin typeface="Arial" panose="020B0604020202020204" pitchFamily="34" charset="0"/>
              <a:cs typeface="Arial" panose="020B0604020202020204" pitchFamily="34" charset="0"/>
            </a:endParaRPr>
          </a:p>
          <a:p>
            <a:pPr algn="l"/>
            <a:r>
              <a:rPr lang="en-US" sz="2000" b="1" i="1" dirty="0">
                <a:cs typeface="Arial" panose="020B0604020202020204" pitchFamily="34" charset="0"/>
              </a:rPr>
              <a:t>                        </a:t>
            </a:r>
            <a:r>
              <a:rPr lang="en-US" sz="2000" b="1" i="1" dirty="0" err="1">
                <a:cs typeface="Arial" panose="020B0604020202020204" pitchFamily="34" charset="0"/>
              </a:rPr>
              <a:t>Fishway</a:t>
            </a:r>
            <a:r>
              <a:rPr lang="en-US" sz="2000" b="1" i="1" dirty="0">
                <a:cs typeface="Arial" panose="020B0604020202020204" pitchFamily="34" charset="0"/>
              </a:rPr>
              <a:t> weir modifications                                                                                          </a:t>
            </a:r>
            <a:r>
              <a:rPr lang="en-US" sz="1800" b="1" i="1" dirty="0">
                <a:solidFill>
                  <a:schemeClr val="tx1"/>
                </a:solidFill>
                <a:latin typeface="Arial" panose="020B0604020202020204" pitchFamily="34" charset="0"/>
                <a:cs typeface="Arial" panose="020B0604020202020204" pitchFamily="34" charset="0"/>
              </a:rPr>
              <a:t>	</a:t>
            </a:r>
            <a:endParaRPr lang="en-US" sz="1400" b="1" i="1" dirty="0">
              <a:solidFill>
                <a:schemeClr val="tx1"/>
              </a:solidFill>
              <a:latin typeface="Arial" panose="020B0604020202020204" pitchFamily="34" charset="0"/>
              <a:cs typeface="Arial" panose="020B0604020202020204" pitchFamily="34" charset="0"/>
            </a:endParaRPr>
          </a:p>
        </p:txBody>
      </p:sp>
      <p:pic>
        <p:nvPicPr>
          <p:cNvPr id="6" name="Picture 5" descr="Y:\Projects\62651.02 1st Herring Brook\Photographs\6-21-13\Jewel Mill 037.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0208" y="4330461"/>
            <a:ext cx="2895600" cy="1981199"/>
          </a:xfrm>
          <a:prstGeom prst="rect">
            <a:avLst/>
          </a:prstGeom>
          <a:noFill/>
          <a:ln w="9525">
            <a:noFill/>
            <a:miter lim="800000"/>
            <a:headEnd/>
            <a:tailEnd/>
          </a:ln>
        </p:spPr>
      </p:pic>
      <p:pic>
        <p:nvPicPr>
          <p:cNvPr id="7" name="Picture 6" descr="Y:\Projects\62651.02 1st Herring Brook\Photographs\6-18-13 Presentation\8 1st herring brook 083.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6905" y="4343401"/>
            <a:ext cx="3276600" cy="2376987"/>
          </a:xfrm>
          <a:prstGeom prst="rect">
            <a:avLst/>
          </a:prstGeom>
          <a:noFill/>
          <a:ln w="9525">
            <a:noFill/>
            <a:miter lim="800000"/>
            <a:headEnd/>
            <a:tailEnd/>
          </a:ln>
        </p:spPr>
      </p:pic>
      <p:pic>
        <p:nvPicPr>
          <p:cNvPr id="9" name="Picture 2" descr="E:\First Herring Brook\62651.01 1st Herring Brook\Photographs\10-12-12\100_33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4192" y="1303716"/>
            <a:ext cx="3449208" cy="258710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9200" y="496656"/>
            <a:ext cx="8229600" cy="819912"/>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err="1"/>
              <a:t>Fishway</a:t>
            </a:r>
            <a:r>
              <a:rPr lang="en-US" sz="3600" b="1" dirty="0"/>
              <a:t> Modifications</a:t>
            </a:r>
          </a:p>
        </p:txBody>
      </p:sp>
      <p:pic>
        <p:nvPicPr>
          <p:cNvPr id="2" name="Picture 1">
            <a:extLst>
              <a:ext uri="{FF2B5EF4-FFF2-40B4-BE49-F238E27FC236}">
                <a16:creationId xmlns:a16="http://schemas.microsoft.com/office/drawing/2014/main" id="{F6DFBA75-7C0E-4E9E-8118-D893B7E575F4}"/>
              </a:ext>
            </a:extLst>
          </p:cNvPr>
          <p:cNvPicPr>
            <a:picLocks noChangeAspect="1"/>
          </p:cNvPicPr>
          <p:nvPr/>
        </p:nvPicPr>
        <p:blipFill>
          <a:blip r:embed="rId5"/>
          <a:stretch>
            <a:fillRect/>
          </a:stretch>
        </p:blipFill>
        <p:spPr>
          <a:xfrm>
            <a:off x="894192" y="1345407"/>
            <a:ext cx="3449209" cy="2591113"/>
          </a:xfrm>
          <a:prstGeom prst="rect">
            <a:avLst/>
          </a:prstGeom>
        </p:spPr>
      </p:pic>
    </p:spTree>
    <p:extLst>
      <p:ext uri="{BB962C8B-B14F-4D97-AF65-F5344CB8AC3E}">
        <p14:creationId xmlns:p14="http://schemas.microsoft.com/office/powerpoint/2010/main" val="331541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3301</TotalTime>
  <Words>1666</Words>
  <Application>Microsoft Office PowerPoint</Application>
  <PresentationFormat>On-screen Show (4:3)</PresentationFormat>
  <Paragraphs>408</Paragraphs>
  <Slides>39</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MS Mincho</vt:lpstr>
      <vt:lpstr>Arial</vt:lpstr>
      <vt:lpstr>Calibri</vt:lpstr>
      <vt:lpstr>Constantia</vt:lpstr>
      <vt:lpstr>Times New Roman</vt:lpstr>
      <vt:lpstr>Wingdings 2</vt:lpstr>
      <vt:lpstr>Flow</vt:lpstr>
      <vt:lpstr>Acrobat Document</vt:lpstr>
      <vt:lpstr>PowerPoint Presentation</vt:lpstr>
      <vt:lpstr>Project Goals</vt:lpstr>
      <vt:lpstr>Previous Studies 2011 - 2017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Funding from State Grants for this Project To Date</vt:lpstr>
      <vt:lpstr>PowerPoint Presentation</vt:lpstr>
      <vt:lpstr>PowerPoint Presentation</vt:lpstr>
      <vt:lpstr>PowerPoint Presentation</vt:lpstr>
      <vt:lpstr>PowerPoint Presentation</vt:lpstr>
      <vt:lpstr>PowerPoint Presentation</vt:lpstr>
      <vt:lpstr>Scituate Water Conservation Plan 2016</vt:lpstr>
      <vt:lpstr>PowerPoint Presentation</vt:lpstr>
      <vt:lpstr>What’s Next for Water Conservation?</vt:lpstr>
      <vt:lpstr>PowerPoint Presentation</vt:lpstr>
      <vt:lpstr>PowerPoint Presentation</vt:lpstr>
      <vt:lpstr>PowerPoint Presentation</vt:lpstr>
      <vt:lpstr>PowerPoint Presentation</vt:lpstr>
      <vt:lpstr>PowerPoint Presentation</vt:lpstr>
      <vt:lpstr>DRAFT ENVIRONMENTAL IMPACT REPORT</vt:lpstr>
      <vt:lpstr>2014 GROUNDWATER MEASUREMENTS</vt:lpstr>
      <vt:lpstr>PowerPoint Presentation</vt:lpstr>
      <vt:lpstr>DPW RESERVOIR LEVEL MEASUREMENTS</vt:lpstr>
      <vt:lpstr>2018 WETLANDS VEGETATION STUDY</vt:lpstr>
      <vt:lpstr>WETLANDS VEGETATION STUDY TRANSECTS</vt:lpstr>
      <vt:lpstr>FIRM YIELD ANALYSIS</vt:lpstr>
      <vt:lpstr>Water Sources and Losses to Reservoirs</vt:lpstr>
      <vt:lpstr>HYDROLOGIC AND HYDRAULIC STUDY UPDATE</vt:lpstr>
      <vt:lpstr>PowerPoint Presentation</vt:lpstr>
      <vt:lpstr>PERMIT APPLICATIONS</vt:lpstr>
      <vt:lpstr>90% Design</vt:lpstr>
      <vt:lpstr>PowerPoint Presentation</vt:lpstr>
      <vt:lpstr>PowerPoint Presentation</vt:lpstr>
      <vt:lpstr>QUESTIONS ???</vt:lpstr>
    </vt:vector>
  </TitlesOfParts>
  <Company>Tetra Tech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Tom</dc:creator>
  <cp:lastModifiedBy>Cook, Tom</cp:lastModifiedBy>
  <cp:revision>257</cp:revision>
  <cp:lastPrinted>2017-06-06T20:22:27Z</cp:lastPrinted>
  <dcterms:created xsi:type="dcterms:W3CDTF">2014-03-17T21:12:34Z</dcterms:created>
  <dcterms:modified xsi:type="dcterms:W3CDTF">2019-01-15T17:13:58Z</dcterms:modified>
</cp:coreProperties>
</file>