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20"/>
  </p:notesMasterIdLst>
  <p:handoutMasterIdLst>
    <p:handoutMasterId r:id="rId21"/>
  </p:handoutMasterIdLst>
  <p:sldIdLst>
    <p:sldId id="358" r:id="rId6"/>
    <p:sldId id="353" r:id="rId7"/>
    <p:sldId id="338" r:id="rId8"/>
    <p:sldId id="341" r:id="rId9"/>
    <p:sldId id="355" r:id="rId10"/>
    <p:sldId id="375" r:id="rId11"/>
    <p:sldId id="354" r:id="rId12"/>
    <p:sldId id="347" r:id="rId13"/>
    <p:sldId id="349" r:id="rId14"/>
    <p:sldId id="368" r:id="rId15"/>
    <p:sldId id="342" r:id="rId16"/>
    <p:sldId id="369" r:id="rId17"/>
    <p:sldId id="351" r:id="rId18"/>
    <p:sldId id="348" r:id="rId19"/>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3D32F95-8D67-41D1-B9C6-D17BDD3D8784}">
          <p14:sldIdLst>
            <p14:sldId id="358"/>
            <p14:sldId id="353"/>
            <p14:sldId id="338"/>
            <p14:sldId id="341"/>
            <p14:sldId id="355"/>
            <p14:sldId id="375"/>
            <p14:sldId id="354"/>
            <p14:sldId id="347"/>
            <p14:sldId id="349"/>
            <p14:sldId id="368"/>
            <p14:sldId id="342"/>
            <p14:sldId id="369"/>
            <p14:sldId id="351"/>
            <p14:sldId id="34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reighton, Kevin (FWE)" initials="CK(" lastIdx="2" clrIdx="0">
    <p:extLst>
      <p:ext uri="{19B8F6BF-5375-455C-9EA6-DF929625EA0E}">
        <p15:presenceInfo xmlns:p15="http://schemas.microsoft.com/office/powerpoint/2012/main" userId="S::kevin.creighton@mass.gov::67f09295-b4e1-41ed-a2ed-f9888e8265f1" providerId="AD"/>
      </p:ext>
    </p:extLst>
  </p:cmAuthor>
  <p:cmAuthor id="2" name="Webb, Anna (FWE)" initials="WA(" lastIdx="8" clrIdx="1">
    <p:extLst>
      <p:ext uri="{19B8F6BF-5375-455C-9EA6-DF929625EA0E}">
        <p15:presenceInfo xmlns:p15="http://schemas.microsoft.com/office/powerpoint/2012/main" userId="S::anna.webb@mass.gov::78fa9dc3-61b8-454c-99f4-89a4143d2ffe" providerId="AD"/>
      </p:ext>
    </p:extLst>
  </p:cmAuthor>
  <p:cmAuthor id="3" name="Reed, Story (FWE)" initials="RS(" lastIdx="2" clrIdx="2">
    <p:extLst>
      <p:ext uri="{19B8F6BF-5375-455C-9EA6-DF929625EA0E}">
        <p15:presenceInfo xmlns:p15="http://schemas.microsoft.com/office/powerpoint/2012/main" userId="S::story.reed@mass.gov::325fc1a9-f3ee-4ebb-94ea-139b85ae88a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96" y="40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san Harrison" userId="020d81939bf97acb" providerId="LiveId" clId="{D072F96E-1AFD-412F-824D-5F9CBC674A36}"/>
    <pc:docChg chg="modSld">
      <pc:chgData name="Susan Harrison" userId="020d81939bf97acb" providerId="LiveId" clId="{D072F96E-1AFD-412F-824D-5F9CBC674A36}" dt="2021-09-03T00:05:27.657" v="0" actId="1076"/>
      <pc:docMkLst>
        <pc:docMk/>
      </pc:docMkLst>
      <pc:sldChg chg="modSp mod">
        <pc:chgData name="Susan Harrison" userId="020d81939bf97acb" providerId="LiveId" clId="{D072F96E-1AFD-412F-824D-5F9CBC674A36}" dt="2021-09-03T00:05:27.657" v="0" actId="1076"/>
        <pc:sldMkLst>
          <pc:docMk/>
          <pc:sldMk cId="1051488220" sldId="358"/>
        </pc:sldMkLst>
        <pc:picChg chg="mod">
          <ac:chgData name="Susan Harrison" userId="020d81939bf97acb" providerId="LiveId" clId="{D072F96E-1AFD-412F-824D-5F9CBC674A36}" dt="2021-09-03T00:05:27.657" v="0" actId="1076"/>
          <ac:picMkLst>
            <pc:docMk/>
            <pc:sldMk cId="1051488220" sldId="358"/>
            <ac:picMk id="3" creationId="{18B20AC3-F4C3-4F2D-A797-3A2B3BC4ADED}"/>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6D70619-3D1F-4D13-8EF9-0101A699007C}"/>
              </a:ext>
            </a:extLst>
          </p:cNvPr>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a:extLst>
              <a:ext uri="{FF2B5EF4-FFF2-40B4-BE49-F238E27FC236}">
                <a16:creationId xmlns:a16="http://schemas.microsoft.com/office/drawing/2014/main" id="{833FDFAA-2175-4AC2-A8C1-9C306B49A1D9}"/>
              </a:ext>
            </a:extLst>
          </p:cNvPr>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8FD961DC-4417-47C9-AA1E-F9C7050E4930}" type="datetimeFigureOut">
              <a:rPr lang="en-US" smtClean="0"/>
              <a:t>9/2/2021</a:t>
            </a:fld>
            <a:endParaRPr lang="en-US"/>
          </a:p>
        </p:txBody>
      </p:sp>
      <p:sp>
        <p:nvSpPr>
          <p:cNvPr id="4" name="Footer Placeholder 3">
            <a:extLst>
              <a:ext uri="{FF2B5EF4-FFF2-40B4-BE49-F238E27FC236}">
                <a16:creationId xmlns:a16="http://schemas.microsoft.com/office/drawing/2014/main" id="{4F871D4A-BC75-4354-AEFC-79731F97F4C6}"/>
              </a:ext>
            </a:extLst>
          </p:cNvPr>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a:extLst>
              <a:ext uri="{FF2B5EF4-FFF2-40B4-BE49-F238E27FC236}">
                <a16:creationId xmlns:a16="http://schemas.microsoft.com/office/drawing/2014/main" id="{CD775C75-0AFE-4CDA-8570-1300FC5FE652}"/>
              </a:ext>
            </a:extLst>
          </p:cNvPr>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2C4016A3-D6D2-42F6-A23C-D2CD6183B901}" type="slidenum">
              <a:rPr lang="en-US" smtClean="0"/>
              <a:t>‹#›</a:t>
            </a:fld>
            <a:endParaRPr lang="en-US"/>
          </a:p>
        </p:txBody>
      </p:sp>
    </p:spTree>
    <p:extLst>
      <p:ext uri="{BB962C8B-B14F-4D97-AF65-F5344CB8AC3E}">
        <p14:creationId xmlns:p14="http://schemas.microsoft.com/office/powerpoint/2010/main" val="22664598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52677A2F-8BB9-4DB1-9371-29DD9146AEF6}" type="datetimeFigureOut">
              <a:rPr lang="en-US" smtClean="0"/>
              <a:t>9/2/2021</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2DDF01C3-3236-44EC-BC2E-05DAF1627435}" type="slidenum">
              <a:rPr lang="en-US" smtClean="0"/>
              <a:t>‹#›</a:t>
            </a:fld>
            <a:endParaRPr lang="en-US"/>
          </a:p>
        </p:txBody>
      </p:sp>
    </p:spTree>
    <p:extLst>
      <p:ext uri="{BB962C8B-B14F-4D97-AF65-F5344CB8AC3E}">
        <p14:creationId xmlns:p14="http://schemas.microsoft.com/office/powerpoint/2010/main" val="2638748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B9DD428-9A4C-43B9-BE0A-DCB117B62D36}" type="slidenum">
              <a:rPr lang="en-US" smtClean="0"/>
              <a:t>2</a:t>
            </a:fld>
            <a:endParaRPr lang="en-US"/>
          </a:p>
        </p:txBody>
      </p:sp>
    </p:spTree>
    <p:extLst>
      <p:ext uri="{BB962C8B-B14F-4D97-AF65-F5344CB8AC3E}">
        <p14:creationId xmlns:p14="http://schemas.microsoft.com/office/powerpoint/2010/main" val="9188780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B9DD428-9A4C-43B9-BE0A-DCB117B62D36}" type="slidenum">
              <a:rPr lang="en-US" smtClean="0"/>
              <a:t>11</a:t>
            </a:fld>
            <a:endParaRPr lang="en-US"/>
          </a:p>
        </p:txBody>
      </p:sp>
    </p:spTree>
    <p:extLst>
      <p:ext uri="{BB962C8B-B14F-4D97-AF65-F5344CB8AC3E}">
        <p14:creationId xmlns:p14="http://schemas.microsoft.com/office/powerpoint/2010/main" val="4543925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Cohasset WWTP is much smaller than Scituate averaging around 300,000 gpd.  Currently there is no CSZ or Conditional Area.  DMF is collecting data from the Cohasset Plant, reviewing plant discharge monitoring reports (DMR’s) and consulting with DEP.  The 1000/1 CSZ will  likely extend beyond the breakwater at </a:t>
            </a:r>
            <a:r>
              <a:rPr lang="en-US" err="1"/>
              <a:t>Bassing</a:t>
            </a:r>
            <a:r>
              <a:rPr lang="en-US"/>
              <a:t> Beach and may encompass Briggs Harbor.  The 100,000/1 conditional area will encompass the remaining portions of Cohasset Harbor, extending outside the harbor and may extend south of Strawberry Point. </a:t>
            </a:r>
          </a:p>
          <a:p>
            <a:endParaRPr lang="en-US"/>
          </a:p>
          <a:p>
            <a:r>
              <a:rPr lang="en-US"/>
              <a:t>A conditionally approved classification will mean the area would close due to upsets at the WWTP </a:t>
            </a:r>
            <a:r>
              <a:rPr lang="en-US" err="1"/>
              <a:t>eg</a:t>
            </a:r>
            <a:r>
              <a:rPr lang="en-US"/>
              <a:t> raw sewage discharge, high fecal counts, permit exceedances, </a:t>
            </a:r>
            <a:r>
              <a:rPr lang="en-US" err="1"/>
              <a:t>etc</a:t>
            </a:r>
            <a:r>
              <a:rPr lang="en-US"/>
              <a:t> which would impact or interrupt any harvesting – wild or aquaculture.  </a:t>
            </a:r>
          </a:p>
        </p:txBody>
      </p:sp>
      <p:sp>
        <p:nvSpPr>
          <p:cNvPr id="4" name="Slide Number Placeholder 3"/>
          <p:cNvSpPr>
            <a:spLocks noGrp="1"/>
          </p:cNvSpPr>
          <p:nvPr>
            <p:ph type="sldNum" sz="quarter" idx="5"/>
          </p:nvPr>
        </p:nvSpPr>
        <p:spPr/>
        <p:txBody>
          <a:bodyPr/>
          <a:lstStyle/>
          <a:p>
            <a:fld id="{CB9DD428-9A4C-43B9-BE0A-DCB117B62D36}" type="slidenum">
              <a:rPr lang="en-US" smtClean="0"/>
              <a:t>12</a:t>
            </a:fld>
            <a:endParaRPr lang="en-US"/>
          </a:p>
        </p:txBody>
      </p:sp>
    </p:spTree>
    <p:extLst>
      <p:ext uri="{BB962C8B-B14F-4D97-AF65-F5344CB8AC3E}">
        <p14:creationId xmlns:p14="http://schemas.microsoft.com/office/powerpoint/2010/main" val="36074642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B9DD428-9A4C-43B9-BE0A-DCB117B62D36}" type="slidenum">
              <a:rPr lang="en-US" smtClean="0"/>
              <a:t>13</a:t>
            </a:fld>
            <a:endParaRPr lang="en-US"/>
          </a:p>
        </p:txBody>
      </p:sp>
    </p:spTree>
    <p:extLst>
      <p:ext uri="{BB962C8B-B14F-4D97-AF65-F5344CB8AC3E}">
        <p14:creationId xmlns:p14="http://schemas.microsoft.com/office/powerpoint/2010/main" val="2461781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B9DD428-9A4C-43B9-BE0A-DCB117B62D36}" type="slidenum">
              <a:rPr lang="en-US" smtClean="0"/>
              <a:t>3</a:t>
            </a:fld>
            <a:endParaRPr lang="en-US"/>
          </a:p>
        </p:txBody>
      </p:sp>
    </p:spTree>
    <p:extLst>
      <p:ext uri="{BB962C8B-B14F-4D97-AF65-F5344CB8AC3E}">
        <p14:creationId xmlns:p14="http://schemas.microsoft.com/office/powerpoint/2010/main" val="11608244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B9DD428-9A4C-43B9-BE0A-DCB117B62D36}" type="slidenum">
              <a:rPr lang="en-US" smtClean="0"/>
              <a:t>4</a:t>
            </a:fld>
            <a:endParaRPr lang="en-US"/>
          </a:p>
        </p:txBody>
      </p:sp>
    </p:spTree>
    <p:extLst>
      <p:ext uri="{BB962C8B-B14F-4D97-AF65-F5344CB8AC3E}">
        <p14:creationId xmlns:p14="http://schemas.microsoft.com/office/powerpoint/2010/main" val="42841222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B9DD428-9A4C-43B9-BE0A-DCB117B62D36}" type="slidenum">
              <a:rPr lang="en-US" smtClean="0"/>
              <a:t>5</a:t>
            </a:fld>
            <a:endParaRPr lang="en-US"/>
          </a:p>
        </p:txBody>
      </p:sp>
    </p:spTree>
    <p:extLst>
      <p:ext uri="{BB962C8B-B14F-4D97-AF65-F5344CB8AC3E}">
        <p14:creationId xmlns:p14="http://schemas.microsoft.com/office/powerpoint/2010/main" val="17662660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B9DD428-9A4C-43B9-BE0A-DCB117B62D36}" type="slidenum">
              <a:rPr lang="en-US" smtClean="0"/>
              <a:t>6</a:t>
            </a:fld>
            <a:endParaRPr lang="en-US"/>
          </a:p>
        </p:txBody>
      </p:sp>
    </p:spTree>
    <p:extLst>
      <p:ext uri="{BB962C8B-B14F-4D97-AF65-F5344CB8AC3E}">
        <p14:creationId xmlns:p14="http://schemas.microsoft.com/office/powerpoint/2010/main" val="9745266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B9DD428-9A4C-43B9-BE0A-DCB117B62D36}" type="slidenum">
              <a:rPr lang="en-US" smtClean="0"/>
              <a:t>7</a:t>
            </a:fld>
            <a:endParaRPr lang="en-US"/>
          </a:p>
        </p:txBody>
      </p:sp>
    </p:spTree>
    <p:extLst>
      <p:ext uri="{BB962C8B-B14F-4D97-AF65-F5344CB8AC3E}">
        <p14:creationId xmlns:p14="http://schemas.microsoft.com/office/powerpoint/2010/main" val="17342252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B9DD428-9A4C-43B9-BE0A-DCB117B62D36}" type="slidenum">
              <a:rPr lang="en-US" smtClean="0"/>
              <a:t>8</a:t>
            </a:fld>
            <a:endParaRPr lang="en-US"/>
          </a:p>
        </p:txBody>
      </p:sp>
    </p:spTree>
    <p:extLst>
      <p:ext uri="{BB962C8B-B14F-4D97-AF65-F5344CB8AC3E}">
        <p14:creationId xmlns:p14="http://schemas.microsoft.com/office/powerpoint/2010/main" val="6471975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B9DD428-9A4C-43B9-BE0A-DCB117B62D36}" type="slidenum">
              <a:rPr lang="en-US" smtClean="0"/>
              <a:t>9</a:t>
            </a:fld>
            <a:endParaRPr lang="en-US"/>
          </a:p>
        </p:txBody>
      </p:sp>
    </p:spTree>
    <p:extLst>
      <p:ext uri="{BB962C8B-B14F-4D97-AF65-F5344CB8AC3E}">
        <p14:creationId xmlns:p14="http://schemas.microsoft.com/office/powerpoint/2010/main" val="20755777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a:solidFill>
                  <a:srgbClr val="000000"/>
                </a:solidFill>
                <a:latin typeface="Calibri" panose="020F0502020204030204" pitchFamily="34" charset="0"/>
              </a:rPr>
              <a:t>FDA has provided a dilution analysis demonstrating that discharge from the Scituate WWTP is less than guidance stated 1000:1 dilution line within the North and South River estuary complex.  Both areas/rivers are particularly shallow providing less than the optimal dilution for virus concentrated in wastewater effluent.  </a:t>
            </a:r>
            <a:r>
              <a:rPr lang="en-US" sz="1800" b="0" i="0" u="none" strike="noStrike" baseline="0">
                <a:latin typeface="Calibri" panose="020F0502020204030204" pitchFamily="34" charset="0"/>
              </a:rPr>
              <a:t>DMF has committed to leaving MB5/MB6 closed until a dye study or alternative dilution analysis can</a:t>
            </a:r>
          </a:p>
          <a:p>
            <a:pPr marR="950"/>
            <a:r>
              <a:rPr lang="en-US" sz="1800" b="0" i="0" u="none" strike="noStrike" baseline="0">
                <a:latin typeface="Calibri" panose="020F0502020204030204" pitchFamily="34" charset="0"/>
              </a:rPr>
              <a:t>be conducted. DMF has requested technical assistance from the FDA to conduct a hydrographic dye study with the hope a small portion of one of these areas could be managed for shellfish harvest in the future.  Certainly, we disagree as to the risk shellfish consumption presents to recreational harvesters but are committed to searching for an alternative dilution analysis methodology which nevertheless complies with the NSSP Model Ordinance criteria. </a:t>
            </a:r>
            <a:endParaRPr lang="en-US"/>
          </a:p>
        </p:txBody>
      </p:sp>
      <p:sp>
        <p:nvSpPr>
          <p:cNvPr id="4" name="Slide Number Placeholder 3"/>
          <p:cNvSpPr>
            <a:spLocks noGrp="1"/>
          </p:cNvSpPr>
          <p:nvPr>
            <p:ph type="sldNum" sz="quarter" idx="5"/>
          </p:nvPr>
        </p:nvSpPr>
        <p:spPr/>
        <p:txBody>
          <a:bodyPr/>
          <a:lstStyle/>
          <a:p>
            <a:fld id="{2DDF01C3-3236-44EC-BC2E-05DAF1627435}" type="slidenum">
              <a:rPr lang="en-US" smtClean="0"/>
              <a:t>10</a:t>
            </a:fld>
            <a:endParaRPr lang="en-US"/>
          </a:p>
        </p:txBody>
      </p:sp>
    </p:spTree>
    <p:extLst>
      <p:ext uri="{BB962C8B-B14F-4D97-AF65-F5344CB8AC3E}">
        <p14:creationId xmlns:p14="http://schemas.microsoft.com/office/powerpoint/2010/main" val="18834121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A654D-9105-4737-AF8B-722D8056E21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1A814EB-7045-4322-8A3A-A4ACADBB4F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0693015-916B-4F6F-964B-220133C5E401}"/>
              </a:ext>
            </a:extLst>
          </p:cNvPr>
          <p:cNvSpPr>
            <a:spLocks noGrp="1"/>
          </p:cNvSpPr>
          <p:nvPr>
            <p:ph type="dt" sz="half" idx="10"/>
          </p:nvPr>
        </p:nvSpPr>
        <p:spPr/>
        <p:txBody>
          <a:bodyPr/>
          <a:lstStyle/>
          <a:p>
            <a:fld id="{3FEE5454-836D-4BCE-8A26-39FE731FCB6A}" type="datetime1">
              <a:rPr lang="en-US" smtClean="0"/>
              <a:t>9/2/2021</a:t>
            </a:fld>
            <a:endParaRPr lang="en-US"/>
          </a:p>
        </p:txBody>
      </p:sp>
      <p:sp>
        <p:nvSpPr>
          <p:cNvPr id="5" name="Footer Placeholder 4">
            <a:extLst>
              <a:ext uri="{FF2B5EF4-FFF2-40B4-BE49-F238E27FC236}">
                <a16:creationId xmlns:a16="http://schemas.microsoft.com/office/drawing/2014/main" id="{D5AFECED-4B15-4213-9590-9D1631AFACEE}"/>
              </a:ext>
            </a:extLst>
          </p:cNvPr>
          <p:cNvSpPr>
            <a:spLocks noGrp="1"/>
          </p:cNvSpPr>
          <p:nvPr>
            <p:ph type="ftr" sz="quarter" idx="11"/>
          </p:nvPr>
        </p:nvSpPr>
        <p:spPr/>
        <p:txBody>
          <a:bodyPr/>
          <a:lstStyle/>
          <a:p>
            <a:r>
              <a:rPr lang="en-US"/>
              <a:t>CARES Relieve Advisory Panel Meeting - June 2, 2020</a:t>
            </a:r>
          </a:p>
        </p:txBody>
      </p:sp>
      <p:sp>
        <p:nvSpPr>
          <p:cNvPr id="6" name="Slide Number Placeholder 5">
            <a:extLst>
              <a:ext uri="{FF2B5EF4-FFF2-40B4-BE49-F238E27FC236}">
                <a16:creationId xmlns:a16="http://schemas.microsoft.com/office/drawing/2014/main" id="{8007CF9D-1E91-4AF8-A939-5DFCDAC2476F}"/>
              </a:ext>
            </a:extLst>
          </p:cNvPr>
          <p:cNvSpPr>
            <a:spLocks noGrp="1"/>
          </p:cNvSpPr>
          <p:nvPr>
            <p:ph type="sldNum" sz="quarter" idx="12"/>
          </p:nvPr>
        </p:nvSpPr>
        <p:spPr/>
        <p:txBody>
          <a:bodyPr/>
          <a:lstStyle/>
          <a:p>
            <a:fld id="{9ED8A33B-2E0B-4789-B701-AA1F9D686838}" type="slidenum">
              <a:rPr lang="en-US" smtClean="0"/>
              <a:t>‹#›</a:t>
            </a:fld>
            <a:endParaRPr lang="en-US"/>
          </a:p>
        </p:txBody>
      </p:sp>
    </p:spTree>
    <p:extLst>
      <p:ext uri="{BB962C8B-B14F-4D97-AF65-F5344CB8AC3E}">
        <p14:creationId xmlns:p14="http://schemas.microsoft.com/office/powerpoint/2010/main" val="2710186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71A08-E35F-4A79-A00E-E47F87B50CE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77028F6-8642-4FCD-8D2D-E330EEFE12A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989645-9228-40B5-959B-6C7B1AE9A5E9}"/>
              </a:ext>
            </a:extLst>
          </p:cNvPr>
          <p:cNvSpPr>
            <a:spLocks noGrp="1"/>
          </p:cNvSpPr>
          <p:nvPr>
            <p:ph type="dt" sz="half" idx="10"/>
          </p:nvPr>
        </p:nvSpPr>
        <p:spPr/>
        <p:txBody>
          <a:bodyPr/>
          <a:lstStyle/>
          <a:p>
            <a:fld id="{09FA08F8-33A0-434D-939E-561B1813CFD5}" type="datetime1">
              <a:rPr lang="en-US" smtClean="0"/>
              <a:t>9/2/2021</a:t>
            </a:fld>
            <a:endParaRPr lang="en-US"/>
          </a:p>
        </p:txBody>
      </p:sp>
      <p:sp>
        <p:nvSpPr>
          <p:cNvPr id="5" name="Footer Placeholder 4">
            <a:extLst>
              <a:ext uri="{FF2B5EF4-FFF2-40B4-BE49-F238E27FC236}">
                <a16:creationId xmlns:a16="http://schemas.microsoft.com/office/drawing/2014/main" id="{8ECD304A-B216-4C3B-9A6C-211F53D3AFEF}"/>
              </a:ext>
            </a:extLst>
          </p:cNvPr>
          <p:cNvSpPr>
            <a:spLocks noGrp="1"/>
          </p:cNvSpPr>
          <p:nvPr>
            <p:ph type="ftr" sz="quarter" idx="11"/>
          </p:nvPr>
        </p:nvSpPr>
        <p:spPr/>
        <p:txBody>
          <a:bodyPr/>
          <a:lstStyle/>
          <a:p>
            <a:r>
              <a:rPr lang="en-US"/>
              <a:t>CARES Relieve Advisory Panel Meeting - June 2, 2020</a:t>
            </a:r>
          </a:p>
        </p:txBody>
      </p:sp>
      <p:sp>
        <p:nvSpPr>
          <p:cNvPr id="6" name="Slide Number Placeholder 5">
            <a:extLst>
              <a:ext uri="{FF2B5EF4-FFF2-40B4-BE49-F238E27FC236}">
                <a16:creationId xmlns:a16="http://schemas.microsoft.com/office/drawing/2014/main" id="{31410B5C-DB07-4A9C-A76F-B105127D80C1}"/>
              </a:ext>
            </a:extLst>
          </p:cNvPr>
          <p:cNvSpPr>
            <a:spLocks noGrp="1"/>
          </p:cNvSpPr>
          <p:nvPr>
            <p:ph type="sldNum" sz="quarter" idx="12"/>
          </p:nvPr>
        </p:nvSpPr>
        <p:spPr/>
        <p:txBody>
          <a:bodyPr/>
          <a:lstStyle/>
          <a:p>
            <a:fld id="{9ED8A33B-2E0B-4789-B701-AA1F9D686838}" type="slidenum">
              <a:rPr lang="en-US" smtClean="0"/>
              <a:t>‹#›</a:t>
            </a:fld>
            <a:endParaRPr lang="en-US"/>
          </a:p>
        </p:txBody>
      </p:sp>
    </p:spTree>
    <p:extLst>
      <p:ext uri="{BB962C8B-B14F-4D97-AF65-F5344CB8AC3E}">
        <p14:creationId xmlns:p14="http://schemas.microsoft.com/office/powerpoint/2010/main" val="721103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4335D6-1C93-4426-9EB8-4C410CE045B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63C8F3E-9F01-4536-A7A5-7E41F569614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64A062-9E8C-42AF-8BC9-C86C85F29869}"/>
              </a:ext>
            </a:extLst>
          </p:cNvPr>
          <p:cNvSpPr>
            <a:spLocks noGrp="1"/>
          </p:cNvSpPr>
          <p:nvPr>
            <p:ph type="dt" sz="half" idx="10"/>
          </p:nvPr>
        </p:nvSpPr>
        <p:spPr/>
        <p:txBody>
          <a:bodyPr/>
          <a:lstStyle/>
          <a:p>
            <a:fld id="{7F50D725-F2DF-4261-8E89-97D94EB4ED54}" type="datetime1">
              <a:rPr lang="en-US" smtClean="0"/>
              <a:t>9/2/2021</a:t>
            </a:fld>
            <a:endParaRPr lang="en-US"/>
          </a:p>
        </p:txBody>
      </p:sp>
      <p:sp>
        <p:nvSpPr>
          <p:cNvPr id="5" name="Footer Placeholder 4">
            <a:extLst>
              <a:ext uri="{FF2B5EF4-FFF2-40B4-BE49-F238E27FC236}">
                <a16:creationId xmlns:a16="http://schemas.microsoft.com/office/drawing/2014/main" id="{B4BF6D39-D3A3-40EE-B91C-60CB9BE4EE4E}"/>
              </a:ext>
            </a:extLst>
          </p:cNvPr>
          <p:cNvSpPr>
            <a:spLocks noGrp="1"/>
          </p:cNvSpPr>
          <p:nvPr>
            <p:ph type="ftr" sz="quarter" idx="11"/>
          </p:nvPr>
        </p:nvSpPr>
        <p:spPr/>
        <p:txBody>
          <a:bodyPr/>
          <a:lstStyle/>
          <a:p>
            <a:r>
              <a:rPr lang="en-US"/>
              <a:t>CARES Relieve Advisory Panel Meeting - June 2, 2020</a:t>
            </a:r>
          </a:p>
        </p:txBody>
      </p:sp>
      <p:sp>
        <p:nvSpPr>
          <p:cNvPr id="6" name="Slide Number Placeholder 5">
            <a:extLst>
              <a:ext uri="{FF2B5EF4-FFF2-40B4-BE49-F238E27FC236}">
                <a16:creationId xmlns:a16="http://schemas.microsoft.com/office/drawing/2014/main" id="{1CC94179-8B95-4014-B425-AE7FEBAF34E0}"/>
              </a:ext>
            </a:extLst>
          </p:cNvPr>
          <p:cNvSpPr>
            <a:spLocks noGrp="1"/>
          </p:cNvSpPr>
          <p:nvPr>
            <p:ph type="sldNum" sz="quarter" idx="12"/>
          </p:nvPr>
        </p:nvSpPr>
        <p:spPr/>
        <p:txBody>
          <a:bodyPr/>
          <a:lstStyle/>
          <a:p>
            <a:fld id="{9ED8A33B-2E0B-4789-B701-AA1F9D686838}" type="slidenum">
              <a:rPr lang="en-US" smtClean="0"/>
              <a:t>‹#›</a:t>
            </a:fld>
            <a:endParaRPr lang="en-US"/>
          </a:p>
        </p:txBody>
      </p:sp>
    </p:spTree>
    <p:extLst>
      <p:ext uri="{BB962C8B-B14F-4D97-AF65-F5344CB8AC3E}">
        <p14:creationId xmlns:p14="http://schemas.microsoft.com/office/powerpoint/2010/main" val="2232205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69B32-034E-48BE-8074-FDEE747DBFC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E503833-0433-4BA0-9C37-4E7BC5759B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20A8916-26DC-4AF9-AD3B-B372D1445AAC}"/>
              </a:ext>
            </a:extLst>
          </p:cNvPr>
          <p:cNvSpPr>
            <a:spLocks noGrp="1"/>
          </p:cNvSpPr>
          <p:nvPr>
            <p:ph type="dt" sz="half" idx="10"/>
          </p:nvPr>
        </p:nvSpPr>
        <p:spPr/>
        <p:txBody>
          <a:bodyPr/>
          <a:lstStyle/>
          <a:p>
            <a:fld id="{5403714D-CF46-445D-9683-A80EFD38F2EA}" type="datetimeFigureOut">
              <a:rPr lang="en-US" smtClean="0"/>
              <a:t>9/2/2021</a:t>
            </a:fld>
            <a:endParaRPr lang="en-US"/>
          </a:p>
        </p:txBody>
      </p:sp>
      <p:sp>
        <p:nvSpPr>
          <p:cNvPr id="5" name="Footer Placeholder 4">
            <a:extLst>
              <a:ext uri="{FF2B5EF4-FFF2-40B4-BE49-F238E27FC236}">
                <a16:creationId xmlns:a16="http://schemas.microsoft.com/office/drawing/2014/main" id="{941DA0C9-6D36-42D6-BBA8-D77C5D118A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89954C-C769-48AF-B18E-2EB6D595BFF2}"/>
              </a:ext>
            </a:extLst>
          </p:cNvPr>
          <p:cNvSpPr>
            <a:spLocks noGrp="1"/>
          </p:cNvSpPr>
          <p:nvPr>
            <p:ph type="sldNum" sz="quarter" idx="12"/>
          </p:nvPr>
        </p:nvSpPr>
        <p:spPr/>
        <p:txBody>
          <a:bodyPr/>
          <a:lstStyle/>
          <a:p>
            <a:fld id="{D4C1C99B-FE12-4CFE-B356-815ECD4FC814}" type="slidenum">
              <a:rPr lang="en-US" smtClean="0"/>
              <a:t>‹#›</a:t>
            </a:fld>
            <a:endParaRPr lang="en-US"/>
          </a:p>
        </p:txBody>
      </p:sp>
    </p:spTree>
    <p:extLst>
      <p:ext uri="{BB962C8B-B14F-4D97-AF65-F5344CB8AC3E}">
        <p14:creationId xmlns:p14="http://schemas.microsoft.com/office/powerpoint/2010/main" val="22032814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BF077-C24A-468A-96EB-ADB2182D63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816B0E-A529-443B-B43F-F57957C4082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8284BB-4E18-40AF-9F8E-4CB37C4A2B1B}"/>
              </a:ext>
            </a:extLst>
          </p:cNvPr>
          <p:cNvSpPr>
            <a:spLocks noGrp="1"/>
          </p:cNvSpPr>
          <p:nvPr>
            <p:ph type="dt" sz="half" idx="10"/>
          </p:nvPr>
        </p:nvSpPr>
        <p:spPr/>
        <p:txBody>
          <a:bodyPr/>
          <a:lstStyle/>
          <a:p>
            <a:fld id="{5403714D-CF46-445D-9683-A80EFD38F2EA}" type="datetimeFigureOut">
              <a:rPr lang="en-US" smtClean="0"/>
              <a:t>9/2/2021</a:t>
            </a:fld>
            <a:endParaRPr lang="en-US"/>
          </a:p>
        </p:txBody>
      </p:sp>
      <p:sp>
        <p:nvSpPr>
          <p:cNvPr id="5" name="Footer Placeholder 4">
            <a:extLst>
              <a:ext uri="{FF2B5EF4-FFF2-40B4-BE49-F238E27FC236}">
                <a16:creationId xmlns:a16="http://schemas.microsoft.com/office/drawing/2014/main" id="{054ED6B8-3D3A-4C8E-BD23-ED481A7FE6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431FAF-676F-43F8-9958-9159F2F46C1F}"/>
              </a:ext>
            </a:extLst>
          </p:cNvPr>
          <p:cNvSpPr>
            <a:spLocks noGrp="1"/>
          </p:cNvSpPr>
          <p:nvPr>
            <p:ph type="sldNum" sz="quarter" idx="12"/>
          </p:nvPr>
        </p:nvSpPr>
        <p:spPr/>
        <p:txBody>
          <a:bodyPr/>
          <a:lstStyle/>
          <a:p>
            <a:fld id="{D4C1C99B-FE12-4CFE-B356-815ECD4FC814}" type="slidenum">
              <a:rPr lang="en-US" smtClean="0"/>
              <a:t>‹#›</a:t>
            </a:fld>
            <a:endParaRPr lang="en-US"/>
          </a:p>
        </p:txBody>
      </p:sp>
    </p:spTree>
    <p:extLst>
      <p:ext uri="{BB962C8B-B14F-4D97-AF65-F5344CB8AC3E}">
        <p14:creationId xmlns:p14="http://schemas.microsoft.com/office/powerpoint/2010/main" val="9783966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466D8-A9EA-4C2C-82EF-A55D3421263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046A10F-A673-47DB-B364-9F674534D62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B456085-1A9E-4FD9-AC88-17AEA2977620}"/>
              </a:ext>
            </a:extLst>
          </p:cNvPr>
          <p:cNvSpPr>
            <a:spLocks noGrp="1"/>
          </p:cNvSpPr>
          <p:nvPr>
            <p:ph type="dt" sz="half" idx="10"/>
          </p:nvPr>
        </p:nvSpPr>
        <p:spPr/>
        <p:txBody>
          <a:bodyPr/>
          <a:lstStyle/>
          <a:p>
            <a:fld id="{5403714D-CF46-445D-9683-A80EFD38F2EA}" type="datetimeFigureOut">
              <a:rPr lang="en-US" smtClean="0"/>
              <a:t>9/2/2021</a:t>
            </a:fld>
            <a:endParaRPr lang="en-US"/>
          </a:p>
        </p:txBody>
      </p:sp>
      <p:sp>
        <p:nvSpPr>
          <p:cNvPr id="5" name="Footer Placeholder 4">
            <a:extLst>
              <a:ext uri="{FF2B5EF4-FFF2-40B4-BE49-F238E27FC236}">
                <a16:creationId xmlns:a16="http://schemas.microsoft.com/office/drawing/2014/main" id="{7117027A-8AD8-4651-8C3C-9D7CCA7ED5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791414-CE4C-4803-8023-F9DE2531C422}"/>
              </a:ext>
            </a:extLst>
          </p:cNvPr>
          <p:cNvSpPr>
            <a:spLocks noGrp="1"/>
          </p:cNvSpPr>
          <p:nvPr>
            <p:ph type="sldNum" sz="quarter" idx="12"/>
          </p:nvPr>
        </p:nvSpPr>
        <p:spPr/>
        <p:txBody>
          <a:bodyPr/>
          <a:lstStyle/>
          <a:p>
            <a:fld id="{D4C1C99B-FE12-4CFE-B356-815ECD4FC814}" type="slidenum">
              <a:rPr lang="en-US" smtClean="0"/>
              <a:t>‹#›</a:t>
            </a:fld>
            <a:endParaRPr lang="en-US"/>
          </a:p>
        </p:txBody>
      </p:sp>
    </p:spTree>
    <p:extLst>
      <p:ext uri="{BB962C8B-B14F-4D97-AF65-F5344CB8AC3E}">
        <p14:creationId xmlns:p14="http://schemas.microsoft.com/office/powerpoint/2010/main" val="27348444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C9AB8-38BC-4554-91C6-F3ABA8640F5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DCA37F-109C-472D-84B4-9BAB1767C72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2712EB8-8730-465F-8B71-733DB924236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7FB4A7C-9C73-492A-9B30-1C89F0FBF69F}"/>
              </a:ext>
            </a:extLst>
          </p:cNvPr>
          <p:cNvSpPr>
            <a:spLocks noGrp="1"/>
          </p:cNvSpPr>
          <p:nvPr>
            <p:ph type="dt" sz="half" idx="10"/>
          </p:nvPr>
        </p:nvSpPr>
        <p:spPr/>
        <p:txBody>
          <a:bodyPr/>
          <a:lstStyle/>
          <a:p>
            <a:fld id="{5403714D-CF46-445D-9683-A80EFD38F2EA}" type="datetimeFigureOut">
              <a:rPr lang="en-US" smtClean="0"/>
              <a:t>9/2/2021</a:t>
            </a:fld>
            <a:endParaRPr lang="en-US"/>
          </a:p>
        </p:txBody>
      </p:sp>
      <p:sp>
        <p:nvSpPr>
          <p:cNvPr id="6" name="Footer Placeholder 5">
            <a:extLst>
              <a:ext uri="{FF2B5EF4-FFF2-40B4-BE49-F238E27FC236}">
                <a16:creationId xmlns:a16="http://schemas.microsoft.com/office/drawing/2014/main" id="{AB3C4A09-D929-4145-B742-BC8CEF3B2A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755AEF-66A8-4BFE-8421-13F81DC1207B}"/>
              </a:ext>
            </a:extLst>
          </p:cNvPr>
          <p:cNvSpPr>
            <a:spLocks noGrp="1"/>
          </p:cNvSpPr>
          <p:nvPr>
            <p:ph type="sldNum" sz="quarter" idx="12"/>
          </p:nvPr>
        </p:nvSpPr>
        <p:spPr/>
        <p:txBody>
          <a:bodyPr/>
          <a:lstStyle/>
          <a:p>
            <a:fld id="{D4C1C99B-FE12-4CFE-B356-815ECD4FC814}" type="slidenum">
              <a:rPr lang="en-US" smtClean="0"/>
              <a:t>‹#›</a:t>
            </a:fld>
            <a:endParaRPr lang="en-US"/>
          </a:p>
        </p:txBody>
      </p:sp>
    </p:spTree>
    <p:extLst>
      <p:ext uri="{BB962C8B-B14F-4D97-AF65-F5344CB8AC3E}">
        <p14:creationId xmlns:p14="http://schemas.microsoft.com/office/powerpoint/2010/main" val="26493765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8F969-B36B-4B1E-98E4-9B34DB3AF11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8A6C49F-B86A-4152-8F4D-A02F0A49FA8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C8A9508-F268-43FE-B059-E542ABD3C4D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29373A-8CEA-4F4D-ACDC-DEF3A05C54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F8A10BE-2764-4844-A7AA-94F047FB609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8923D5C-C25C-4EF7-A58F-986C2DA91FE0}"/>
              </a:ext>
            </a:extLst>
          </p:cNvPr>
          <p:cNvSpPr>
            <a:spLocks noGrp="1"/>
          </p:cNvSpPr>
          <p:nvPr>
            <p:ph type="dt" sz="half" idx="10"/>
          </p:nvPr>
        </p:nvSpPr>
        <p:spPr/>
        <p:txBody>
          <a:bodyPr/>
          <a:lstStyle/>
          <a:p>
            <a:fld id="{5403714D-CF46-445D-9683-A80EFD38F2EA}" type="datetimeFigureOut">
              <a:rPr lang="en-US" smtClean="0"/>
              <a:t>9/2/2021</a:t>
            </a:fld>
            <a:endParaRPr lang="en-US"/>
          </a:p>
        </p:txBody>
      </p:sp>
      <p:sp>
        <p:nvSpPr>
          <p:cNvPr id="8" name="Footer Placeholder 7">
            <a:extLst>
              <a:ext uri="{FF2B5EF4-FFF2-40B4-BE49-F238E27FC236}">
                <a16:creationId xmlns:a16="http://schemas.microsoft.com/office/drawing/2014/main" id="{54D5438C-A436-44F2-B216-85B5DF38E1B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C8ECE73-3270-4596-AC48-350EC3941623}"/>
              </a:ext>
            </a:extLst>
          </p:cNvPr>
          <p:cNvSpPr>
            <a:spLocks noGrp="1"/>
          </p:cNvSpPr>
          <p:nvPr>
            <p:ph type="sldNum" sz="quarter" idx="12"/>
          </p:nvPr>
        </p:nvSpPr>
        <p:spPr/>
        <p:txBody>
          <a:bodyPr/>
          <a:lstStyle/>
          <a:p>
            <a:fld id="{D4C1C99B-FE12-4CFE-B356-815ECD4FC814}" type="slidenum">
              <a:rPr lang="en-US" smtClean="0"/>
              <a:t>‹#›</a:t>
            </a:fld>
            <a:endParaRPr lang="en-US"/>
          </a:p>
        </p:txBody>
      </p:sp>
    </p:spTree>
    <p:extLst>
      <p:ext uri="{BB962C8B-B14F-4D97-AF65-F5344CB8AC3E}">
        <p14:creationId xmlns:p14="http://schemas.microsoft.com/office/powerpoint/2010/main" val="38860372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F809A-CE8D-4068-AC91-BB6E4BE6648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5698E90-AAF0-420C-820E-F3EAB92D0160}"/>
              </a:ext>
            </a:extLst>
          </p:cNvPr>
          <p:cNvSpPr>
            <a:spLocks noGrp="1"/>
          </p:cNvSpPr>
          <p:nvPr>
            <p:ph type="dt" sz="half" idx="10"/>
          </p:nvPr>
        </p:nvSpPr>
        <p:spPr/>
        <p:txBody>
          <a:bodyPr/>
          <a:lstStyle/>
          <a:p>
            <a:fld id="{5403714D-CF46-445D-9683-A80EFD38F2EA}" type="datetimeFigureOut">
              <a:rPr lang="en-US" smtClean="0"/>
              <a:t>9/2/2021</a:t>
            </a:fld>
            <a:endParaRPr lang="en-US"/>
          </a:p>
        </p:txBody>
      </p:sp>
      <p:sp>
        <p:nvSpPr>
          <p:cNvPr id="4" name="Footer Placeholder 3">
            <a:extLst>
              <a:ext uri="{FF2B5EF4-FFF2-40B4-BE49-F238E27FC236}">
                <a16:creationId xmlns:a16="http://schemas.microsoft.com/office/drawing/2014/main" id="{AF5484AB-FD75-4D1E-97D5-A68B091CE18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69BEBA6-99AB-4DED-B8E3-B1D45210C06D}"/>
              </a:ext>
            </a:extLst>
          </p:cNvPr>
          <p:cNvSpPr>
            <a:spLocks noGrp="1"/>
          </p:cNvSpPr>
          <p:nvPr>
            <p:ph type="sldNum" sz="quarter" idx="12"/>
          </p:nvPr>
        </p:nvSpPr>
        <p:spPr/>
        <p:txBody>
          <a:bodyPr/>
          <a:lstStyle/>
          <a:p>
            <a:fld id="{D4C1C99B-FE12-4CFE-B356-815ECD4FC814}" type="slidenum">
              <a:rPr lang="en-US" smtClean="0"/>
              <a:t>‹#›</a:t>
            </a:fld>
            <a:endParaRPr lang="en-US"/>
          </a:p>
        </p:txBody>
      </p:sp>
    </p:spTree>
    <p:extLst>
      <p:ext uri="{BB962C8B-B14F-4D97-AF65-F5344CB8AC3E}">
        <p14:creationId xmlns:p14="http://schemas.microsoft.com/office/powerpoint/2010/main" val="123047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E636D1-F793-44EE-91B8-FB65367EDAFD}"/>
              </a:ext>
            </a:extLst>
          </p:cNvPr>
          <p:cNvSpPr>
            <a:spLocks noGrp="1"/>
          </p:cNvSpPr>
          <p:nvPr>
            <p:ph type="dt" sz="half" idx="10"/>
          </p:nvPr>
        </p:nvSpPr>
        <p:spPr/>
        <p:txBody>
          <a:bodyPr/>
          <a:lstStyle/>
          <a:p>
            <a:fld id="{5403714D-CF46-445D-9683-A80EFD38F2EA}" type="datetimeFigureOut">
              <a:rPr lang="en-US" smtClean="0"/>
              <a:t>9/2/2021</a:t>
            </a:fld>
            <a:endParaRPr lang="en-US"/>
          </a:p>
        </p:txBody>
      </p:sp>
      <p:sp>
        <p:nvSpPr>
          <p:cNvPr id="3" name="Footer Placeholder 2">
            <a:extLst>
              <a:ext uri="{FF2B5EF4-FFF2-40B4-BE49-F238E27FC236}">
                <a16:creationId xmlns:a16="http://schemas.microsoft.com/office/drawing/2014/main" id="{986AD0C7-5DF0-43BA-823F-EE35C754590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2A61916-C9B5-413F-BF75-A04EAA692F90}"/>
              </a:ext>
            </a:extLst>
          </p:cNvPr>
          <p:cNvSpPr>
            <a:spLocks noGrp="1"/>
          </p:cNvSpPr>
          <p:nvPr>
            <p:ph type="sldNum" sz="quarter" idx="12"/>
          </p:nvPr>
        </p:nvSpPr>
        <p:spPr/>
        <p:txBody>
          <a:bodyPr/>
          <a:lstStyle/>
          <a:p>
            <a:fld id="{D4C1C99B-FE12-4CFE-B356-815ECD4FC814}" type="slidenum">
              <a:rPr lang="en-US" smtClean="0"/>
              <a:t>‹#›</a:t>
            </a:fld>
            <a:endParaRPr lang="en-US"/>
          </a:p>
        </p:txBody>
      </p:sp>
    </p:spTree>
    <p:extLst>
      <p:ext uri="{BB962C8B-B14F-4D97-AF65-F5344CB8AC3E}">
        <p14:creationId xmlns:p14="http://schemas.microsoft.com/office/powerpoint/2010/main" val="29366684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A598C-C1EE-4FB7-A63E-B25DE62608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833C1E7-2336-41AF-B4D6-D33DE6C987D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2907780-0E60-45FC-A84D-91E200136E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DBA1AB-AEFE-407B-AA84-55C93465F56F}"/>
              </a:ext>
            </a:extLst>
          </p:cNvPr>
          <p:cNvSpPr>
            <a:spLocks noGrp="1"/>
          </p:cNvSpPr>
          <p:nvPr>
            <p:ph type="dt" sz="half" idx="10"/>
          </p:nvPr>
        </p:nvSpPr>
        <p:spPr/>
        <p:txBody>
          <a:bodyPr/>
          <a:lstStyle/>
          <a:p>
            <a:fld id="{5403714D-CF46-445D-9683-A80EFD38F2EA}" type="datetimeFigureOut">
              <a:rPr lang="en-US" smtClean="0"/>
              <a:t>9/2/2021</a:t>
            </a:fld>
            <a:endParaRPr lang="en-US"/>
          </a:p>
        </p:txBody>
      </p:sp>
      <p:sp>
        <p:nvSpPr>
          <p:cNvPr id="6" name="Footer Placeholder 5">
            <a:extLst>
              <a:ext uri="{FF2B5EF4-FFF2-40B4-BE49-F238E27FC236}">
                <a16:creationId xmlns:a16="http://schemas.microsoft.com/office/drawing/2014/main" id="{8CC3490E-A15C-44D3-8DAD-9986908447E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40E90A-FF5C-4034-8E92-398F40603B23}"/>
              </a:ext>
            </a:extLst>
          </p:cNvPr>
          <p:cNvSpPr>
            <a:spLocks noGrp="1"/>
          </p:cNvSpPr>
          <p:nvPr>
            <p:ph type="sldNum" sz="quarter" idx="12"/>
          </p:nvPr>
        </p:nvSpPr>
        <p:spPr/>
        <p:txBody>
          <a:bodyPr/>
          <a:lstStyle/>
          <a:p>
            <a:fld id="{D4C1C99B-FE12-4CFE-B356-815ECD4FC814}" type="slidenum">
              <a:rPr lang="en-US" smtClean="0"/>
              <a:t>‹#›</a:t>
            </a:fld>
            <a:endParaRPr lang="en-US"/>
          </a:p>
        </p:txBody>
      </p:sp>
    </p:spTree>
    <p:extLst>
      <p:ext uri="{BB962C8B-B14F-4D97-AF65-F5344CB8AC3E}">
        <p14:creationId xmlns:p14="http://schemas.microsoft.com/office/powerpoint/2010/main" val="4000815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A9F39-6BA6-416B-8B73-0AECE3170D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9255B26-4293-4126-A272-C4F94DEEFDE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573A09-AB5E-4325-96B4-2043EA1AD79E}"/>
              </a:ext>
            </a:extLst>
          </p:cNvPr>
          <p:cNvSpPr>
            <a:spLocks noGrp="1"/>
          </p:cNvSpPr>
          <p:nvPr>
            <p:ph type="dt" sz="half" idx="10"/>
          </p:nvPr>
        </p:nvSpPr>
        <p:spPr/>
        <p:txBody>
          <a:bodyPr/>
          <a:lstStyle/>
          <a:p>
            <a:fld id="{0B262ECF-6E3E-4E76-B1B4-A1EA933D86D8}" type="datetime1">
              <a:rPr lang="en-US" smtClean="0"/>
              <a:t>9/2/2021</a:t>
            </a:fld>
            <a:endParaRPr lang="en-US"/>
          </a:p>
        </p:txBody>
      </p:sp>
      <p:sp>
        <p:nvSpPr>
          <p:cNvPr id="5" name="Footer Placeholder 4">
            <a:extLst>
              <a:ext uri="{FF2B5EF4-FFF2-40B4-BE49-F238E27FC236}">
                <a16:creationId xmlns:a16="http://schemas.microsoft.com/office/drawing/2014/main" id="{DCC4F87C-ACB1-4D93-A6DE-C8ACE1843A39}"/>
              </a:ext>
            </a:extLst>
          </p:cNvPr>
          <p:cNvSpPr>
            <a:spLocks noGrp="1"/>
          </p:cNvSpPr>
          <p:nvPr>
            <p:ph type="ftr" sz="quarter" idx="11"/>
          </p:nvPr>
        </p:nvSpPr>
        <p:spPr/>
        <p:txBody>
          <a:bodyPr/>
          <a:lstStyle/>
          <a:p>
            <a:r>
              <a:rPr lang="en-US"/>
              <a:t>CARES Relieve Advisory Panel Meeting - June 2, 2020</a:t>
            </a:r>
          </a:p>
        </p:txBody>
      </p:sp>
      <p:sp>
        <p:nvSpPr>
          <p:cNvPr id="6" name="Slide Number Placeholder 5">
            <a:extLst>
              <a:ext uri="{FF2B5EF4-FFF2-40B4-BE49-F238E27FC236}">
                <a16:creationId xmlns:a16="http://schemas.microsoft.com/office/drawing/2014/main" id="{BB59366E-DD20-4819-9293-91A45A8F93C6}"/>
              </a:ext>
            </a:extLst>
          </p:cNvPr>
          <p:cNvSpPr>
            <a:spLocks noGrp="1"/>
          </p:cNvSpPr>
          <p:nvPr>
            <p:ph type="sldNum" sz="quarter" idx="12"/>
          </p:nvPr>
        </p:nvSpPr>
        <p:spPr/>
        <p:txBody>
          <a:bodyPr/>
          <a:lstStyle/>
          <a:p>
            <a:fld id="{9ED8A33B-2E0B-4789-B701-AA1F9D686838}" type="slidenum">
              <a:rPr lang="en-US" smtClean="0"/>
              <a:t>‹#›</a:t>
            </a:fld>
            <a:endParaRPr lang="en-US"/>
          </a:p>
        </p:txBody>
      </p:sp>
    </p:spTree>
    <p:extLst>
      <p:ext uri="{BB962C8B-B14F-4D97-AF65-F5344CB8AC3E}">
        <p14:creationId xmlns:p14="http://schemas.microsoft.com/office/powerpoint/2010/main" val="26611493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4BEC2-6C09-4351-A02D-0F2E203B3C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EB3E487-4F52-4719-80B8-48FE7A1DAD5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384D535-E64C-414A-87F9-53C2607C1C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800D7A-F80B-4986-A144-2606CDF5A26B}"/>
              </a:ext>
            </a:extLst>
          </p:cNvPr>
          <p:cNvSpPr>
            <a:spLocks noGrp="1"/>
          </p:cNvSpPr>
          <p:nvPr>
            <p:ph type="dt" sz="half" idx="10"/>
          </p:nvPr>
        </p:nvSpPr>
        <p:spPr/>
        <p:txBody>
          <a:bodyPr/>
          <a:lstStyle/>
          <a:p>
            <a:fld id="{5403714D-CF46-445D-9683-A80EFD38F2EA}" type="datetimeFigureOut">
              <a:rPr lang="en-US" smtClean="0"/>
              <a:t>9/2/2021</a:t>
            </a:fld>
            <a:endParaRPr lang="en-US"/>
          </a:p>
        </p:txBody>
      </p:sp>
      <p:sp>
        <p:nvSpPr>
          <p:cNvPr id="6" name="Footer Placeholder 5">
            <a:extLst>
              <a:ext uri="{FF2B5EF4-FFF2-40B4-BE49-F238E27FC236}">
                <a16:creationId xmlns:a16="http://schemas.microsoft.com/office/drawing/2014/main" id="{96FACC68-DA8A-4EF2-8397-633C4CCD94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708EA7-8CAB-41A7-AF6F-4F2972807BF0}"/>
              </a:ext>
            </a:extLst>
          </p:cNvPr>
          <p:cNvSpPr>
            <a:spLocks noGrp="1"/>
          </p:cNvSpPr>
          <p:nvPr>
            <p:ph type="sldNum" sz="quarter" idx="12"/>
          </p:nvPr>
        </p:nvSpPr>
        <p:spPr/>
        <p:txBody>
          <a:bodyPr/>
          <a:lstStyle/>
          <a:p>
            <a:fld id="{D4C1C99B-FE12-4CFE-B356-815ECD4FC814}" type="slidenum">
              <a:rPr lang="en-US" smtClean="0"/>
              <a:t>‹#›</a:t>
            </a:fld>
            <a:endParaRPr lang="en-US"/>
          </a:p>
        </p:txBody>
      </p:sp>
    </p:spTree>
    <p:extLst>
      <p:ext uri="{BB962C8B-B14F-4D97-AF65-F5344CB8AC3E}">
        <p14:creationId xmlns:p14="http://schemas.microsoft.com/office/powerpoint/2010/main" val="9169598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6E744-F95F-4913-8638-0EB566A1ECF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0DF008F-5BDA-464B-97B7-AB6D5D69E58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6CF826-F71E-412F-8E8F-C74F6063D8CB}"/>
              </a:ext>
            </a:extLst>
          </p:cNvPr>
          <p:cNvSpPr>
            <a:spLocks noGrp="1"/>
          </p:cNvSpPr>
          <p:nvPr>
            <p:ph type="dt" sz="half" idx="10"/>
          </p:nvPr>
        </p:nvSpPr>
        <p:spPr/>
        <p:txBody>
          <a:bodyPr/>
          <a:lstStyle/>
          <a:p>
            <a:fld id="{5403714D-CF46-445D-9683-A80EFD38F2EA}" type="datetimeFigureOut">
              <a:rPr lang="en-US" smtClean="0"/>
              <a:t>9/2/2021</a:t>
            </a:fld>
            <a:endParaRPr lang="en-US"/>
          </a:p>
        </p:txBody>
      </p:sp>
      <p:sp>
        <p:nvSpPr>
          <p:cNvPr id="5" name="Footer Placeholder 4">
            <a:extLst>
              <a:ext uri="{FF2B5EF4-FFF2-40B4-BE49-F238E27FC236}">
                <a16:creationId xmlns:a16="http://schemas.microsoft.com/office/drawing/2014/main" id="{3F831E5B-29B2-493D-92E9-DA54E0FDCB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5F8B51-0F9B-49B2-AB49-DF50FDC7D4C8}"/>
              </a:ext>
            </a:extLst>
          </p:cNvPr>
          <p:cNvSpPr>
            <a:spLocks noGrp="1"/>
          </p:cNvSpPr>
          <p:nvPr>
            <p:ph type="sldNum" sz="quarter" idx="12"/>
          </p:nvPr>
        </p:nvSpPr>
        <p:spPr/>
        <p:txBody>
          <a:bodyPr/>
          <a:lstStyle/>
          <a:p>
            <a:fld id="{D4C1C99B-FE12-4CFE-B356-815ECD4FC814}" type="slidenum">
              <a:rPr lang="en-US" smtClean="0"/>
              <a:t>‹#›</a:t>
            </a:fld>
            <a:endParaRPr lang="en-US"/>
          </a:p>
        </p:txBody>
      </p:sp>
    </p:spTree>
    <p:extLst>
      <p:ext uri="{BB962C8B-B14F-4D97-AF65-F5344CB8AC3E}">
        <p14:creationId xmlns:p14="http://schemas.microsoft.com/office/powerpoint/2010/main" val="23061275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8DCB7D-CBEB-4FE7-96A3-E33B53EA0F6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581A792-B93A-4BC5-928E-1847B4BE0DE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929D19-9717-4322-A560-7FD586262991}"/>
              </a:ext>
            </a:extLst>
          </p:cNvPr>
          <p:cNvSpPr>
            <a:spLocks noGrp="1"/>
          </p:cNvSpPr>
          <p:nvPr>
            <p:ph type="dt" sz="half" idx="10"/>
          </p:nvPr>
        </p:nvSpPr>
        <p:spPr/>
        <p:txBody>
          <a:bodyPr/>
          <a:lstStyle/>
          <a:p>
            <a:fld id="{5403714D-CF46-445D-9683-A80EFD38F2EA}" type="datetimeFigureOut">
              <a:rPr lang="en-US" smtClean="0"/>
              <a:t>9/2/2021</a:t>
            </a:fld>
            <a:endParaRPr lang="en-US"/>
          </a:p>
        </p:txBody>
      </p:sp>
      <p:sp>
        <p:nvSpPr>
          <p:cNvPr id="5" name="Footer Placeholder 4">
            <a:extLst>
              <a:ext uri="{FF2B5EF4-FFF2-40B4-BE49-F238E27FC236}">
                <a16:creationId xmlns:a16="http://schemas.microsoft.com/office/drawing/2014/main" id="{7ECA2551-E0C1-4BD4-8D9B-8C48D41B87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4A1FC7-2481-43CD-9308-5664492410F8}"/>
              </a:ext>
            </a:extLst>
          </p:cNvPr>
          <p:cNvSpPr>
            <a:spLocks noGrp="1"/>
          </p:cNvSpPr>
          <p:nvPr>
            <p:ph type="sldNum" sz="quarter" idx="12"/>
          </p:nvPr>
        </p:nvSpPr>
        <p:spPr/>
        <p:txBody>
          <a:bodyPr/>
          <a:lstStyle/>
          <a:p>
            <a:fld id="{D4C1C99B-FE12-4CFE-B356-815ECD4FC814}" type="slidenum">
              <a:rPr lang="en-US" smtClean="0"/>
              <a:t>‹#›</a:t>
            </a:fld>
            <a:endParaRPr lang="en-US"/>
          </a:p>
        </p:txBody>
      </p:sp>
    </p:spTree>
    <p:extLst>
      <p:ext uri="{BB962C8B-B14F-4D97-AF65-F5344CB8AC3E}">
        <p14:creationId xmlns:p14="http://schemas.microsoft.com/office/powerpoint/2010/main" val="22198616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CDAC1-CAC9-4042-86B0-6070A224DD5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86DBA74-F979-435E-9E8A-02680188E9F7}"/>
              </a:ext>
            </a:extLst>
          </p:cNvPr>
          <p:cNvSpPr>
            <a:spLocks noGrp="1"/>
          </p:cNvSpPr>
          <p:nvPr>
            <p:ph type="dt" sz="half" idx="10"/>
          </p:nvPr>
        </p:nvSpPr>
        <p:spPr/>
        <p:txBody>
          <a:bodyPr/>
          <a:lstStyle/>
          <a:p>
            <a:fld id="{5403714D-CF46-445D-9683-A80EFD38F2EA}" type="datetimeFigureOut">
              <a:rPr lang="en-US" smtClean="0"/>
              <a:t>9/2/2021</a:t>
            </a:fld>
            <a:endParaRPr lang="en-US"/>
          </a:p>
        </p:txBody>
      </p:sp>
      <p:sp>
        <p:nvSpPr>
          <p:cNvPr id="4" name="Footer Placeholder 3">
            <a:extLst>
              <a:ext uri="{FF2B5EF4-FFF2-40B4-BE49-F238E27FC236}">
                <a16:creationId xmlns:a16="http://schemas.microsoft.com/office/drawing/2014/main" id="{B4D24A23-6AFA-4D81-8689-D1B180AD175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D4A7683-5EFB-4988-983C-49B41E170B1D}"/>
              </a:ext>
            </a:extLst>
          </p:cNvPr>
          <p:cNvSpPr>
            <a:spLocks noGrp="1"/>
          </p:cNvSpPr>
          <p:nvPr>
            <p:ph type="sldNum" sz="quarter" idx="12"/>
          </p:nvPr>
        </p:nvSpPr>
        <p:spPr/>
        <p:txBody>
          <a:bodyPr/>
          <a:lstStyle/>
          <a:p>
            <a:fld id="{D4C1C99B-FE12-4CFE-B356-815ECD4FC814}" type="slidenum">
              <a:rPr lang="en-US" smtClean="0"/>
              <a:t>‹#›</a:t>
            </a:fld>
            <a:endParaRPr lang="en-US"/>
          </a:p>
        </p:txBody>
      </p:sp>
    </p:spTree>
    <p:extLst>
      <p:ext uri="{BB962C8B-B14F-4D97-AF65-F5344CB8AC3E}">
        <p14:creationId xmlns:p14="http://schemas.microsoft.com/office/powerpoint/2010/main" val="3012359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AADCB-BECC-43C1-A689-4D83B03A9F9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BE60C73-15AC-44AD-8350-2F32B29F105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5F26CD1-244D-428D-BCF8-43565D6FAFE1}"/>
              </a:ext>
            </a:extLst>
          </p:cNvPr>
          <p:cNvSpPr>
            <a:spLocks noGrp="1"/>
          </p:cNvSpPr>
          <p:nvPr>
            <p:ph type="dt" sz="half" idx="10"/>
          </p:nvPr>
        </p:nvSpPr>
        <p:spPr/>
        <p:txBody>
          <a:bodyPr/>
          <a:lstStyle/>
          <a:p>
            <a:fld id="{EEDE9695-8C03-4369-B9E8-2421781B8C3C}" type="datetime1">
              <a:rPr lang="en-US" smtClean="0"/>
              <a:t>9/2/2021</a:t>
            </a:fld>
            <a:endParaRPr lang="en-US"/>
          </a:p>
        </p:txBody>
      </p:sp>
      <p:sp>
        <p:nvSpPr>
          <p:cNvPr id="5" name="Footer Placeholder 4">
            <a:extLst>
              <a:ext uri="{FF2B5EF4-FFF2-40B4-BE49-F238E27FC236}">
                <a16:creationId xmlns:a16="http://schemas.microsoft.com/office/drawing/2014/main" id="{F0D8F4E2-550D-4EF7-86A7-AE49B3B151EC}"/>
              </a:ext>
            </a:extLst>
          </p:cNvPr>
          <p:cNvSpPr>
            <a:spLocks noGrp="1"/>
          </p:cNvSpPr>
          <p:nvPr>
            <p:ph type="ftr" sz="quarter" idx="11"/>
          </p:nvPr>
        </p:nvSpPr>
        <p:spPr/>
        <p:txBody>
          <a:bodyPr/>
          <a:lstStyle/>
          <a:p>
            <a:r>
              <a:rPr lang="en-US"/>
              <a:t>CARES Relieve Advisory Panel Meeting - June 2, 2020</a:t>
            </a:r>
          </a:p>
        </p:txBody>
      </p:sp>
      <p:sp>
        <p:nvSpPr>
          <p:cNvPr id="6" name="Slide Number Placeholder 5">
            <a:extLst>
              <a:ext uri="{FF2B5EF4-FFF2-40B4-BE49-F238E27FC236}">
                <a16:creationId xmlns:a16="http://schemas.microsoft.com/office/drawing/2014/main" id="{473833BA-6946-4C55-B786-AE341C2CFB29}"/>
              </a:ext>
            </a:extLst>
          </p:cNvPr>
          <p:cNvSpPr>
            <a:spLocks noGrp="1"/>
          </p:cNvSpPr>
          <p:nvPr>
            <p:ph type="sldNum" sz="quarter" idx="12"/>
          </p:nvPr>
        </p:nvSpPr>
        <p:spPr/>
        <p:txBody>
          <a:bodyPr/>
          <a:lstStyle/>
          <a:p>
            <a:fld id="{9ED8A33B-2E0B-4789-B701-AA1F9D686838}" type="slidenum">
              <a:rPr lang="en-US" smtClean="0"/>
              <a:t>‹#›</a:t>
            </a:fld>
            <a:endParaRPr lang="en-US"/>
          </a:p>
        </p:txBody>
      </p:sp>
    </p:spTree>
    <p:extLst>
      <p:ext uri="{BB962C8B-B14F-4D97-AF65-F5344CB8AC3E}">
        <p14:creationId xmlns:p14="http://schemas.microsoft.com/office/powerpoint/2010/main" val="30980240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67AD7-DA00-40F7-82DE-1046C139726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845210-6190-4030-B5DF-AB15C265180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301BF46-A418-4835-88FD-8F54BD87904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6B30901-7693-4F56-9E1F-ACED40425E90}"/>
              </a:ext>
            </a:extLst>
          </p:cNvPr>
          <p:cNvSpPr>
            <a:spLocks noGrp="1"/>
          </p:cNvSpPr>
          <p:nvPr>
            <p:ph type="dt" sz="half" idx="10"/>
          </p:nvPr>
        </p:nvSpPr>
        <p:spPr/>
        <p:txBody>
          <a:bodyPr/>
          <a:lstStyle/>
          <a:p>
            <a:fld id="{376C22E8-8E80-47FC-A34C-61697EBDF27B}" type="datetime1">
              <a:rPr lang="en-US" smtClean="0"/>
              <a:t>9/2/2021</a:t>
            </a:fld>
            <a:endParaRPr lang="en-US"/>
          </a:p>
        </p:txBody>
      </p:sp>
      <p:sp>
        <p:nvSpPr>
          <p:cNvPr id="6" name="Footer Placeholder 5">
            <a:extLst>
              <a:ext uri="{FF2B5EF4-FFF2-40B4-BE49-F238E27FC236}">
                <a16:creationId xmlns:a16="http://schemas.microsoft.com/office/drawing/2014/main" id="{7C65C0B9-123F-4FF8-80E3-EF4DADF071DB}"/>
              </a:ext>
            </a:extLst>
          </p:cNvPr>
          <p:cNvSpPr>
            <a:spLocks noGrp="1"/>
          </p:cNvSpPr>
          <p:nvPr>
            <p:ph type="ftr" sz="quarter" idx="11"/>
          </p:nvPr>
        </p:nvSpPr>
        <p:spPr/>
        <p:txBody>
          <a:bodyPr/>
          <a:lstStyle/>
          <a:p>
            <a:r>
              <a:rPr lang="en-US"/>
              <a:t>CARES Relieve Advisory Panel Meeting - June 2, 2020</a:t>
            </a:r>
          </a:p>
        </p:txBody>
      </p:sp>
      <p:sp>
        <p:nvSpPr>
          <p:cNvPr id="7" name="Slide Number Placeholder 6">
            <a:extLst>
              <a:ext uri="{FF2B5EF4-FFF2-40B4-BE49-F238E27FC236}">
                <a16:creationId xmlns:a16="http://schemas.microsoft.com/office/drawing/2014/main" id="{B5C80F3E-9F70-4E92-8565-74219D8D6EE8}"/>
              </a:ext>
            </a:extLst>
          </p:cNvPr>
          <p:cNvSpPr>
            <a:spLocks noGrp="1"/>
          </p:cNvSpPr>
          <p:nvPr>
            <p:ph type="sldNum" sz="quarter" idx="12"/>
          </p:nvPr>
        </p:nvSpPr>
        <p:spPr/>
        <p:txBody>
          <a:bodyPr/>
          <a:lstStyle/>
          <a:p>
            <a:fld id="{9ED8A33B-2E0B-4789-B701-AA1F9D686838}" type="slidenum">
              <a:rPr lang="en-US" smtClean="0"/>
              <a:t>‹#›</a:t>
            </a:fld>
            <a:endParaRPr lang="en-US"/>
          </a:p>
        </p:txBody>
      </p:sp>
    </p:spTree>
    <p:extLst>
      <p:ext uri="{BB962C8B-B14F-4D97-AF65-F5344CB8AC3E}">
        <p14:creationId xmlns:p14="http://schemas.microsoft.com/office/powerpoint/2010/main" val="545185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8547A-B912-4B49-A9D5-130F875B207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149771B-D87E-4E05-9F6D-5AB18B40B1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6920937-968D-4AEC-A6FD-7AC3D63A889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E537FE8-4AFA-4D86-BD65-455B279060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AEF0608-7292-4AB4-AFC2-A0515204A96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DEB9EE2-8FEB-47F0-866F-C6BED627742F}"/>
              </a:ext>
            </a:extLst>
          </p:cNvPr>
          <p:cNvSpPr>
            <a:spLocks noGrp="1"/>
          </p:cNvSpPr>
          <p:nvPr>
            <p:ph type="dt" sz="half" idx="10"/>
          </p:nvPr>
        </p:nvSpPr>
        <p:spPr/>
        <p:txBody>
          <a:bodyPr/>
          <a:lstStyle/>
          <a:p>
            <a:fld id="{751C7F3D-77F2-426A-AA50-33279E31229A}" type="datetime1">
              <a:rPr lang="en-US" smtClean="0"/>
              <a:t>9/2/2021</a:t>
            </a:fld>
            <a:endParaRPr lang="en-US"/>
          </a:p>
        </p:txBody>
      </p:sp>
      <p:sp>
        <p:nvSpPr>
          <p:cNvPr id="8" name="Footer Placeholder 7">
            <a:extLst>
              <a:ext uri="{FF2B5EF4-FFF2-40B4-BE49-F238E27FC236}">
                <a16:creationId xmlns:a16="http://schemas.microsoft.com/office/drawing/2014/main" id="{978EE3F6-CE20-4AFF-9C50-ADD8A7791B42}"/>
              </a:ext>
            </a:extLst>
          </p:cNvPr>
          <p:cNvSpPr>
            <a:spLocks noGrp="1"/>
          </p:cNvSpPr>
          <p:nvPr>
            <p:ph type="ftr" sz="quarter" idx="11"/>
          </p:nvPr>
        </p:nvSpPr>
        <p:spPr/>
        <p:txBody>
          <a:bodyPr/>
          <a:lstStyle/>
          <a:p>
            <a:r>
              <a:rPr lang="en-US"/>
              <a:t>CARES Relieve Advisory Panel Meeting - June 2, 2020</a:t>
            </a:r>
          </a:p>
        </p:txBody>
      </p:sp>
      <p:sp>
        <p:nvSpPr>
          <p:cNvPr id="9" name="Slide Number Placeholder 8">
            <a:extLst>
              <a:ext uri="{FF2B5EF4-FFF2-40B4-BE49-F238E27FC236}">
                <a16:creationId xmlns:a16="http://schemas.microsoft.com/office/drawing/2014/main" id="{E1ACA3B6-6DE8-47A8-BF50-CCD7E0C98951}"/>
              </a:ext>
            </a:extLst>
          </p:cNvPr>
          <p:cNvSpPr>
            <a:spLocks noGrp="1"/>
          </p:cNvSpPr>
          <p:nvPr>
            <p:ph type="sldNum" sz="quarter" idx="12"/>
          </p:nvPr>
        </p:nvSpPr>
        <p:spPr/>
        <p:txBody>
          <a:bodyPr/>
          <a:lstStyle/>
          <a:p>
            <a:fld id="{9ED8A33B-2E0B-4789-B701-AA1F9D686838}" type="slidenum">
              <a:rPr lang="en-US" smtClean="0"/>
              <a:t>‹#›</a:t>
            </a:fld>
            <a:endParaRPr lang="en-US"/>
          </a:p>
        </p:txBody>
      </p:sp>
    </p:spTree>
    <p:extLst>
      <p:ext uri="{BB962C8B-B14F-4D97-AF65-F5344CB8AC3E}">
        <p14:creationId xmlns:p14="http://schemas.microsoft.com/office/powerpoint/2010/main" val="970123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18352-0A0B-4036-AEDC-CD594073A33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40D774A-CC69-4237-80A2-17A5960FB99B}"/>
              </a:ext>
            </a:extLst>
          </p:cNvPr>
          <p:cNvSpPr>
            <a:spLocks noGrp="1"/>
          </p:cNvSpPr>
          <p:nvPr>
            <p:ph type="dt" sz="half" idx="10"/>
          </p:nvPr>
        </p:nvSpPr>
        <p:spPr/>
        <p:txBody>
          <a:bodyPr/>
          <a:lstStyle/>
          <a:p>
            <a:fld id="{BA6E99F1-F15B-4047-AAF3-D3F254ACAC73}" type="datetime1">
              <a:rPr lang="en-US" smtClean="0"/>
              <a:t>9/2/2021</a:t>
            </a:fld>
            <a:endParaRPr lang="en-US"/>
          </a:p>
        </p:txBody>
      </p:sp>
      <p:sp>
        <p:nvSpPr>
          <p:cNvPr id="4" name="Footer Placeholder 3">
            <a:extLst>
              <a:ext uri="{FF2B5EF4-FFF2-40B4-BE49-F238E27FC236}">
                <a16:creationId xmlns:a16="http://schemas.microsoft.com/office/drawing/2014/main" id="{825A1DF2-C8C5-4C3C-9586-2108AE8DF7E5}"/>
              </a:ext>
            </a:extLst>
          </p:cNvPr>
          <p:cNvSpPr>
            <a:spLocks noGrp="1"/>
          </p:cNvSpPr>
          <p:nvPr>
            <p:ph type="ftr" sz="quarter" idx="11"/>
          </p:nvPr>
        </p:nvSpPr>
        <p:spPr/>
        <p:txBody>
          <a:bodyPr/>
          <a:lstStyle/>
          <a:p>
            <a:r>
              <a:rPr lang="en-US"/>
              <a:t>CARES Relieve Advisory Panel Meeting - June 2, 2020</a:t>
            </a:r>
          </a:p>
        </p:txBody>
      </p:sp>
      <p:sp>
        <p:nvSpPr>
          <p:cNvPr id="5" name="Slide Number Placeholder 4">
            <a:extLst>
              <a:ext uri="{FF2B5EF4-FFF2-40B4-BE49-F238E27FC236}">
                <a16:creationId xmlns:a16="http://schemas.microsoft.com/office/drawing/2014/main" id="{B2406B46-E316-4744-BAC2-C4A19EA0963E}"/>
              </a:ext>
            </a:extLst>
          </p:cNvPr>
          <p:cNvSpPr>
            <a:spLocks noGrp="1"/>
          </p:cNvSpPr>
          <p:nvPr>
            <p:ph type="sldNum" sz="quarter" idx="12"/>
          </p:nvPr>
        </p:nvSpPr>
        <p:spPr/>
        <p:txBody>
          <a:bodyPr/>
          <a:lstStyle/>
          <a:p>
            <a:fld id="{9ED8A33B-2E0B-4789-B701-AA1F9D686838}" type="slidenum">
              <a:rPr lang="en-US" smtClean="0"/>
              <a:t>‹#›</a:t>
            </a:fld>
            <a:endParaRPr lang="en-US"/>
          </a:p>
        </p:txBody>
      </p:sp>
    </p:spTree>
    <p:extLst>
      <p:ext uri="{BB962C8B-B14F-4D97-AF65-F5344CB8AC3E}">
        <p14:creationId xmlns:p14="http://schemas.microsoft.com/office/powerpoint/2010/main" val="66810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3A1CFB-76DC-402C-A40F-DFB391C97F55}"/>
              </a:ext>
            </a:extLst>
          </p:cNvPr>
          <p:cNvSpPr>
            <a:spLocks noGrp="1"/>
          </p:cNvSpPr>
          <p:nvPr>
            <p:ph type="dt" sz="half" idx="10"/>
          </p:nvPr>
        </p:nvSpPr>
        <p:spPr/>
        <p:txBody>
          <a:bodyPr/>
          <a:lstStyle/>
          <a:p>
            <a:fld id="{BE541DA5-E537-47FD-9941-19F4BBA1BF0E}" type="datetime1">
              <a:rPr lang="en-US" smtClean="0"/>
              <a:t>9/2/2021</a:t>
            </a:fld>
            <a:endParaRPr lang="en-US"/>
          </a:p>
        </p:txBody>
      </p:sp>
      <p:sp>
        <p:nvSpPr>
          <p:cNvPr id="3" name="Footer Placeholder 2">
            <a:extLst>
              <a:ext uri="{FF2B5EF4-FFF2-40B4-BE49-F238E27FC236}">
                <a16:creationId xmlns:a16="http://schemas.microsoft.com/office/drawing/2014/main" id="{843208CF-F34B-4724-B9DD-6EAF1F71B68E}"/>
              </a:ext>
            </a:extLst>
          </p:cNvPr>
          <p:cNvSpPr>
            <a:spLocks noGrp="1"/>
          </p:cNvSpPr>
          <p:nvPr>
            <p:ph type="ftr" sz="quarter" idx="11"/>
          </p:nvPr>
        </p:nvSpPr>
        <p:spPr/>
        <p:txBody>
          <a:bodyPr/>
          <a:lstStyle/>
          <a:p>
            <a:r>
              <a:rPr lang="en-US"/>
              <a:t>CARES Relieve Advisory Panel Meeting - June 2, 2020</a:t>
            </a:r>
          </a:p>
        </p:txBody>
      </p:sp>
      <p:sp>
        <p:nvSpPr>
          <p:cNvPr id="4" name="Slide Number Placeholder 3">
            <a:extLst>
              <a:ext uri="{FF2B5EF4-FFF2-40B4-BE49-F238E27FC236}">
                <a16:creationId xmlns:a16="http://schemas.microsoft.com/office/drawing/2014/main" id="{2A8F63F6-6776-4234-9940-7A8EAB2F98E4}"/>
              </a:ext>
            </a:extLst>
          </p:cNvPr>
          <p:cNvSpPr>
            <a:spLocks noGrp="1"/>
          </p:cNvSpPr>
          <p:nvPr>
            <p:ph type="sldNum" sz="quarter" idx="12"/>
          </p:nvPr>
        </p:nvSpPr>
        <p:spPr/>
        <p:txBody>
          <a:bodyPr/>
          <a:lstStyle/>
          <a:p>
            <a:fld id="{9ED8A33B-2E0B-4789-B701-AA1F9D686838}" type="slidenum">
              <a:rPr lang="en-US" smtClean="0"/>
              <a:t>‹#›</a:t>
            </a:fld>
            <a:endParaRPr lang="en-US"/>
          </a:p>
        </p:txBody>
      </p:sp>
    </p:spTree>
    <p:extLst>
      <p:ext uri="{BB962C8B-B14F-4D97-AF65-F5344CB8AC3E}">
        <p14:creationId xmlns:p14="http://schemas.microsoft.com/office/powerpoint/2010/main" val="21924927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35B0E-65B5-4641-89A1-DFA6F5C293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B51A152-429B-4395-A721-AE3D969229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18492CC-05EF-4796-B600-BA0BC82A00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35B71F-F07B-4C43-8020-7A4BCE2F678D}"/>
              </a:ext>
            </a:extLst>
          </p:cNvPr>
          <p:cNvSpPr>
            <a:spLocks noGrp="1"/>
          </p:cNvSpPr>
          <p:nvPr>
            <p:ph type="dt" sz="half" idx="10"/>
          </p:nvPr>
        </p:nvSpPr>
        <p:spPr/>
        <p:txBody>
          <a:bodyPr/>
          <a:lstStyle/>
          <a:p>
            <a:fld id="{6959F7A0-DB01-4DF4-B368-3AD4049D32A9}" type="datetime1">
              <a:rPr lang="en-US" smtClean="0"/>
              <a:t>9/2/2021</a:t>
            </a:fld>
            <a:endParaRPr lang="en-US"/>
          </a:p>
        </p:txBody>
      </p:sp>
      <p:sp>
        <p:nvSpPr>
          <p:cNvPr id="6" name="Footer Placeholder 5">
            <a:extLst>
              <a:ext uri="{FF2B5EF4-FFF2-40B4-BE49-F238E27FC236}">
                <a16:creationId xmlns:a16="http://schemas.microsoft.com/office/drawing/2014/main" id="{033F3B70-D766-49AE-BB5B-10F0F70CC207}"/>
              </a:ext>
            </a:extLst>
          </p:cNvPr>
          <p:cNvSpPr>
            <a:spLocks noGrp="1"/>
          </p:cNvSpPr>
          <p:nvPr>
            <p:ph type="ftr" sz="quarter" idx="11"/>
          </p:nvPr>
        </p:nvSpPr>
        <p:spPr/>
        <p:txBody>
          <a:bodyPr/>
          <a:lstStyle/>
          <a:p>
            <a:r>
              <a:rPr lang="en-US"/>
              <a:t>CARES Relieve Advisory Panel Meeting - June 2, 2020</a:t>
            </a:r>
          </a:p>
        </p:txBody>
      </p:sp>
      <p:sp>
        <p:nvSpPr>
          <p:cNvPr id="7" name="Slide Number Placeholder 6">
            <a:extLst>
              <a:ext uri="{FF2B5EF4-FFF2-40B4-BE49-F238E27FC236}">
                <a16:creationId xmlns:a16="http://schemas.microsoft.com/office/drawing/2014/main" id="{1C61F7CA-22DE-46E2-A197-9137104EDFE6}"/>
              </a:ext>
            </a:extLst>
          </p:cNvPr>
          <p:cNvSpPr>
            <a:spLocks noGrp="1"/>
          </p:cNvSpPr>
          <p:nvPr>
            <p:ph type="sldNum" sz="quarter" idx="12"/>
          </p:nvPr>
        </p:nvSpPr>
        <p:spPr/>
        <p:txBody>
          <a:bodyPr/>
          <a:lstStyle/>
          <a:p>
            <a:fld id="{9ED8A33B-2E0B-4789-B701-AA1F9D686838}" type="slidenum">
              <a:rPr lang="en-US" smtClean="0"/>
              <a:t>‹#›</a:t>
            </a:fld>
            <a:endParaRPr lang="en-US"/>
          </a:p>
        </p:txBody>
      </p:sp>
    </p:spTree>
    <p:extLst>
      <p:ext uri="{BB962C8B-B14F-4D97-AF65-F5344CB8AC3E}">
        <p14:creationId xmlns:p14="http://schemas.microsoft.com/office/powerpoint/2010/main" val="3335664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FF0AB-8E74-40A2-8B06-9BAD495AC3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565F69E-A87A-4304-B710-C8C5378EE3B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AE34EA7-1BAC-469C-96A8-6A98444F74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942E68-7BCF-46CC-89A8-13AAB19FD3EB}"/>
              </a:ext>
            </a:extLst>
          </p:cNvPr>
          <p:cNvSpPr>
            <a:spLocks noGrp="1"/>
          </p:cNvSpPr>
          <p:nvPr>
            <p:ph type="dt" sz="half" idx="10"/>
          </p:nvPr>
        </p:nvSpPr>
        <p:spPr/>
        <p:txBody>
          <a:bodyPr/>
          <a:lstStyle/>
          <a:p>
            <a:fld id="{ECC3B650-96BA-4CF7-87A6-A5D59C597057}" type="datetime1">
              <a:rPr lang="en-US" smtClean="0"/>
              <a:t>9/2/2021</a:t>
            </a:fld>
            <a:endParaRPr lang="en-US"/>
          </a:p>
        </p:txBody>
      </p:sp>
      <p:sp>
        <p:nvSpPr>
          <p:cNvPr id="6" name="Footer Placeholder 5">
            <a:extLst>
              <a:ext uri="{FF2B5EF4-FFF2-40B4-BE49-F238E27FC236}">
                <a16:creationId xmlns:a16="http://schemas.microsoft.com/office/drawing/2014/main" id="{0A91C821-9C5F-421F-A030-E59AD2F53AE0}"/>
              </a:ext>
            </a:extLst>
          </p:cNvPr>
          <p:cNvSpPr>
            <a:spLocks noGrp="1"/>
          </p:cNvSpPr>
          <p:nvPr>
            <p:ph type="ftr" sz="quarter" idx="11"/>
          </p:nvPr>
        </p:nvSpPr>
        <p:spPr/>
        <p:txBody>
          <a:bodyPr/>
          <a:lstStyle/>
          <a:p>
            <a:r>
              <a:rPr lang="en-US"/>
              <a:t>CARES Relieve Advisory Panel Meeting - June 2, 2020</a:t>
            </a:r>
          </a:p>
        </p:txBody>
      </p:sp>
      <p:sp>
        <p:nvSpPr>
          <p:cNvPr id="7" name="Slide Number Placeholder 6">
            <a:extLst>
              <a:ext uri="{FF2B5EF4-FFF2-40B4-BE49-F238E27FC236}">
                <a16:creationId xmlns:a16="http://schemas.microsoft.com/office/drawing/2014/main" id="{05CA2CC1-8424-40D6-BA6C-FE220528A712}"/>
              </a:ext>
            </a:extLst>
          </p:cNvPr>
          <p:cNvSpPr>
            <a:spLocks noGrp="1"/>
          </p:cNvSpPr>
          <p:nvPr>
            <p:ph type="sldNum" sz="quarter" idx="12"/>
          </p:nvPr>
        </p:nvSpPr>
        <p:spPr/>
        <p:txBody>
          <a:bodyPr/>
          <a:lstStyle/>
          <a:p>
            <a:fld id="{9ED8A33B-2E0B-4789-B701-AA1F9D686838}" type="slidenum">
              <a:rPr lang="en-US" smtClean="0"/>
              <a:t>‹#›</a:t>
            </a:fld>
            <a:endParaRPr lang="en-US"/>
          </a:p>
        </p:txBody>
      </p:sp>
    </p:spTree>
    <p:extLst>
      <p:ext uri="{BB962C8B-B14F-4D97-AF65-F5344CB8AC3E}">
        <p14:creationId xmlns:p14="http://schemas.microsoft.com/office/powerpoint/2010/main" val="9290410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04EF2E-2A39-494C-B577-5245AEBD18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F9F847D-DDA2-42EE-9F55-07085D0131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E5BBB1-E111-4495-B2D0-22D71F43D15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63CDF3-93C8-46CD-A0BC-DA45DBD10374}" type="datetime1">
              <a:rPr lang="en-US" smtClean="0"/>
              <a:t>9/2/2021</a:t>
            </a:fld>
            <a:endParaRPr lang="en-US"/>
          </a:p>
        </p:txBody>
      </p:sp>
      <p:sp>
        <p:nvSpPr>
          <p:cNvPr id="5" name="Footer Placeholder 4">
            <a:extLst>
              <a:ext uri="{FF2B5EF4-FFF2-40B4-BE49-F238E27FC236}">
                <a16:creationId xmlns:a16="http://schemas.microsoft.com/office/drawing/2014/main" id="{685ED456-5FDB-46A7-9350-25B3B2E470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CARES Relieve Advisory Panel Meeting - June 2, 2020</a:t>
            </a:r>
          </a:p>
        </p:txBody>
      </p:sp>
      <p:sp>
        <p:nvSpPr>
          <p:cNvPr id="6" name="Slide Number Placeholder 5">
            <a:extLst>
              <a:ext uri="{FF2B5EF4-FFF2-40B4-BE49-F238E27FC236}">
                <a16:creationId xmlns:a16="http://schemas.microsoft.com/office/drawing/2014/main" id="{BA565FEA-C21D-4CC9-AFF7-F5FCF68A5B4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D8A33B-2E0B-4789-B701-AA1F9D686838}" type="slidenum">
              <a:rPr lang="en-US" smtClean="0"/>
              <a:t>‹#›</a:t>
            </a:fld>
            <a:endParaRPr lang="en-US"/>
          </a:p>
        </p:txBody>
      </p:sp>
    </p:spTree>
    <p:extLst>
      <p:ext uri="{BB962C8B-B14F-4D97-AF65-F5344CB8AC3E}">
        <p14:creationId xmlns:p14="http://schemas.microsoft.com/office/powerpoint/2010/main" val="18223157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2BDC6A6-9E39-4A39-94C1-2BAB3D83527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BCD3180-2BE7-403E-89E7-68730EB80B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2AB87C-1375-4621-B52C-8A2B196716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03714D-CF46-445D-9683-A80EFD38F2EA}" type="datetimeFigureOut">
              <a:rPr lang="en-US" smtClean="0"/>
              <a:t>9/2/2021</a:t>
            </a:fld>
            <a:endParaRPr lang="en-US"/>
          </a:p>
        </p:txBody>
      </p:sp>
      <p:sp>
        <p:nvSpPr>
          <p:cNvPr id="5" name="Footer Placeholder 4">
            <a:extLst>
              <a:ext uri="{FF2B5EF4-FFF2-40B4-BE49-F238E27FC236}">
                <a16:creationId xmlns:a16="http://schemas.microsoft.com/office/drawing/2014/main" id="{F84825A1-1FFA-496E-839D-B912529C55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A2AA278-3C65-474C-9937-E0F4D7C71B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C1C99B-FE12-4CFE-B356-815ECD4FC814}" type="slidenum">
              <a:rPr lang="en-US" smtClean="0"/>
              <a:t>‹#›</a:t>
            </a:fld>
            <a:endParaRPr lang="en-US"/>
          </a:p>
        </p:txBody>
      </p:sp>
    </p:spTree>
    <p:extLst>
      <p:ext uri="{BB962C8B-B14F-4D97-AF65-F5344CB8AC3E}">
        <p14:creationId xmlns:p14="http://schemas.microsoft.com/office/powerpoint/2010/main" val="11269139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hyperlink" Target="https://urldefense.com/v3/__http:/www.issc.org/Data/Sites/1/media/2020/fda-response-to-2019-issc-summary-of-actions---final-02212020-signed-2.pdf__;!!CUhgQOZqV7M!1fscG_m1SOoyF-i7AD9QHYNTZKbzQUr1ZTB9QZaOWsO_MkUIpgUldX-oqUFXHBqBSUuviA$"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BF2789C6-EB71-4F0B-93B0-66AF74130C9B}"/>
              </a:ext>
            </a:extLst>
          </p:cNvPr>
          <p:cNvSpPr txBox="1">
            <a:spLocks/>
          </p:cNvSpPr>
          <p:nvPr/>
        </p:nvSpPr>
        <p:spPr>
          <a:xfrm>
            <a:off x="299720" y="783105"/>
            <a:ext cx="4010898" cy="4790510"/>
          </a:xfrm>
          <a:prstGeom prst="rect">
            <a:avLst/>
          </a:prstGeom>
          <a:noFill/>
        </p:spPr>
        <p:txBody>
          <a:bodyPr vert="horz" lIns="91440" tIns="45720" rIns="91440" bIns="45720"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b="1">
                <a:solidFill>
                  <a:schemeClr val="accent1">
                    <a:lumMod val="50000"/>
                  </a:schemeClr>
                </a:solidFill>
                <a:effectLst>
                  <a:outerShdw blurRad="38100" dist="38100" dir="2700000" algn="tl">
                    <a:srgbClr val="000000">
                      <a:alpha val="43137"/>
                    </a:srgbClr>
                  </a:outerShdw>
                </a:effectLst>
              </a:rPr>
              <a:t>Shellfish Classification </a:t>
            </a:r>
          </a:p>
          <a:p>
            <a:pPr algn="r"/>
            <a:r>
              <a:rPr lang="en-US" sz="5100" b="1">
                <a:solidFill>
                  <a:schemeClr val="accent1">
                    <a:lumMod val="50000"/>
                  </a:schemeClr>
                </a:solidFill>
                <a:effectLst>
                  <a:outerShdw blurRad="38100" dist="38100" dir="2700000" algn="tl">
                    <a:srgbClr val="000000">
                      <a:alpha val="43137"/>
                    </a:srgbClr>
                  </a:outerShdw>
                </a:effectLst>
              </a:rPr>
              <a:t>adjacent to</a:t>
            </a:r>
          </a:p>
          <a:p>
            <a:pPr algn="r"/>
            <a:r>
              <a:rPr lang="en-US" b="1">
                <a:solidFill>
                  <a:schemeClr val="accent1">
                    <a:lumMod val="50000"/>
                  </a:schemeClr>
                </a:solidFill>
                <a:effectLst>
                  <a:outerShdw blurRad="38100" dist="38100" dir="2700000" algn="tl">
                    <a:srgbClr val="000000">
                      <a:alpha val="43137"/>
                    </a:srgbClr>
                  </a:outerShdw>
                </a:effectLst>
              </a:rPr>
              <a:t>Cohasset &amp; Scituate</a:t>
            </a:r>
          </a:p>
          <a:p>
            <a:pPr algn="r"/>
            <a:r>
              <a:rPr lang="en-US" b="1">
                <a:solidFill>
                  <a:schemeClr val="accent1">
                    <a:lumMod val="50000"/>
                  </a:schemeClr>
                </a:solidFill>
                <a:effectLst>
                  <a:outerShdw blurRad="38100" dist="38100" dir="2700000" algn="tl">
                    <a:srgbClr val="000000">
                      <a:alpha val="43137"/>
                    </a:srgbClr>
                  </a:outerShdw>
                </a:effectLst>
              </a:rPr>
              <a:t> Wastewater Treatment</a:t>
            </a:r>
          </a:p>
          <a:p>
            <a:pPr algn="r"/>
            <a:r>
              <a:rPr lang="en-US" b="1">
                <a:solidFill>
                  <a:schemeClr val="accent1">
                    <a:lumMod val="50000"/>
                  </a:schemeClr>
                </a:solidFill>
                <a:effectLst>
                  <a:outerShdw blurRad="38100" dist="38100" dir="2700000" algn="tl">
                    <a:srgbClr val="000000">
                      <a:alpha val="43137"/>
                    </a:srgbClr>
                  </a:outerShdw>
                </a:effectLst>
              </a:rPr>
              <a:t>Plants</a:t>
            </a:r>
          </a:p>
          <a:p>
            <a:pPr algn="r"/>
            <a:endParaRPr lang="en-US" sz="3600" b="1">
              <a:solidFill>
                <a:schemeClr val="accent1">
                  <a:lumMod val="50000"/>
                </a:schemeClr>
              </a:solidFill>
              <a:effectLst>
                <a:outerShdw blurRad="38100" dist="38100" dir="2700000" algn="tl">
                  <a:srgbClr val="000000">
                    <a:alpha val="43137"/>
                  </a:srgbClr>
                </a:outerShdw>
              </a:effectLst>
            </a:endParaRPr>
          </a:p>
          <a:p>
            <a:pPr algn="r"/>
            <a:endParaRPr lang="en-US" sz="3600" b="1">
              <a:solidFill>
                <a:schemeClr val="accent1">
                  <a:lumMod val="50000"/>
                </a:schemeClr>
              </a:solidFill>
              <a:effectLst>
                <a:outerShdw blurRad="38100" dist="38100" dir="2700000" algn="tl">
                  <a:srgbClr val="000000">
                    <a:alpha val="43137"/>
                  </a:srgbClr>
                </a:outerShdw>
              </a:effectLst>
            </a:endParaRPr>
          </a:p>
          <a:p>
            <a:pPr algn="r"/>
            <a:r>
              <a:rPr lang="en-US" sz="4100" b="1">
                <a:solidFill>
                  <a:schemeClr val="accent1">
                    <a:lumMod val="50000"/>
                  </a:schemeClr>
                </a:solidFill>
              </a:rPr>
              <a:t> </a:t>
            </a:r>
          </a:p>
        </p:txBody>
      </p:sp>
      <p:pic>
        <p:nvPicPr>
          <p:cNvPr id="3" name="Picture 2">
            <a:extLst>
              <a:ext uri="{FF2B5EF4-FFF2-40B4-BE49-F238E27FC236}">
                <a16:creationId xmlns:a16="http://schemas.microsoft.com/office/drawing/2014/main" id="{18B20AC3-F4C3-4F2D-A797-3A2B3BC4ADED}"/>
              </a:ext>
            </a:extLst>
          </p:cNvPr>
          <p:cNvPicPr>
            <a:picLocks noChangeAspect="1"/>
          </p:cNvPicPr>
          <p:nvPr/>
        </p:nvPicPr>
        <p:blipFill>
          <a:blip r:embed="rId2"/>
          <a:stretch>
            <a:fillRect/>
          </a:stretch>
        </p:blipFill>
        <p:spPr>
          <a:xfrm>
            <a:off x="4610114" y="212785"/>
            <a:ext cx="7674228" cy="6858000"/>
          </a:xfrm>
          <a:prstGeom prst="rect">
            <a:avLst/>
          </a:prstGeom>
        </p:spPr>
      </p:pic>
      <p:sp>
        <p:nvSpPr>
          <p:cNvPr id="6" name="Subtitle 5">
            <a:extLst>
              <a:ext uri="{FF2B5EF4-FFF2-40B4-BE49-F238E27FC236}">
                <a16:creationId xmlns:a16="http://schemas.microsoft.com/office/drawing/2014/main" id="{B5D081BA-1DA5-4EBB-B547-2DB4828B01C7}"/>
              </a:ext>
            </a:extLst>
          </p:cNvPr>
          <p:cNvSpPr txBox="1">
            <a:spLocks/>
          </p:cNvSpPr>
          <p:nvPr/>
        </p:nvSpPr>
        <p:spPr>
          <a:xfrm>
            <a:off x="-1139364" y="5392816"/>
            <a:ext cx="5449982" cy="682079"/>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a:solidFill>
                  <a:schemeClr val="tx2"/>
                </a:solidFill>
              </a:rPr>
              <a:t>Scituate Shellfish Advisory Committee</a:t>
            </a:r>
          </a:p>
          <a:p>
            <a:pPr marL="0" indent="0" algn="r">
              <a:buNone/>
            </a:pPr>
            <a:r>
              <a:rPr lang="en-US">
                <a:solidFill>
                  <a:schemeClr val="tx2"/>
                </a:solidFill>
              </a:rPr>
              <a:t>Wednesday June 16, 2021</a:t>
            </a:r>
          </a:p>
        </p:txBody>
      </p:sp>
    </p:spTree>
    <p:extLst>
      <p:ext uri="{BB962C8B-B14F-4D97-AF65-F5344CB8AC3E}">
        <p14:creationId xmlns:p14="http://schemas.microsoft.com/office/powerpoint/2010/main" val="10514882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52407A4-B012-4592-9B0A-085E8228452B}"/>
              </a:ext>
            </a:extLst>
          </p:cNvPr>
          <p:cNvSpPr>
            <a:spLocks noGrp="1"/>
          </p:cNvSpPr>
          <p:nvPr>
            <p:ph sz="half" idx="2"/>
          </p:nvPr>
        </p:nvSpPr>
        <p:spPr/>
        <p:txBody>
          <a:bodyPr/>
          <a:lstStyle/>
          <a:p>
            <a:endParaRPr lang="en-US"/>
          </a:p>
        </p:txBody>
      </p:sp>
      <p:sp>
        <p:nvSpPr>
          <p:cNvPr id="5" name="Footer Placeholder 4">
            <a:extLst>
              <a:ext uri="{FF2B5EF4-FFF2-40B4-BE49-F238E27FC236}">
                <a16:creationId xmlns:a16="http://schemas.microsoft.com/office/drawing/2014/main" id="{D765196E-8417-4061-B020-9456E322E443}"/>
              </a:ext>
            </a:extLst>
          </p:cNvPr>
          <p:cNvSpPr>
            <a:spLocks noGrp="1"/>
          </p:cNvSpPr>
          <p:nvPr>
            <p:ph type="ftr" sz="quarter" idx="11"/>
          </p:nvPr>
        </p:nvSpPr>
        <p:spPr/>
        <p:txBody>
          <a:bodyPr/>
          <a:lstStyle/>
          <a:p>
            <a:r>
              <a:rPr lang="en-US"/>
              <a:t>CARES Relieve Advisory Panel Meeting - June 2, 2020</a:t>
            </a:r>
          </a:p>
        </p:txBody>
      </p:sp>
      <p:grpSp>
        <p:nvGrpSpPr>
          <p:cNvPr id="9" name="Group 8">
            <a:extLst>
              <a:ext uri="{FF2B5EF4-FFF2-40B4-BE49-F238E27FC236}">
                <a16:creationId xmlns:a16="http://schemas.microsoft.com/office/drawing/2014/main" id="{5F7E3510-E9CD-45C2-8289-F16694D71297}"/>
              </a:ext>
            </a:extLst>
          </p:cNvPr>
          <p:cNvGrpSpPr/>
          <p:nvPr/>
        </p:nvGrpSpPr>
        <p:grpSpPr>
          <a:xfrm>
            <a:off x="4136373" y="5809"/>
            <a:ext cx="8058132" cy="6846382"/>
            <a:chOff x="2066934" y="5809"/>
            <a:chExt cx="8058132" cy="6846382"/>
          </a:xfrm>
        </p:grpSpPr>
        <p:pic>
          <p:nvPicPr>
            <p:cNvPr id="7" name="Picture 6">
              <a:extLst>
                <a:ext uri="{FF2B5EF4-FFF2-40B4-BE49-F238E27FC236}">
                  <a16:creationId xmlns:a16="http://schemas.microsoft.com/office/drawing/2014/main" id="{B9C5D83F-E271-4918-B138-61B1DE6E290F}"/>
                </a:ext>
              </a:extLst>
            </p:cNvPr>
            <p:cNvPicPr>
              <a:picLocks noChangeAspect="1"/>
            </p:cNvPicPr>
            <p:nvPr/>
          </p:nvPicPr>
          <p:blipFill>
            <a:blip r:embed="rId3"/>
            <a:stretch>
              <a:fillRect/>
            </a:stretch>
          </p:blipFill>
          <p:spPr>
            <a:xfrm>
              <a:off x="2066934" y="5809"/>
              <a:ext cx="8058132" cy="6846382"/>
            </a:xfrm>
            <a:prstGeom prst="rect">
              <a:avLst/>
            </a:prstGeom>
          </p:spPr>
        </p:pic>
        <p:sp>
          <p:nvSpPr>
            <p:cNvPr id="8" name="Freeform: Shape 7">
              <a:extLst>
                <a:ext uri="{FF2B5EF4-FFF2-40B4-BE49-F238E27FC236}">
                  <a16:creationId xmlns:a16="http://schemas.microsoft.com/office/drawing/2014/main" id="{161F6C9D-C763-4652-BB01-F066B2691D94}"/>
                </a:ext>
              </a:extLst>
            </p:cNvPr>
            <p:cNvSpPr/>
            <p:nvPr/>
          </p:nvSpPr>
          <p:spPr>
            <a:xfrm>
              <a:off x="2478505" y="1636295"/>
              <a:ext cx="6087979" cy="5077326"/>
            </a:xfrm>
            <a:custGeom>
              <a:avLst/>
              <a:gdLst>
                <a:gd name="connsiteX0" fmla="*/ 4776537 w 6087979"/>
                <a:gd name="connsiteY0" fmla="*/ 0 h 5077326"/>
                <a:gd name="connsiteX1" fmla="*/ 288758 w 6087979"/>
                <a:gd name="connsiteY1" fmla="*/ 0 h 5077326"/>
                <a:gd name="connsiteX2" fmla="*/ 0 w 6087979"/>
                <a:gd name="connsiteY2" fmla="*/ 1022684 h 5077326"/>
                <a:gd name="connsiteX3" fmla="*/ 541421 w 6087979"/>
                <a:gd name="connsiteY3" fmla="*/ 5077326 h 5077326"/>
                <a:gd name="connsiteX4" fmla="*/ 6087979 w 6087979"/>
                <a:gd name="connsiteY4" fmla="*/ 2767263 h 5077326"/>
                <a:gd name="connsiteX5" fmla="*/ 4824663 w 6087979"/>
                <a:gd name="connsiteY5" fmla="*/ 312821 h 5077326"/>
                <a:gd name="connsiteX6" fmla="*/ 4776537 w 6087979"/>
                <a:gd name="connsiteY6" fmla="*/ 0 h 5077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979" h="5077326">
                  <a:moveTo>
                    <a:pt x="4776537" y="0"/>
                  </a:moveTo>
                  <a:lnTo>
                    <a:pt x="288758" y="0"/>
                  </a:lnTo>
                  <a:lnTo>
                    <a:pt x="0" y="1022684"/>
                  </a:lnTo>
                  <a:lnTo>
                    <a:pt x="541421" y="5077326"/>
                  </a:lnTo>
                  <a:lnTo>
                    <a:pt x="6087979" y="2767263"/>
                  </a:lnTo>
                  <a:lnTo>
                    <a:pt x="4824663" y="312821"/>
                  </a:lnTo>
                  <a:lnTo>
                    <a:pt x="4776537" y="0"/>
                  </a:lnTo>
                  <a:close/>
                </a:path>
              </a:pathLst>
            </a:cu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sp>
        <p:nvSpPr>
          <p:cNvPr id="10" name="Title 4">
            <a:extLst>
              <a:ext uri="{FF2B5EF4-FFF2-40B4-BE49-F238E27FC236}">
                <a16:creationId xmlns:a16="http://schemas.microsoft.com/office/drawing/2014/main" id="{9A3F752F-B788-47DD-9B06-27241E0C9DB8}"/>
              </a:ext>
            </a:extLst>
          </p:cNvPr>
          <p:cNvSpPr txBox="1">
            <a:spLocks/>
          </p:cNvSpPr>
          <p:nvPr/>
        </p:nvSpPr>
        <p:spPr>
          <a:xfrm>
            <a:off x="9543" y="376756"/>
            <a:ext cx="4114800" cy="247472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b="1">
                <a:solidFill>
                  <a:schemeClr val="accent1">
                    <a:lumMod val="50000"/>
                  </a:schemeClr>
                </a:solidFill>
                <a:effectLst>
                  <a:outerShdw blurRad="38100" dist="38100" dir="2700000" algn="tl">
                    <a:srgbClr val="000000">
                      <a:alpha val="43137"/>
                    </a:srgbClr>
                  </a:outerShdw>
                </a:effectLst>
              </a:rPr>
              <a:t>Recommended</a:t>
            </a:r>
          </a:p>
          <a:p>
            <a:pPr algn="r"/>
            <a:r>
              <a:rPr lang="en-US" b="1">
                <a:solidFill>
                  <a:schemeClr val="accent1">
                    <a:lumMod val="50000"/>
                  </a:schemeClr>
                </a:solidFill>
                <a:effectLst>
                  <a:outerShdw blurRad="38100" dist="38100" dir="2700000" algn="tl">
                    <a:srgbClr val="000000">
                      <a:alpha val="43137"/>
                    </a:srgbClr>
                  </a:outerShdw>
                </a:effectLst>
              </a:rPr>
              <a:t>Closed</a:t>
            </a:r>
          </a:p>
          <a:p>
            <a:pPr algn="r"/>
            <a:r>
              <a:rPr lang="en-US" b="1">
                <a:solidFill>
                  <a:schemeClr val="accent1">
                    <a:lumMod val="50000"/>
                  </a:schemeClr>
                </a:solidFill>
                <a:effectLst>
                  <a:outerShdw blurRad="38100" dist="38100" dir="2700000" algn="tl">
                    <a:srgbClr val="000000">
                      <a:alpha val="43137"/>
                    </a:srgbClr>
                  </a:outerShdw>
                </a:effectLst>
              </a:rPr>
              <a:t>Safety</a:t>
            </a:r>
          </a:p>
          <a:p>
            <a:pPr algn="r"/>
            <a:r>
              <a:rPr lang="en-US" b="1">
                <a:solidFill>
                  <a:schemeClr val="accent1">
                    <a:lumMod val="50000"/>
                  </a:schemeClr>
                </a:solidFill>
                <a:effectLst>
                  <a:outerShdw blurRad="38100" dist="38100" dir="2700000" algn="tl">
                    <a:srgbClr val="000000">
                      <a:alpha val="43137"/>
                    </a:srgbClr>
                  </a:outerShdw>
                </a:effectLst>
              </a:rPr>
              <a:t>Zone</a:t>
            </a:r>
          </a:p>
        </p:txBody>
      </p:sp>
      <p:sp>
        <p:nvSpPr>
          <p:cNvPr id="11" name="Title 4">
            <a:extLst>
              <a:ext uri="{FF2B5EF4-FFF2-40B4-BE49-F238E27FC236}">
                <a16:creationId xmlns:a16="http://schemas.microsoft.com/office/drawing/2014/main" id="{B4C05A79-D290-4C92-867D-D1EF98872AA3}"/>
              </a:ext>
            </a:extLst>
          </p:cNvPr>
          <p:cNvSpPr txBox="1">
            <a:spLocks/>
          </p:cNvSpPr>
          <p:nvPr/>
        </p:nvSpPr>
        <p:spPr>
          <a:xfrm>
            <a:off x="1" y="2370224"/>
            <a:ext cx="4132360" cy="41027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spcAft>
                <a:spcPts val="600"/>
              </a:spcAft>
            </a:pPr>
            <a:r>
              <a:rPr lang="en-US" sz="2400" b="1">
                <a:solidFill>
                  <a:schemeClr val="accent1">
                    <a:lumMod val="50000"/>
                  </a:schemeClr>
                </a:solidFill>
              </a:rPr>
              <a:t>&lt; 1000/1 Dilution</a:t>
            </a:r>
            <a:endParaRPr lang="en-US" sz="2400" b="0" i="0">
              <a:solidFill>
                <a:schemeClr val="bg1">
                  <a:lumMod val="50000"/>
                </a:schemeClr>
              </a:solidFill>
              <a:effectLst/>
              <a:latin typeface="Avenir Next W01"/>
            </a:endParaRPr>
          </a:p>
          <a:p>
            <a:pPr algn="r"/>
            <a:endParaRPr lang="en-US" b="1">
              <a:solidFill>
                <a:schemeClr val="accent1">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085750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26A84AF-6F58-471A-BF1F-10D8C03511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ooter Placeholder 1">
            <a:extLst>
              <a:ext uri="{FF2B5EF4-FFF2-40B4-BE49-F238E27FC236}">
                <a16:creationId xmlns:a16="http://schemas.microsoft.com/office/drawing/2014/main" id="{18E7D050-8411-4A24-BF68-E244FE8F289F}"/>
              </a:ext>
            </a:extLst>
          </p:cNvPr>
          <p:cNvSpPr>
            <a:spLocks noGrp="1"/>
          </p:cNvSpPr>
          <p:nvPr>
            <p:ph type="ftr" sz="quarter" idx="11"/>
          </p:nvPr>
        </p:nvSpPr>
        <p:spPr>
          <a:xfrm>
            <a:off x="5186553" y="6356350"/>
            <a:ext cx="4801595" cy="365125"/>
          </a:xfrm>
        </p:spPr>
        <p:txBody>
          <a:bodyPr vert="horz" lIns="91440" tIns="45720" rIns="91440" bIns="45720" rtlCol="0" anchor="ctr">
            <a:normAutofit/>
          </a:bodyPr>
          <a:lstStyle/>
          <a:p>
            <a:pPr algn="l">
              <a:lnSpc>
                <a:spcPct val="90000"/>
              </a:lnSpc>
              <a:spcAft>
                <a:spcPts val="600"/>
              </a:spcAft>
              <a:defRPr/>
            </a:pPr>
            <a:r>
              <a:rPr lang="en-US" sz="700" kern="1200">
                <a:solidFill>
                  <a:srgbClr val="FFFFFF"/>
                </a:solidFill>
                <a:latin typeface="Calibri" panose="020F0502020204030204"/>
                <a:ea typeface="+mn-ea"/>
                <a:cs typeface="+mn-cs"/>
              </a:rPr>
              <a:t>Duxbury-Kingston-Plymouth		January 19, 2021</a:t>
            </a:r>
          </a:p>
          <a:p>
            <a:pPr algn="l">
              <a:lnSpc>
                <a:spcPct val="90000"/>
              </a:lnSpc>
              <a:spcAft>
                <a:spcPts val="600"/>
              </a:spcAft>
              <a:defRPr/>
            </a:pPr>
            <a:r>
              <a:rPr lang="en-US" sz="700" kern="1200">
                <a:solidFill>
                  <a:srgbClr val="FFFFFF"/>
                </a:solidFill>
                <a:latin typeface="Calibri" panose="020F0502020204030204"/>
                <a:ea typeface="+mn-ea"/>
                <a:cs typeface="+mn-cs"/>
              </a:rPr>
              <a:t>Slide </a:t>
            </a:r>
            <a:fld id="{4B03DF88-5154-47DF-908D-245BDF76FE92}" type="slidenum">
              <a:rPr lang="en-US" sz="700" kern="1200">
                <a:solidFill>
                  <a:srgbClr val="FFFFFF"/>
                </a:solidFill>
                <a:latin typeface="Calibri" panose="020F0502020204030204"/>
                <a:ea typeface="+mn-ea"/>
                <a:cs typeface="+mn-cs"/>
              </a:rPr>
              <a:pPr algn="l">
                <a:lnSpc>
                  <a:spcPct val="90000"/>
                </a:lnSpc>
                <a:spcAft>
                  <a:spcPts val="600"/>
                </a:spcAft>
                <a:defRPr/>
              </a:pPr>
              <a:t>11</a:t>
            </a:fld>
            <a:r>
              <a:rPr lang="en-US" sz="700" kern="1200">
                <a:solidFill>
                  <a:srgbClr val="FFFFFF"/>
                </a:solidFill>
                <a:latin typeface="Calibri" panose="020F0502020204030204"/>
                <a:ea typeface="+mn-ea"/>
                <a:cs typeface="+mn-cs"/>
              </a:rPr>
              <a:t> </a:t>
            </a:r>
          </a:p>
        </p:txBody>
      </p:sp>
      <p:sp>
        <p:nvSpPr>
          <p:cNvPr id="9" name="Title 4">
            <a:extLst>
              <a:ext uri="{FF2B5EF4-FFF2-40B4-BE49-F238E27FC236}">
                <a16:creationId xmlns:a16="http://schemas.microsoft.com/office/drawing/2014/main" id="{D7D83CBF-4F2E-471B-BA38-B6D3DC0306CD}"/>
              </a:ext>
            </a:extLst>
          </p:cNvPr>
          <p:cNvSpPr txBox="1">
            <a:spLocks/>
          </p:cNvSpPr>
          <p:nvPr/>
        </p:nvSpPr>
        <p:spPr>
          <a:xfrm>
            <a:off x="257175" y="2301816"/>
            <a:ext cx="4749281" cy="10877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b="1">
                <a:solidFill>
                  <a:schemeClr val="accent1">
                    <a:lumMod val="50000"/>
                  </a:schemeClr>
                </a:solidFill>
                <a:effectLst>
                  <a:outerShdw blurRad="38100" dist="38100" dir="2700000" algn="tl">
                    <a:srgbClr val="000000">
                      <a:alpha val="43137"/>
                    </a:srgbClr>
                  </a:outerShdw>
                </a:effectLst>
              </a:rPr>
              <a:t>January 2021</a:t>
            </a:r>
          </a:p>
        </p:txBody>
      </p:sp>
      <p:sp>
        <p:nvSpPr>
          <p:cNvPr id="8" name="TextBox 7">
            <a:extLst>
              <a:ext uri="{FF2B5EF4-FFF2-40B4-BE49-F238E27FC236}">
                <a16:creationId xmlns:a16="http://schemas.microsoft.com/office/drawing/2014/main" id="{889C932A-17F0-4BEE-AAEB-7BF7D1BAEA5F}"/>
              </a:ext>
            </a:extLst>
          </p:cNvPr>
          <p:cNvSpPr txBox="1"/>
          <p:nvPr/>
        </p:nvSpPr>
        <p:spPr>
          <a:xfrm>
            <a:off x="7902596" y="2319306"/>
            <a:ext cx="672175" cy="261610"/>
          </a:xfrm>
          <a:prstGeom prst="rect">
            <a:avLst/>
          </a:prstGeom>
          <a:noFill/>
        </p:spPr>
        <p:txBody>
          <a:bodyPr wrap="square" rtlCol="0">
            <a:spAutoFit/>
          </a:bodyPr>
          <a:lstStyle/>
          <a:p>
            <a:pPr algn="ctr"/>
            <a:r>
              <a:rPr lang="en-US" sz="1100">
                <a:solidFill>
                  <a:schemeClr val="bg1"/>
                </a:solidFill>
              </a:rPr>
              <a:t>CCB45.0</a:t>
            </a:r>
          </a:p>
        </p:txBody>
      </p:sp>
      <p:sp>
        <p:nvSpPr>
          <p:cNvPr id="13" name="TextBox 12">
            <a:extLst>
              <a:ext uri="{FF2B5EF4-FFF2-40B4-BE49-F238E27FC236}">
                <a16:creationId xmlns:a16="http://schemas.microsoft.com/office/drawing/2014/main" id="{5CF72688-1015-475C-A18C-EDA350E0BB90}"/>
              </a:ext>
            </a:extLst>
          </p:cNvPr>
          <p:cNvSpPr txBox="1"/>
          <p:nvPr/>
        </p:nvSpPr>
        <p:spPr>
          <a:xfrm>
            <a:off x="7413099" y="3429000"/>
            <a:ext cx="672175" cy="261610"/>
          </a:xfrm>
          <a:prstGeom prst="rect">
            <a:avLst/>
          </a:prstGeom>
          <a:noFill/>
        </p:spPr>
        <p:txBody>
          <a:bodyPr wrap="square" rtlCol="0">
            <a:spAutoFit/>
          </a:bodyPr>
          <a:lstStyle/>
          <a:p>
            <a:pPr algn="ctr"/>
            <a:r>
              <a:rPr lang="en-US" sz="1100">
                <a:solidFill>
                  <a:schemeClr val="bg1"/>
                </a:solidFill>
              </a:rPr>
              <a:t>CCB42.0</a:t>
            </a:r>
          </a:p>
        </p:txBody>
      </p:sp>
      <p:sp>
        <p:nvSpPr>
          <p:cNvPr id="14" name="TextBox 13">
            <a:extLst>
              <a:ext uri="{FF2B5EF4-FFF2-40B4-BE49-F238E27FC236}">
                <a16:creationId xmlns:a16="http://schemas.microsoft.com/office/drawing/2014/main" id="{48EAE2D0-F67D-4938-82BB-F5444D5E23BA}"/>
              </a:ext>
            </a:extLst>
          </p:cNvPr>
          <p:cNvSpPr txBox="1"/>
          <p:nvPr/>
        </p:nvSpPr>
        <p:spPr>
          <a:xfrm>
            <a:off x="9526518" y="3986958"/>
            <a:ext cx="672175" cy="261610"/>
          </a:xfrm>
          <a:prstGeom prst="rect">
            <a:avLst/>
          </a:prstGeom>
          <a:noFill/>
        </p:spPr>
        <p:txBody>
          <a:bodyPr wrap="square" rtlCol="0">
            <a:spAutoFit/>
          </a:bodyPr>
          <a:lstStyle/>
          <a:p>
            <a:pPr algn="ctr"/>
            <a:r>
              <a:rPr lang="en-US" sz="1100">
                <a:solidFill>
                  <a:schemeClr val="bg1"/>
                </a:solidFill>
              </a:rPr>
              <a:t>CCB41.0</a:t>
            </a:r>
          </a:p>
        </p:txBody>
      </p:sp>
      <p:sp>
        <p:nvSpPr>
          <p:cNvPr id="15" name="TextBox 14">
            <a:extLst>
              <a:ext uri="{FF2B5EF4-FFF2-40B4-BE49-F238E27FC236}">
                <a16:creationId xmlns:a16="http://schemas.microsoft.com/office/drawing/2014/main" id="{B72E4CDD-9EC4-4DC6-86A3-5DEBD10B19ED}"/>
              </a:ext>
            </a:extLst>
          </p:cNvPr>
          <p:cNvSpPr txBox="1"/>
          <p:nvPr/>
        </p:nvSpPr>
        <p:spPr>
          <a:xfrm>
            <a:off x="9394299" y="1832504"/>
            <a:ext cx="672175" cy="261610"/>
          </a:xfrm>
          <a:prstGeom prst="rect">
            <a:avLst/>
          </a:prstGeom>
          <a:noFill/>
        </p:spPr>
        <p:txBody>
          <a:bodyPr wrap="square" rtlCol="0">
            <a:spAutoFit/>
          </a:bodyPr>
          <a:lstStyle/>
          <a:p>
            <a:pPr algn="ctr"/>
            <a:r>
              <a:rPr lang="en-US" sz="1100">
                <a:solidFill>
                  <a:schemeClr val="bg1"/>
                </a:solidFill>
              </a:rPr>
              <a:t>MB1.0</a:t>
            </a:r>
          </a:p>
        </p:txBody>
      </p:sp>
      <p:sp>
        <p:nvSpPr>
          <p:cNvPr id="16" name="TextBox 15">
            <a:extLst>
              <a:ext uri="{FF2B5EF4-FFF2-40B4-BE49-F238E27FC236}">
                <a16:creationId xmlns:a16="http://schemas.microsoft.com/office/drawing/2014/main" id="{3CA52471-D682-4E42-876C-8888DDBCB224}"/>
              </a:ext>
            </a:extLst>
          </p:cNvPr>
          <p:cNvSpPr txBox="1"/>
          <p:nvPr/>
        </p:nvSpPr>
        <p:spPr>
          <a:xfrm>
            <a:off x="11180689" y="1026765"/>
            <a:ext cx="672175" cy="261610"/>
          </a:xfrm>
          <a:prstGeom prst="rect">
            <a:avLst/>
          </a:prstGeom>
          <a:noFill/>
        </p:spPr>
        <p:txBody>
          <a:bodyPr wrap="square" rtlCol="0">
            <a:spAutoFit/>
          </a:bodyPr>
          <a:lstStyle/>
          <a:p>
            <a:pPr algn="ctr"/>
            <a:r>
              <a:rPr lang="en-US" sz="1100">
                <a:solidFill>
                  <a:schemeClr val="bg1"/>
                </a:solidFill>
              </a:rPr>
              <a:t>CCB48.0</a:t>
            </a:r>
          </a:p>
        </p:txBody>
      </p:sp>
      <p:sp>
        <p:nvSpPr>
          <p:cNvPr id="17" name="TextBox 16">
            <a:extLst>
              <a:ext uri="{FF2B5EF4-FFF2-40B4-BE49-F238E27FC236}">
                <a16:creationId xmlns:a16="http://schemas.microsoft.com/office/drawing/2014/main" id="{FCEF5F8C-4E5F-4360-BDE7-CBB4D7657146}"/>
              </a:ext>
            </a:extLst>
          </p:cNvPr>
          <p:cNvSpPr txBox="1"/>
          <p:nvPr/>
        </p:nvSpPr>
        <p:spPr>
          <a:xfrm>
            <a:off x="7749186" y="4277085"/>
            <a:ext cx="672175" cy="215444"/>
          </a:xfrm>
          <a:prstGeom prst="rect">
            <a:avLst/>
          </a:prstGeom>
          <a:noFill/>
        </p:spPr>
        <p:txBody>
          <a:bodyPr wrap="square" rtlCol="0">
            <a:spAutoFit/>
          </a:bodyPr>
          <a:lstStyle/>
          <a:p>
            <a:pPr algn="ctr"/>
            <a:r>
              <a:rPr lang="en-US" sz="800">
                <a:solidFill>
                  <a:schemeClr val="bg1"/>
                </a:solidFill>
              </a:rPr>
              <a:t>CCB42.1</a:t>
            </a:r>
          </a:p>
        </p:txBody>
      </p:sp>
      <p:sp>
        <p:nvSpPr>
          <p:cNvPr id="18" name="TextBox 17">
            <a:extLst>
              <a:ext uri="{FF2B5EF4-FFF2-40B4-BE49-F238E27FC236}">
                <a16:creationId xmlns:a16="http://schemas.microsoft.com/office/drawing/2014/main" id="{6EFFD6D3-A388-4CA0-A96A-568D606D0169}"/>
              </a:ext>
            </a:extLst>
          </p:cNvPr>
          <p:cNvSpPr txBox="1"/>
          <p:nvPr/>
        </p:nvSpPr>
        <p:spPr>
          <a:xfrm>
            <a:off x="6793405" y="2824567"/>
            <a:ext cx="672175" cy="215444"/>
          </a:xfrm>
          <a:prstGeom prst="rect">
            <a:avLst/>
          </a:prstGeom>
          <a:noFill/>
        </p:spPr>
        <p:txBody>
          <a:bodyPr wrap="square" rtlCol="0">
            <a:spAutoFit/>
          </a:bodyPr>
          <a:lstStyle/>
          <a:p>
            <a:pPr algn="ctr"/>
            <a:r>
              <a:rPr lang="en-US" sz="800">
                <a:solidFill>
                  <a:schemeClr val="bg1"/>
                </a:solidFill>
              </a:rPr>
              <a:t>CCB43.3</a:t>
            </a:r>
          </a:p>
        </p:txBody>
      </p:sp>
      <p:sp>
        <p:nvSpPr>
          <p:cNvPr id="19" name="TextBox 18">
            <a:extLst>
              <a:ext uri="{FF2B5EF4-FFF2-40B4-BE49-F238E27FC236}">
                <a16:creationId xmlns:a16="http://schemas.microsoft.com/office/drawing/2014/main" id="{6EE65E2A-5FA3-446C-B4FD-BD2FD3D9AE39}"/>
              </a:ext>
            </a:extLst>
          </p:cNvPr>
          <p:cNvSpPr txBox="1"/>
          <p:nvPr/>
        </p:nvSpPr>
        <p:spPr>
          <a:xfrm>
            <a:off x="8916914" y="-7"/>
            <a:ext cx="672175" cy="261610"/>
          </a:xfrm>
          <a:prstGeom prst="rect">
            <a:avLst/>
          </a:prstGeom>
          <a:noFill/>
        </p:spPr>
        <p:txBody>
          <a:bodyPr wrap="square" rtlCol="0">
            <a:spAutoFit/>
          </a:bodyPr>
          <a:lstStyle/>
          <a:p>
            <a:pPr algn="ctr"/>
            <a:r>
              <a:rPr lang="en-US" sz="1100">
                <a:solidFill>
                  <a:schemeClr val="bg1"/>
                </a:solidFill>
              </a:rPr>
              <a:t>MB2.0</a:t>
            </a:r>
          </a:p>
        </p:txBody>
      </p:sp>
      <p:sp>
        <p:nvSpPr>
          <p:cNvPr id="20" name="Footer Placeholder 1">
            <a:extLst>
              <a:ext uri="{FF2B5EF4-FFF2-40B4-BE49-F238E27FC236}">
                <a16:creationId xmlns:a16="http://schemas.microsoft.com/office/drawing/2014/main" id="{5A25FAA1-ECF5-4F2A-8F06-DF962D794D0D}"/>
              </a:ext>
            </a:extLst>
          </p:cNvPr>
          <p:cNvSpPr txBox="1">
            <a:spLocks/>
          </p:cNvSpPr>
          <p:nvPr/>
        </p:nvSpPr>
        <p:spPr>
          <a:xfrm>
            <a:off x="131976" y="6310311"/>
            <a:ext cx="4116639"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solidFill>
                  <a:schemeClr val="bg1"/>
                </a:solidFill>
              </a:rPr>
              <a:t>DMF Evaluation	May 18, 2021</a:t>
            </a:r>
          </a:p>
          <a:p>
            <a:pPr algn="l"/>
            <a:r>
              <a:rPr lang="en-US">
                <a:solidFill>
                  <a:schemeClr val="bg1"/>
                </a:solidFill>
              </a:rPr>
              <a:t>Slide </a:t>
            </a:r>
            <a:fld id="{4B03DF88-5154-47DF-908D-245BDF76FE92}" type="slidenum">
              <a:rPr lang="en-US" smtClean="0">
                <a:solidFill>
                  <a:schemeClr val="bg1"/>
                </a:solidFill>
              </a:rPr>
              <a:pPr algn="l"/>
              <a:t>11</a:t>
            </a:fld>
            <a:r>
              <a:rPr lang="en-US">
                <a:solidFill>
                  <a:schemeClr val="bg1"/>
                </a:solidFill>
              </a:rPr>
              <a:t> </a:t>
            </a:r>
          </a:p>
        </p:txBody>
      </p:sp>
      <p:pic>
        <p:nvPicPr>
          <p:cNvPr id="3" name="Picture 2">
            <a:extLst>
              <a:ext uri="{FF2B5EF4-FFF2-40B4-BE49-F238E27FC236}">
                <a16:creationId xmlns:a16="http://schemas.microsoft.com/office/drawing/2014/main" id="{A1D6DD3A-1A5C-455F-B081-B716B7E7F0EB}"/>
              </a:ext>
            </a:extLst>
          </p:cNvPr>
          <p:cNvPicPr>
            <a:picLocks noChangeAspect="1"/>
          </p:cNvPicPr>
          <p:nvPr/>
        </p:nvPicPr>
        <p:blipFill>
          <a:blip r:embed="rId3"/>
          <a:stretch>
            <a:fillRect/>
          </a:stretch>
        </p:blipFill>
        <p:spPr>
          <a:xfrm>
            <a:off x="16664" y="0"/>
            <a:ext cx="7313951" cy="6858000"/>
          </a:xfrm>
          <a:prstGeom prst="rect">
            <a:avLst/>
          </a:prstGeom>
        </p:spPr>
      </p:pic>
      <p:sp>
        <p:nvSpPr>
          <p:cNvPr id="21" name="Title 4">
            <a:extLst>
              <a:ext uri="{FF2B5EF4-FFF2-40B4-BE49-F238E27FC236}">
                <a16:creationId xmlns:a16="http://schemas.microsoft.com/office/drawing/2014/main" id="{9B19C142-3B8A-40C9-8497-578074F79E6C}"/>
              </a:ext>
            </a:extLst>
          </p:cNvPr>
          <p:cNvSpPr txBox="1">
            <a:spLocks/>
          </p:cNvSpPr>
          <p:nvPr/>
        </p:nvSpPr>
        <p:spPr>
          <a:xfrm>
            <a:off x="7315703" y="376756"/>
            <a:ext cx="3867167" cy="1596423"/>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solidFill>
                  <a:schemeClr val="accent1">
                    <a:lumMod val="50000"/>
                  </a:schemeClr>
                </a:solidFill>
                <a:effectLst>
                  <a:outerShdw blurRad="38100" dist="38100" dir="2700000" algn="tl">
                    <a:srgbClr val="000000">
                      <a:alpha val="43137"/>
                    </a:srgbClr>
                  </a:outerShdw>
                </a:effectLst>
              </a:rPr>
              <a:t>Current</a:t>
            </a:r>
          </a:p>
          <a:p>
            <a:r>
              <a:rPr lang="en-US" b="1">
                <a:solidFill>
                  <a:schemeClr val="accent1">
                    <a:lumMod val="50000"/>
                  </a:schemeClr>
                </a:solidFill>
                <a:effectLst>
                  <a:outerShdw blurRad="38100" dist="38100" dir="2700000" algn="tl">
                    <a:srgbClr val="000000">
                      <a:alpha val="43137"/>
                    </a:srgbClr>
                  </a:outerShdw>
                </a:effectLst>
              </a:rPr>
              <a:t>Area</a:t>
            </a:r>
          </a:p>
          <a:p>
            <a:r>
              <a:rPr lang="en-US" b="1">
                <a:solidFill>
                  <a:schemeClr val="accent1">
                    <a:lumMod val="50000"/>
                  </a:schemeClr>
                </a:solidFill>
                <a:effectLst>
                  <a:outerShdw blurRad="38100" dist="38100" dir="2700000" algn="tl">
                    <a:srgbClr val="000000">
                      <a:alpha val="43137"/>
                    </a:srgbClr>
                  </a:outerShdw>
                </a:effectLst>
              </a:rPr>
              <a:t>Classification</a:t>
            </a:r>
          </a:p>
        </p:txBody>
      </p:sp>
      <p:sp>
        <p:nvSpPr>
          <p:cNvPr id="22" name="Title 4">
            <a:extLst>
              <a:ext uri="{FF2B5EF4-FFF2-40B4-BE49-F238E27FC236}">
                <a16:creationId xmlns:a16="http://schemas.microsoft.com/office/drawing/2014/main" id="{51436EF2-7178-47BD-AB0C-E0DD2ADD655A}"/>
              </a:ext>
            </a:extLst>
          </p:cNvPr>
          <p:cNvSpPr txBox="1">
            <a:spLocks/>
          </p:cNvSpPr>
          <p:nvPr/>
        </p:nvSpPr>
        <p:spPr>
          <a:xfrm>
            <a:off x="7363327" y="2947737"/>
            <a:ext cx="4571498" cy="41027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3200" b="1" u="sng">
                <a:solidFill>
                  <a:schemeClr val="accent1">
                    <a:lumMod val="50000"/>
                  </a:schemeClr>
                </a:solidFill>
              </a:rPr>
              <a:t>Approved</a:t>
            </a:r>
            <a:r>
              <a:rPr lang="en-US" sz="3200" b="1">
                <a:solidFill>
                  <a:schemeClr val="accent1">
                    <a:lumMod val="50000"/>
                  </a:schemeClr>
                </a:solidFill>
              </a:rPr>
              <a:t>     </a:t>
            </a:r>
            <a:r>
              <a:rPr lang="en-US" sz="2400" b="1" i="1">
                <a:solidFill>
                  <a:schemeClr val="accent1">
                    <a:lumMod val="50000"/>
                  </a:schemeClr>
                </a:solidFill>
              </a:rPr>
              <a:t>(180 acres)</a:t>
            </a:r>
            <a:endParaRPr lang="en-US" sz="3200" b="1" i="1" u="sng">
              <a:solidFill>
                <a:schemeClr val="accent1">
                  <a:lumMod val="50000"/>
                </a:schemeClr>
              </a:solidFill>
            </a:endParaRPr>
          </a:p>
          <a:p>
            <a:pPr>
              <a:spcAft>
                <a:spcPts val="300"/>
              </a:spcAft>
            </a:pPr>
            <a:r>
              <a:rPr lang="en-US" sz="3200" b="1">
                <a:solidFill>
                  <a:schemeClr val="accent1">
                    <a:lumMod val="50000"/>
                  </a:schemeClr>
                </a:solidFill>
              </a:rPr>
              <a:t>MB10.0, </a:t>
            </a:r>
            <a:r>
              <a:rPr lang="en-US" sz="2400" b="1">
                <a:solidFill>
                  <a:schemeClr val="accent1">
                    <a:lumMod val="50000"/>
                  </a:schemeClr>
                </a:solidFill>
              </a:rPr>
              <a:t>East Cohasset Harbor</a:t>
            </a:r>
          </a:p>
          <a:p>
            <a:pPr>
              <a:spcAft>
                <a:spcPts val="300"/>
              </a:spcAft>
            </a:pPr>
            <a:r>
              <a:rPr lang="en-US" sz="3200" b="1">
                <a:solidFill>
                  <a:schemeClr val="accent1">
                    <a:lumMod val="50000"/>
                  </a:schemeClr>
                </a:solidFill>
              </a:rPr>
              <a:t>Current Status – Open</a:t>
            </a:r>
          </a:p>
          <a:p>
            <a:pPr>
              <a:spcAft>
                <a:spcPts val="300"/>
              </a:spcAft>
            </a:pPr>
            <a:r>
              <a:rPr lang="en-US" sz="3200" b="1" u="sng">
                <a:solidFill>
                  <a:schemeClr val="accent1">
                    <a:lumMod val="50000"/>
                  </a:schemeClr>
                </a:solidFill>
              </a:rPr>
              <a:t>Prohibited</a:t>
            </a:r>
            <a:r>
              <a:rPr lang="en-US" sz="3200" b="1">
                <a:solidFill>
                  <a:schemeClr val="accent1">
                    <a:lumMod val="50000"/>
                  </a:schemeClr>
                </a:solidFill>
              </a:rPr>
              <a:t>     </a:t>
            </a:r>
            <a:r>
              <a:rPr lang="en-US" sz="2400" b="1" i="1">
                <a:solidFill>
                  <a:schemeClr val="accent1">
                    <a:lumMod val="50000"/>
                  </a:schemeClr>
                </a:solidFill>
              </a:rPr>
              <a:t>(413 acres)</a:t>
            </a:r>
            <a:endParaRPr lang="en-US" sz="2400" b="1" i="1" u="sng">
              <a:solidFill>
                <a:schemeClr val="accent1">
                  <a:lumMod val="50000"/>
                </a:schemeClr>
              </a:solidFill>
            </a:endParaRPr>
          </a:p>
          <a:p>
            <a:pPr>
              <a:spcAft>
                <a:spcPts val="300"/>
              </a:spcAft>
            </a:pPr>
            <a:r>
              <a:rPr lang="en-US" sz="3200" b="1">
                <a:solidFill>
                  <a:schemeClr val="accent1">
                    <a:lumMod val="50000"/>
                  </a:schemeClr>
                </a:solidFill>
              </a:rPr>
              <a:t>MB10.1, </a:t>
            </a:r>
            <a:r>
              <a:rPr lang="en-US" sz="2400" b="1">
                <a:solidFill>
                  <a:schemeClr val="accent1">
                    <a:lumMod val="50000"/>
                  </a:schemeClr>
                </a:solidFill>
              </a:rPr>
              <a:t>West Cohasset Harbor</a:t>
            </a:r>
          </a:p>
          <a:p>
            <a:r>
              <a:rPr lang="en-US" sz="3200" b="1">
                <a:solidFill>
                  <a:schemeClr val="accent1">
                    <a:lumMod val="50000"/>
                  </a:schemeClr>
                </a:solidFill>
              </a:rPr>
              <a:t>Current Status – </a:t>
            </a:r>
            <a:r>
              <a:rPr lang="en-US" sz="3200" b="1">
                <a:solidFill>
                  <a:srgbClr val="FF0000"/>
                </a:solidFill>
              </a:rPr>
              <a:t>Closed</a:t>
            </a:r>
          </a:p>
          <a:p>
            <a:endParaRPr lang="en-US" b="0" i="0">
              <a:solidFill>
                <a:srgbClr val="333333"/>
              </a:solidFill>
              <a:effectLst/>
              <a:latin typeface="Avenir Next W01"/>
            </a:endParaRPr>
          </a:p>
          <a:p>
            <a:endParaRPr lang="en-US" b="1">
              <a:solidFill>
                <a:schemeClr val="accent1">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51260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26A84AF-6F58-471A-BF1F-10D8C03511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4">
            <a:extLst>
              <a:ext uri="{FF2B5EF4-FFF2-40B4-BE49-F238E27FC236}">
                <a16:creationId xmlns:a16="http://schemas.microsoft.com/office/drawing/2014/main" id="{D7D83CBF-4F2E-471B-BA38-B6D3DC0306CD}"/>
              </a:ext>
            </a:extLst>
          </p:cNvPr>
          <p:cNvSpPr txBox="1">
            <a:spLocks/>
          </p:cNvSpPr>
          <p:nvPr/>
        </p:nvSpPr>
        <p:spPr>
          <a:xfrm>
            <a:off x="257175" y="2301816"/>
            <a:ext cx="4749281" cy="10877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b="1">
                <a:solidFill>
                  <a:schemeClr val="accent1">
                    <a:lumMod val="50000"/>
                  </a:schemeClr>
                </a:solidFill>
                <a:effectLst>
                  <a:outerShdw blurRad="38100" dist="38100" dir="2700000" algn="tl">
                    <a:srgbClr val="000000">
                      <a:alpha val="43137"/>
                    </a:srgbClr>
                  </a:outerShdw>
                </a:effectLst>
              </a:rPr>
              <a:t>January 2021</a:t>
            </a:r>
          </a:p>
        </p:txBody>
      </p:sp>
      <p:sp>
        <p:nvSpPr>
          <p:cNvPr id="8" name="TextBox 7">
            <a:extLst>
              <a:ext uri="{FF2B5EF4-FFF2-40B4-BE49-F238E27FC236}">
                <a16:creationId xmlns:a16="http://schemas.microsoft.com/office/drawing/2014/main" id="{889C932A-17F0-4BEE-AAEB-7BF7D1BAEA5F}"/>
              </a:ext>
            </a:extLst>
          </p:cNvPr>
          <p:cNvSpPr txBox="1"/>
          <p:nvPr/>
        </p:nvSpPr>
        <p:spPr>
          <a:xfrm>
            <a:off x="7902596" y="2319306"/>
            <a:ext cx="672175" cy="261610"/>
          </a:xfrm>
          <a:prstGeom prst="rect">
            <a:avLst/>
          </a:prstGeom>
          <a:noFill/>
        </p:spPr>
        <p:txBody>
          <a:bodyPr wrap="square" rtlCol="0">
            <a:spAutoFit/>
          </a:bodyPr>
          <a:lstStyle/>
          <a:p>
            <a:pPr algn="ctr"/>
            <a:r>
              <a:rPr lang="en-US" sz="1100">
                <a:solidFill>
                  <a:schemeClr val="bg1"/>
                </a:solidFill>
              </a:rPr>
              <a:t>CCB45.0</a:t>
            </a:r>
          </a:p>
        </p:txBody>
      </p:sp>
      <p:sp>
        <p:nvSpPr>
          <p:cNvPr id="13" name="TextBox 12">
            <a:extLst>
              <a:ext uri="{FF2B5EF4-FFF2-40B4-BE49-F238E27FC236}">
                <a16:creationId xmlns:a16="http://schemas.microsoft.com/office/drawing/2014/main" id="{5CF72688-1015-475C-A18C-EDA350E0BB90}"/>
              </a:ext>
            </a:extLst>
          </p:cNvPr>
          <p:cNvSpPr txBox="1"/>
          <p:nvPr/>
        </p:nvSpPr>
        <p:spPr>
          <a:xfrm>
            <a:off x="7413099" y="3429000"/>
            <a:ext cx="672175" cy="261610"/>
          </a:xfrm>
          <a:prstGeom prst="rect">
            <a:avLst/>
          </a:prstGeom>
          <a:noFill/>
        </p:spPr>
        <p:txBody>
          <a:bodyPr wrap="square" rtlCol="0">
            <a:spAutoFit/>
          </a:bodyPr>
          <a:lstStyle/>
          <a:p>
            <a:pPr algn="ctr"/>
            <a:r>
              <a:rPr lang="en-US" sz="1100">
                <a:solidFill>
                  <a:schemeClr val="bg1"/>
                </a:solidFill>
              </a:rPr>
              <a:t>CCB42.0</a:t>
            </a:r>
          </a:p>
        </p:txBody>
      </p:sp>
      <p:sp>
        <p:nvSpPr>
          <p:cNvPr id="14" name="TextBox 13">
            <a:extLst>
              <a:ext uri="{FF2B5EF4-FFF2-40B4-BE49-F238E27FC236}">
                <a16:creationId xmlns:a16="http://schemas.microsoft.com/office/drawing/2014/main" id="{48EAE2D0-F67D-4938-82BB-F5444D5E23BA}"/>
              </a:ext>
            </a:extLst>
          </p:cNvPr>
          <p:cNvSpPr txBox="1"/>
          <p:nvPr/>
        </p:nvSpPr>
        <p:spPr>
          <a:xfrm>
            <a:off x="9526518" y="3986958"/>
            <a:ext cx="672175" cy="261610"/>
          </a:xfrm>
          <a:prstGeom prst="rect">
            <a:avLst/>
          </a:prstGeom>
          <a:noFill/>
        </p:spPr>
        <p:txBody>
          <a:bodyPr wrap="square" rtlCol="0">
            <a:spAutoFit/>
          </a:bodyPr>
          <a:lstStyle/>
          <a:p>
            <a:pPr algn="ctr"/>
            <a:r>
              <a:rPr lang="en-US" sz="1100">
                <a:solidFill>
                  <a:schemeClr val="bg1"/>
                </a:solidFill>
              </a:rPr>
              <a:t>CCB41.0</a:t>
            </a:r>
          </a:p>
        </p:txBody>
      </p:sp>
      <p:sp>
        <p:nvSpPr>
          <p:cNvPr id="15" name="TextBox 14">
            <a:extLst>
              <a:ext uri="{FF2B5EF4-FFF2-40B4-BE49-F238E27FC236}">
                <a16:creationId xmlns:a16="http://schemas.microsoft.com/office/drawing/2014/main" id="{B72E4CDD-9EC4-4DC6-86A3-5DEBD10B19ED}"/>
              </a:ext>
            </a:extLst>
          </p:cNvPr>
          <p:cNvSpPr txBox="1"/>
          <p:nvPr/>
        </p:nvSpPr>
        <p:spPr>
          <a:xfrm>
            <a:off x="9394299" y="1832504"/>
            <a:ext cx="672175" cy="261610"/>
          </a:xfrm>
          <a:prstGeom prst="rect">
            <a:avLst/>
          </a:prstGeom>
          <a:noFill/>
        </p:spPr>
        <p:txBody>
          <a:bodyPr wrap="square" rtlCol="0">
            <a:spAutoFit/>
          </a:bodyPr>
          <a:lstStyle/>
          <a:p>
            <a:pPr algn="ctr"/>
            <a:r>
              <a:rPr lang="en-US" sz="1100">
                <a:solidFill>
                  <a:schemeClr val="bg1"/>
                </a:solidFill>
              </a:rPr>
              <a:t>MB1.0</a:t>
            </a:r>
          </a:p>
        </p:txBody>
      </p:sp>
      <p:sp>
        <p:nvSpPr>
          <p:cNvPr id="16" name="TextBox 15">
            <a:extLst>
              <a:ext uri="{FF2B5EF4-FFF2-40B4-BE49-F238E27FC236}">
                <a16:creationId xmlns:a16="http://schemas.microsoft.com/office/drawing/2014/main" id="{3CA52471-D682-4E42-876C-8888DDBCB224}"/>
              </a:ext>
            </a:extLst>
          </p:cNvPr>
          <p:cNvSpPr txBox="1"/>
          <p:nvPr/>
        </p:nvSpPr>
        <p:spPr>
          <a:xfrm>
            <a:off x="11180689" y="1026765"/>
            <a:ext cx="672175" cy="261610"/>
          </a:xfrm>
          <a:prstGeom prst="rect">
            <a:avLst/>
          </a:prstGeom>
          <a:noFill/>
        </p:spPr>
        <p:txBody>
          <a:bodyPr wrap="square" rtlCol="0">
            <a:spAutoFit/>
          </a:bodyPr>
          <a:lstStyle/>
          <a:p>
            <a:pPr algn="ctr"/>
            <a:r>
              <a:rPr lang="en-US" sz="1100">
                <a:solidFill>
                  <a:schemeClr val="bg1"/>
                </a:solidFill>
              </a:rPr>
              <a:t>CCB48.0</a:t>
            </a:r>
          </a:p>
        </p:txBody>
      </p:sp>
      <p:sp>
        <p:nvSpPr>
          <p:cNvPr id="17" name="TextBox 16">
            <a:extLst>
              <a:ext uri="{FF2B5EF4-FFF2-40B4-BE49-F238E27FC236}">
                <a16:creationId xmlns:a16="http://schemas.microsoft.com/office/drawing/2014/main" id="{FCEF5F8C-4E5F-4360-BDE7-CBB4D7657146}"/>
              </a:ext>
            </a:extLst>
          </p:cNvPr>
          <p:cNvSpPr txBox="1"/>
          <p:nvPr/>
        </p:nvSpPr>
        <p:spPr>
          <a:xfrm>
            <a:off x="7749186" y="4277085"/>
            <a:ext cx="672175" cy="215444"/>
          </a:xfrm>
          <a:prstGeom prst="rect">
            <a:avLst/>
          </a:prstGeom>
          <a:noFill/>
        </p:spPr>
        <p:txBody>
          <a:bodyPr wrap="square" rtlCol="0">
            <a:spAutoFit/>
          </a:bodyPr>
          <a:lstStyle/>
          <a:p>
            <a:pPr algn="ctr"/>
            <a:r>
              <a:rPr lang="en-US" sz="800">
                <a:solidFill>
                  <a:schemeClr val="bg1"/>
                </a:solidFill>
              </a:rPr>
              <a:t>CCB42.1</a:t>
            </a:r>
          </a:p>
        </p:txBody>
      </p:sp>
      <p:sp>
        <p:nvSpPr>
          <p:cNvPr id="18" name="TextBox 17">
            <a:extLst>
              <a:ext uri="{FF2B5EF4-FFF2-40B4-BE49-F238E27FC236}">
                <a16:creationId xmlns:a16="http://schemas.microsoft.com/office/drawing/2014/main" id="{6EFFD6D3-A388-4CA0-A96A-568D606D0169}"/>
              </a:ext>
            </a:extLst>
          </p:cNvPr>
          <p:cNvSpPr txBox="1"/>
          <p:nvPr/>
        </p:nvSpPr>
        <p:spPr>
          <a:xfrm>
            <a:off x="6793405" y="2824567"/>
            <a:ext cx="672175" cy="215444"/>
          </a:xfrm>
          <a:prstGeom prst="rect">
            <a:avLst/>
          </a:prstGeom>
          <a:noFill/>
        </p:spPr>
        <p:txBody>
          <a:bodyPr wrap="square" rtlCol="0">
            <a:spAutoFit/>
          </a:bodyPr>
          <a:lstStyle/>
          <a:p>
            <a:pPr algn="ctr"/>
            <a:r>
              <a:rPr lang="en-US" sz="800">
                <a:solidFill>
                  <a:schemeClr val="bg1"/>
                </a:solidFill>
              </a:rPr>
              <a:t>CCB43.3</a:t>
            </a:r>
          </a:p>
        </p:txBody>
      </p:sp>
      <p:sp>
        <p:nvSpPr>
          <p:cNvPr id="19" name="TextBox 18">
            <a:extLst>
              <a:ext uri="{FF2B5EF4-FFF2-40B4-BE49-F238E27FC236}">
                <a16:creationId xmlns:a16="http://schemas.microsoft.com/office/drawing/2014/main" id="{6EE65E2A-5FA3-446C-B4FD-BD2FD3D9AE39}"/>
              </a:ext>
            </a:extLst>
          </p:cNvPr>
          <p:cNvSpPr txBox="1"/>
          <p:nvPr/>
        </p:nvSpPr>
        <p:spPr>
          <a:xfrm>
            <a:off x="8916914" y="-7"/>
            <a:ext cx="672175" cy="261610"/>
          </a:xfrm>
          <a:prstGeom prst="rect">
            <a:avLst/>
          </a:prstGeom>
          <a:noFill/>
        </p:spPr>
        <p:txBody>
          <a:bodyPr wrap="square" rtlCol="0">
            <a:spAutoFit/>
          </a:bodyPr>
          <a:lstStyle/>
          <a:p>
            <a:pPr algn="ctr"/>
            <a:r>
              <a:rPr lang="en-US" sz="1100">
                <a:solidFill>
                  <a:schemeClr val="bg1"/>
                </a:solidFill>
              </a:rPr>
              <a:t>MB2.0</a:t>
            </a:r>
          </a:p>
        </p:txBody>
      </p:sp>
      <p:sp>
        <p:nvSpPr>
          <p:cNvPr id="20" name="Footer Placeholder 1">
            <a:extLst>
              <a:ext uri="{FF2B5EF4-FFF2-40B4-BE49-F238E27FC236}">
                <a16:creationId xmlns:a16="http://schemas.microsoft.com/office/drawing/2014/main" id="{5A25FAA1-ECF5-4F2A-8F06-DF962D794D0D}"/>
              </a:ext>
            </a:extLst>
          </p:cNvPr>
          <p:cNvSpPr txBox="1">
            <a:spLocks/>
          </p:cNvSpPr>
          <p:nvPr/>
        </p:nvSpPr>
        <p:spPr>
          <a:xfrm>
            <a:off x="131976" y="6310311"/>
            <a:ext cx="4116639"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solidFill>
                  <a:schemeClr val="bg1"/>
                </a:solidFill>
              </a:rPr>
              <a:t>DMF Evaluation	May 18, 2021</a:t>
            </a:r>
          </a:p>
          <a:p>
            <a:pPr algn="l"/>
            <a:r>
              <a:rPr lang="en-US">
                <a:solidFill>
                  <a:schemeClr val="bg1"/>
                </a:solidFill>
              </a:rPr>
              <a:t>Slide </a:t>
            </a:r>
            <a:fld id="{4B03DF88-5154-47DF-908D-245BDF76FE92}" type="slidenum">
              <a:rPr lang="en-US" smtClean="0">
                <a:solidFill>
                  <a:schemeClr val="bg1"/>
                </a:solidFill>
              </a:rPr>
              <a:pPr algn="l"/>
              <a:t>12</a:t>
            </a:fld>
            <a:r>
              <a:rPr lang="en-US">
                <a:solidFill>
                  <a:schemeClr val="bg1"/>
                </a:solidFill>
              </a:rPr>
              <a:t> </a:t>
            </a:r>
          </a:p>
        </p:txBody>
      </p:sp>
      <p:pic>
        <p:nvPicPr>
          <p:cNvPr id="3" name="Picture 2">
            <a:extLst>
              <a:ext uri="{FF2B5EF4-FFF2-40B4-BE49-F238E27FC236}">
                <a16:creationId xmlns:a16="http://schemas.microsoft.com/office/drawing/2014/main" id="{A1D6DD3A-1A5C-455F-B081-B716B7E7F0EB}"/>
              </a:ext>
            </a:extLst>
          </p:cNvPr>
          <p:cNvPicPr>
            <a:picLocks noChangeAspect="1"/>
          </p:cNvPicPr>
          <p:nvPr/>
        </p:nvPicPr>
        <p:blipFill>
          <a:blip r:embed="rId3"/>
          <a:stretch>
            <a:fillRect/>
          </a:stretch>
        </p:blipFill>
        <p:spPr>
          <a:xfrm>
            <a:off x="16664" y="0"/>
            <a:ext cx="7313951" cy="6858000"/>
          </a:xfrm>
          <a:prstGeom prst="rect">
            <a:avLst/>
          </a:prstGeom>
        </p:spPr>
      </p:pic>
      <p:sp>
        <p:nvSpPr>
          <p:cNvPr id="23" name="Title 4">
            <a:extLst>
              <a:ext uri="{FF2B5EF4-FFF2-40B4-BE49-F238E27FC236}">
                <a16:creationId xmlns:a16="http://schemas.microsoft.com/office/drawing/2014/main" id="{30342D16-ADDC-4C8F-90D3-14FFBDCEE89E}"/>
              </a:ext>
            </a:extLst>
          </p:cNvPr>
          <p:cNvSpPr txBox="1">
            <a:spLocks/>
          </p:cNvSpPr>
          <p:nvPr/>
        </p:nvSpPr>
        <p:spPr>
          <a:xfrm>
            <a:off x="7308198" y="882315"/>
            <a:ext cx="4114800" cy="4948919"/>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solidFill>
                  <a:schemeClr val="accent1">
                    <a:lumMod val="50000"/>
                  </a:schemeClr>
                </a:solidFill>
                <a:effectLst>
                  <a:outerShdw blurRad="38100" dist="38100" dir="2700000" algn="tl">
                    <a:srgbClr val="000000">
                      <a:alpha val="43137"/>
                    </a:srgbClr>
                  </a:outerShdw>
                </a:effectLst>
              </a:rPr>
              <a:t>Currently –</a:t>
            </a:r>
          </a:p>
          <a:p>
            <a:endParaRPr lang="en-US" b="1">
              <a:solidFill>
                <a:schemeClr val="accent1">
                  <a:lumMod val="50000"/>
                </a:schemeClr>
              </a:solidFill>
              <a:effectLst>
                <a:outerShdw blurRad="38100" dist="38100" dir="2700000" algn="tl">
                  <a:srgbClr val="000000">
                    <a:alpha val="43137"/>
                  </a:srgbClr>
                </a:outerShdw>
              </a:effectLst>
            </a:endParaRPr>
          </a:p>
          <a:p>
            <a:r>
              <a:rPr lang="en-US" b="1">
                <a:solidFill>
                  <a:schemeClr val="accent1">
                    <a:lumMod val="50000"/>
                  </a:schemeClr>
                </a:solidFill>
                <a:effectLst>
                  <a:outerShdw blurRad="38100" dist="38100" dir="2700000" algn="tl">
                    <a:srgbClr val="000000">
                      <a:alpha val="43137"/>
                    </a:srgbClr>
                  </a:outerShdw>
                </a:effectLst>
              </a:rPr>
              <a:t>No </a:t>
            </a:r>
          </a:p>
          <a:p>
            <a:r>
              <a:rPr lang="en-US" b="1">
                <a:solidFill>
                  <a:schemeClr val="accent1">
                    <a:lumMod val="50000"/>
                  </a:schemeClr>
                </a:solidFill>
                <a:effectLst>
                  <a:outerShdw blurRad="38100" dist="38100" dir="2700000" algn="tl">
                    <a:srgbClr val="000000">
                      <a:alpha val="43137"/>
                    </a:srgbClr>
                  </a:outerShdw>
                </a:effectLst>
              </a:rPr>
              <a:t>Closed</a:t>
            </a:r>
          </a:p>
          <a:p>
            <a:r>
              <a:rPr lang="en-US" b="1">
                <a:solidFill>
                  <a:schemeClr val="accent1">
                    <a:lumMod val="50000"/>
                  </a:schemeClr>
                </a:solidFill>
                <a:effectLst>
                  <a:outerShdw blurRad="38100" dist="38100" dir="2700000" algn="tl">
                    <a:srgbClr val="000000">
                      <a:alpha val="43137"/>
                    </a:srgbClr>
                  </a:outerShdw>
                </a:effectLst>
              </a:rPr>
              <a:t>Safety</a:t>
            </a:r>
          </a:p>
          <a:p>
            <a:r>
              <a:rPr lang="en-US" b="1">
                <a:solidFill>
                  <a:schemeClr val="accent1">
                    <a:lumMod val="50000"/>
                  </a:schemeClr>
                </a:solidFill>
                <a:effectLst>
                  <a:outerShdw blurRad="38100" dist="38100" dir="2700000" algn="tl">
                    <a:srgbClr val="000000">
                      <a:alpha val="43137"/>
                    </a:srgbClr>
                  </a:outerShdw>
                </a:effectLst>
              </a:rPr>
              <a:t>Zone</a:t>
            </a:r>
          </a:p>
          <a:p>
            <a:r>
              <a:rPr lang="en-US" b="1">
                <a:solidFill>
                  <a:schemeClr val="accent1">
                    <a:lumMod val="50000"/>
                  </a:schemeClr>
                </a:solidFill>
                <a:effectLst>
                  <a:outerShdw blurRad="38100" dist="38100" dir="2700000" algn="tl">
                    <a:srgbClr val="000000">
                      <a:alpha val="43137"/>
                    </a:srgbClr>
                  </a:outerShdw>
                </a:effectLst>
              </a:rPr>
              <a:t>or </a:t>
            </a:r>
          </a:p>
          <a:p>
            <a:r>
              <a:rPr lang="en-US" b="1">
                <a:solidFill>
                  <a:schemeClr val="accent1">
                    <a:lumMod val="50000"/>
                  </a:schemeClr>
                </a:solidFill>
                <a:effectLst>
                  <a:outerShdw blurRad="38100" dist="38100" dir="2700000" algn="tl">
                    <a:srgbClr val="000000">
                      <a:alpha val="43137"/>
                    </a:srgbClr>
                  </a:outerShdw>
                </a:effectLst>
              </a:rPr>
              <a:t>Conditional</a:t>
            </a:r>
          </a:p>
          <a:p>
            <a:r>
              <a:rPr lang="en-US" b="1">
                <a:solidFill>
                  <a:schemeClr val="accent1">
                    <a:lumMod val="50000"/>
                  </a:schemeClr>
                </a:solidFill>
                <a:effectLst>
                  <a:outerShdw blurRad="38100" dist="38100" dir="2700000" algn="tl">
                    <a:srgbClr val="000000">
                      <a:alpha val="43137"/>
                    </a:srgbClr>
                  </a:outerShdw>
                </a:effectLst>
              </a:rPr>
              <a:t>Area</a:t>
            </a:r>
          </a:p>
        </p:txBody>
      </p:sp>
    </p:spTree>
    <p:extLst>
      <p:ext uri="{BB962C8B-B14F-4D97-AF65-F5344CB8AC3E}">
        <p14:creationId xmlns:p14="http://schemas.microsoft.com/office/powerpoint/2010/main" val="10728058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E4A8D0F-9D56-4457-9D33-F42EA0C829D6}"/>
              </a:ext>
            </a:extLst>
          </p:cNvPr>
          <p:cNvSpPr>
            <a:spLocks noGrp="1"/>
          </p:cNvSpPr>
          <p:nvPr>
            <p:ph type="title"/>
          </p:nvPr>
        </p:nvSpPr>
        <p:spPr>
          <a:xfrm>
            <a:off x="909320" y="365126"/>
            <a:ext cx="10515600" cy="1087713"/>
          </a:xfrm>
        </p:spPr>
        <p:txBody>
          <a:bodyPr>
            <a:normAutofit/>
          </a:bodyPr>
          <a:lstStyle/>
          <a:p>
            <a:r>
              <a:rPr lang="en-US" b="1">
                <a:solidFill>
                  <a:schemeClr val="accent1">
                    <a:lumMod val="50000"/>
                  </a:schemeClr>
                </a:solidFill>
                <a:effectLst>
                  <a:outerShdw blurRad="38100" dist="38100" dir="2700000" algn="tl">
                    <a:srgbClr val="000000">
                      <a:alpha val="43137"/>
                    </a:srgbClr>
                  </a:outerShdw>
                </a:effectLst>
              </a:rPr>
              <a:t>What can/is be(</a:t>
            </a:r>
            <a:r>
              <a:rPr lang="en-US" b="1" err="1">
                <a:solidFill>
                  <a:schemeClr val="accent1">
                    <a:lumMod val="50000"/>
                  </a:schemeClr>
                </a:solidFill>
                <a:effectLst>
                  <a:outerShdw blurRad="38100" dist="38100" dir="2700000" algn="tl">
                    <a:srgbClr val="000000">
                      <a:alpha val="43137"/>
                    </a:srgbClr>
                  </a:outerShdw>
                </a:effectLst>
              </a:rPr>
              <a:t>ing</a:t>
            </a:r>
            <a:r>
              <a:rPr lang="en-US" b="1">
                <a:solidFill>
                  <a:schemeClr val="accent1">
                    <a:lumMod val="50000"/>
                  </a:schemeClr>
                </a:solidFill>
                <a:effectLst>
                  <a:outerShdw blurRad="38100" dist="38100" dir="2700000" algn="tl">
                    <a:srgbClr val="000000">
                      <a:alpha val="43137"/>
                    </a:srgbClr>
                  </a:outerShdw>
                </a:effectLst>
              </a:rPr>
              <a:t>) done?</a:t>
            </a:r>
          </a:p>
        </p:txBody>
      </p:sp>
      <p:pic>
        <p:nvPicPr>
          <p:cNvPr id="4" name="Picture 3">
            <a:extLst>
              <a:ext uri="{FF2B5EF4-FFF2-40B4-BE49-F238E27FC236}">
                <a16:creationId xmlns:a16="http://schemas.microsoft.com/office/drawing/2014/main" id="{FA5B8E86-F3DD-4332-A981-F5CB9A2203D3}"/>
              </a:ext>
            </a:extLst>
          </p:cNvPr>
          <p:cNvPicPr>
            <a:picLocks noChangeAspect="1"/>
          </p:cNvPicPr>
          <p:nvPr/>
        </p:nvPicPr>
        <p:blipFill rotWithShape="1">
          <a:blip r:embed="rId3">
            <a:extLst>
              <a:ext uri="{28A0092B-C50C-407E-A947-70E740481C1C}">
                <a14:useLocalDpi xmlns:a14="http://schemas.microsoft.com/office/drawing/2010/main" val="0"/>
              </a:ext>
            </a:extLst>
          </a:blip>
          <a:srcRect t="84148"/>
          <a:stretch/>
        </p:blipFill>
        <p:spPr>
          <a:xfrm>
            <a:off x="0" y="5770880"/>
            <a:ext cx="12192000" cy="1087120"/>
          </a:xfrm>
          <a:prstGeom prst="rect">
            <a:avLst/>
          </a:prstGeom>
        </p:spPr>
      </p:pic>
      <p:sp>
        <p:nvSpPr>
          <p:cNvPr id="3" name="Content Placeholder 2">
            <a:extLst>
              <a:ext uri="{FF2B5EF4-FFF2-40B4-BE49-F238E27FC236}">
                <a16:creationId xmlns:a16="http://schemas.microsoft.com/office/drawing/2014/main" id="{D2A15959-C322-4688-AE92-0AB149C1C54B}"/>
              </a:ext>
            </a:extLst>
          </p:cNvPr>
          <p:cNvSpPr>
            <a:spLocks noGrp="1"/>
          </p:cNvSpPr>
          <p:nvPr>
            <p:ph sz="half" idx="1"/>
          </p:nvPr>
        </p:nvSpPr>
        <p:spPr>
          <a:xfrm>
            <a:off x="910322" y="1452839"/>
            <a:ext cx="10690654" cy="4312281"/>
          </a:xfrm>
        </p:spPr>
        <p:txBody>
          <a:bodyPr>
            <a:normAutofit fontScale="92500" lnSpcReduction="10000"/>
          </a:bodyPr>
          <a:lstStyle/>
          <a:p>
            <a:r>
              <a:rPr lang="en-US"/>
              <a:t>Currently collecting water samples from both plants</a:t>
            </a:r>
          </a:p>
          <a:p>
            <a:pPr lvl="1"/>
            <a:r>
              <a:rPr lang="en-US"/>
              <a:t>Analyzing influent, pre-disinfection and effluent for fecal coliform</a:t>
            </a:r>
          </a:p>
          <a:p>
            <a:pPr lvl="1"/>
            <a:r>
              <a:rPr lang="en-US"/>
              <a:t>Also analyzing samples for Male Specific Coliphage (MSC) – viral indicator</a:t>
            </a:r>
          </a:p>
          <a:p>
            <a:r>
              <a:rPr lang="en-US"/>
              <a:t>Conduct WWTP Evaluations</a:t>
            </a:r>
          </a:p>
          <a:p>
            <a:pPr lvl="1"/>
            <a:r>
              <a:rPr lang="en-US"/>
              <a:t>Meet with Plant Operators, Town officials, and DEP </a:t>
            </a:r>
          </a:p>
          <a:p>
            <a:r>
              <a:rPr lang="en-US"/>
              <a:t>DMF will use a GIS tool for volumetric calculations to set 1000/1 and 100K/1 dilution lines utilizing more accurate/current bathymetric data</a:t>
            </a:r>
          </a:p>
          <a:p>
            <a:r>
              <a:rPr lang="en-US"/>
              <a:t>DMF has submitted a request for an FDA dye study for </a:t>
            </a:r>
            <a:r>
              <a:rPr lang="en-US" u="sng"/>
              <a:t>Scituate</a:t>
            </a:r>
            <a:r>
              <a:rPr lang="en-US"/>
              <a:t> WWTP </a:t>
            </a:r>
          </a:p>
          <a:p>
            <a:r>
              <a:rPr lang="en-US"/>
              <a:t>DMF to contract with SMAST @Umass Dartmouth</a:t>
            </a:r>
          </a:p>
          <a:p>
            <a:pPr lvl="1"/>
            <a:r>
              <a:rPr lang="en-US"/>
              <a:t>Use in-house FVCOM to model WWTP discharge from plants impacting Massachusetts shellfish growing areas    </a:t>
            </a:r>
          </a:p>
          <a:p>
            <a:endParaRPr lang="en-US"/>
          </a:p>
          <a:p>
            <a:endParaRPr lang="en-US"/>
          </a:p>
          <a:p>
            <a:pPr marL="0" indent="0">
              <a:buNone/>
            </a:pPr>
            <a:endParaRPr lang="en-US"/>
          </a:p>
        </p:txBody>
      </p:sp>
      <p:sp>
        <p:nvSpPr>
          <p:cNvPr id="7" name="Footer Placeholder 1">
            <a:extLst>
              <a:ext uri="{FF2B5EF4-FFF2-40B4-BE49-F238E27FC236}">
                <a16:creationId xmlns:a16="http://schemas.microsoft.com/office/drawing/2014/main" id="{3F90A2F9-7C23-42BE-903C-306F127F41B8}"/>
              </a:ext>
            </a:extLst>
          </p:cNvPr>
          <p:cNvSpPr>
            <a:spLocks noGrp="1"/>
          </p:cNvSpPr>
          <p:nvPr>
            <p:ph type="ftr" sz="quarter" idx="11"/>
          </p:nvPr>
        </p:nvSpPr>
        <p:spPr>
          <a:xfrm>
            <a:off x="131976" y="6310311"/>
            <a:ext cx="4116639" cy="365125"/>
          </a:xfrm>
        </p:spPr>
        <p:txBody>
          <a:bodyPr/>
          <a:lstStyle/>
          <a:p>
            <a:pPr algn="l"/>
            <a:r>
              <a:rPr lang="en-US">
                <a:solidFill>
                  <a:schemeClr val="bg1"/>
                </a:solidFill>
              </a:rPr>
              <a:t>Cohasset – Scituate WWTP	Wednesday June 16, 2021</a:t>
            </a:r>
          </a:p>
          <a:p>
            <a:pPr algn="l"/>
            <a:r>
              <a:rPr lang="en-US">
                <a:solidFill>
                  <a:schemeClr val="bg1"/>
                </a:solidFill>
              </a:rPr>
              <a:t>Slide </a:t>
            </a:r>
            <a:fld id="{4B03DF88-5154-47DF-908D-245BDF76FE92}" type="slidenum">
              <a:rPr lang="en-US" smtClean="0">
                <a:solidFill>
                  <a:schemeClr val="bg1"/>
                </a:solidFill>
              </a:rPr>
              <a:t>13</a:t>
            </a:fld>
            <a:r>
              <a:rPr lang="en-US">
                <a:solidFill>
                  <a:schemeClr val="bg1"/>
                </a:solidFill>
              </a:rPr>
              <a:t> </a:t>
            </a:r>
          </a:p>
        </p:txBody>
      </p:sp>
    </p:spTree>
    <p:extLst>
      <p:ext uri="{BB962C8B-B14F-4D97-AF65-F5344CB8AC3E}">
        <p14:creationId xmlns:p14="http://schemas.microsoft.com/office/powerpoint/2010/main" val="6528107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9C572-6ACB-4D55-8A5B-9A33927DF3B3}"/>
              </a:ext>
            </a:extLst>
          </p:cNvPr>
          <p:cNvSpPr>
            <a:spLocks noGrp="1"/>
          </p:cNvSpPr>
          <p:nvPr>
            <p:ph type="title"/>
          </p:nvPr>
        </p:nvSpPr>
        <p:spPr>
          <a:xfrm>
            <a:off x="838200" y="1535295"/>
            <a:ext cx="10515600" cy="1325563"/>
          </a:xfrm>
        </p:spPr>
        <p:txBody>
          <a:bodyPr/>
          <a:lstStyle/>
          <a:p>
            <a:pPr algn="ctr"/>
            <a:r>
              <a:rPr lang="en-US"/>
              <a:t>http://www.issc.org/nssp-guide</a:t>
            </a:r>
          </a:p>
        </p:txBody>
      </p:sp>
      <p:sp>
        <p:nvSpPr>
          <p:cNvPr id="4" name="TextBox 3">
            <a:extLst>
              <a:ext uri="{FF2B5EF4-FFF2-40B4-BE49-F238E27FC236}">
                <a16:creationId xmlns:a16="http://schemas.microsoft.com/office/drawing/2014/main" id="{95084509-DA44-48A4-B3BF-89CF402189A0}"/>
              </a:ext>
            </a:extLst>
          </p:cNvPr>
          <p:cNvSpPr txBox="1"/>
          <p:nvPr/>
        </p:nvSpPr>
        <p:spPr>
          <a:xfrm>
            <a:off x="1063869" y="3698558"/>
            <a:ext cx="10064262" cy="707886"/>
          </a:xfrm>
          <a:prstGeom prst="rect">
            <a:avLst/>
          </a:prstGeom>
          <a:noFill/>
        </p:spPr>
        <p:txBody>
          <a:bodyPr wrap="square">
            <a:spAutoFit/>
          </a:bodyPr>
          <a:lstStyle/>
          <a:p>
            <a:pPr algn="ctr"/>
            <a:endParaRPr lang="en-US" sz="2000" b="0" i="0" u="none" strike="noStrike" baseline="0">
              <a:solidFill>
                <a:srgbClr val="000000"/>
              </a:solidFill>
              <a:latin typeface="Times New Roman" panose="02020603050405020304" pitchFamily="18" charset="0"/>
            </a:endParaRPr>
          </a:p>
          <a:p>
            <a:pPr algn="ctr"/>
            <a:r>
              <a:rPr lang="en-US" sz="2000" b="0" i="0" u="none" strike="noStrike" baseline="0">
                <a:solidFill>
                  <a:srgbClr val="000000"/>
                </a:solidFill>
                <a:latin typeface="Times New Roman" panose="02020603050405020304" pitchFamily="18" charset="0"/>
              </a:rPr>
              <a:t> </a:t>
            </a:r>
            <a:r>
              <a:rPr lang="en-US" sz="1800" b="1" i="0" u="none" strike="noStrike" baseline="0">
                <a:solidFill>
                  <a:srgbClr val="000000"/>
                </a:solidFill>
                <a:latin typeface="Times New Roman" panose="02020603050405020304" pitchFamily="18" charset="0"/>
              </a:rPr>
              <a:t>.19 Classification of Shellfish Growing Waters Adjacent to Waste Water Treatment Plants	</a:t>
            </a:r>
            <a:r>
              <a:rPr lang="en-US" sz="1800" i="0" u="none" strike="noStrike" baseline="0">
                <a:solidFill>
                  <a:srgbClr val="000000"/>
                </a:solidFill>
              </a:rPr>
              <a:t> </a:t>
            </a:r>
            <a:endParaRPr lang="en-US"/>
          </a:p>
        </p:txBody>
      </p:sp>
      <p:sp>
        <p:nvSpPr>
          <p:cNvPr id="6" name="TextBox 5">
            <a:extLst>
              <a:ext uri="{FF2B5EF4-FFF2-40B4-BE49-F238E27FC236}">
                <a16:creationId xmlns:a16="http://schemas.microsoft.com/office/drawing/2014/main" id="{22AA068A-8B18-49B0-8A1C-B30D953D72BD}"/>
              </a:ext>
            </a:extLst>
          </p:cNvPr>
          <p:cNvSpPr txBox="1"/>
          <p:nvPr/>
        </p:nvSpPr>
        <p:spPr>
          <a:xfrm>
            <a:off x="2866293" y="2787265"/>
            <a:ext cx="6459415" cy="984885"/>
          </a:xfrm>
          <a:prstGeom prst="rect">
            <a:avLst/>
          </a:prstGeom>
          <a:noFill/>
        </p:spPr>
        <p:txBody>
          <a:bodyPr wrap="square">
            <a:spAutoFit/>
          </a:bodyPr>
          <a:lstStyle/>
          <a:p>
            <a:pPr algn="l"/>
            <a:endParaRPr lang="en-US" sz="2000" b="0" i="0" u="none" strike="noStrike" baseline="0">
              <a:solidFill>
                <a:srgbClr val="000000"/>
              </a:solidFill>
              <a:latin typeface="Times New Roman" panose="02020603050405020304" pitchFamily="18" charset="0"/>
            </a:endParaRPr>
          </a:p>
          <a:p>
            <a:pPr algn="ctr"/>
            <a:r>
              <a:rPr lang="en-US" sz="2000" b="1" i="0" u="none" strike="noStrike" baseline="0">
                <a:solidFill>
                  <a:srgbClr val="000000"/>
                </a:solidFill>
                <a:latin typeface="Times New Roman" panose="02020603050405020304" pitchFamily="18" charset="0"/>
              </a:rPr>
              <a:t> </a:t>
            </a:r>
            <a:r>
              <a:rPr lang="en-US" sz="1800" b="1" i="0" u="none" strike="noStrike" baseline="0">
                <a:solidFill>
                  <a:srgbClr val="000000"/>
                </a:solidFill>
                <a:latin typeface="Times New Roman" panose="02020603050405020304" pitchFamily="18" charset="0"/>
              </a:rPr>
              <a:t>Section IV Guidance Documents – Chapter II. Growing Areas </a:t>
            </a:r>
            <a:r>
              <a:rPr lang="en-US" sz="1800" b="0" i="0" u="none" strike="noStrike" baseline="0">
                <a:solidFill>
                  <a:srgbClr val="000000"/>
                </a:solidFill>
              </a:rPr>
              <a:t>Starting on Page  287 </a:t>
            </a:r>
            <a:endParaRPr lang="en-US"/>
          </a:p>
        </p:txBody>
      </p:sp>
    </p:spTree>
    <p:extLst>
      <p:ext uri="{BB962C8B-B14F-4D97-AF65-F5344CB8AC3E}">
        <p14:creationId xmlns:p14="http://schemas.microsoft.com/office/powerpoint/2010/main" val="12303571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E4A8D0F-9D56-4457-9D33-F42EA0C829D6}"/>
              </a:ext>
            </a:extLst>
          </p:cNvPr>
          <p:cNvSpPr>
            <a:spLocks noGrp="1"/>
          </p:cNvSpPr>
          <p:nvPr>
            <p:ph type="title"/>
          </p:nvPr>
        </p:nvSpPr>
        <p:spPr>
          <a:xfrm>
            <a:off x="909320" y="708032"/>
            <a:ext cx="10515600" cy="1087713"/>
          </a:xfrm>
        </p:spPr>
        <p:txBody>
          <a:bodyPr>
            <a:normAutofit/>
          </a:bodyPr>
          <a:lstStyle/>
          <a:p>
            <a:pPr algn="ctr"/>
            <a:r>
              <a:rPr lang="en-US" sz="4400" b="1">
                <a:solidFill>
                  <a:schemeClr val="accent1">
                    <a:lumMod val="50000"/>
                  </a:schemeClr>
                </a:solidFill>
                <a:effectLst>
                  <a:outerShdw blurRad="38100" dist="38100" dir="2700000" algn="tl">
                    <a:srgbClr val="000000">
                      <a:alpha val="43137"/>
                    </a:srgbClr>
                  </a:outerShdw>
                </a:effectLst>
              </a:rPr>
              <a:t>National Shellfish Sanitation Program (NSSP)</a:t>
            </a:r>
            <a:endParaRPr lang="en-US" b="1">
              <a:solidFill>
                <a:schemeClr val="accent1">
                  <a:lumMod val="50000"/>
                </a:schemeClr>
              </a:solidFill>
              <a:effectLst>
                <a:outerShdw blurRad="38100" dist="38100" dir="2700000" algn="tl">
                  <a:srgbClr val="000000">
                    <a:alpha val="43137"/>
                  </a:srgbClr>
                </a:outerShdw>
              </a:effectLst>
            </a:endParaRPr>
          </a:p>
        </p:txBody>
      </p:sp>
      <p:pic>
        <p:nvPicPr>
          <p:cNvPr id="4" name="Picture 3">
            <a:extLst>
              <a:ext uri="{FF2B5EF4-FFF2-40B4-BE49-F238E27FC236}">
                <a16:creationId xmlns:a16="http://schemas.microsoft.com/office/drawing/2014/main" id="{FA5B8E86-F3DD-4332-A981-F5CB9A2203D3}"/>
              </a:ext>
            </a:extLst>
          </p:cNvPr>
          <p:cNvPicPr>
            <a:picLocks noChangeAspect="1"/>
          </p:cNvPicPr>
          <p:nvPr/>
        </p:nvPicPr>
        <p:blipFill rotWithShape="1">
          <a:blip r:embed="rId3">
            <a:extLst>
              <a:ext uri="{28A0092B-C50C-407E-A947-70E740481C1C}">
                <a14:useLocalDpi xmlns:a14="http://schemas.microsoft.com/office/drawing/2010/main" val="0"/>
              </a:ext>
            </a:extLst>
          </a:blip>
          <a:srcRect t="84148"/>
          <a:stretch/>
        </p:blipFill>
        <p:spPr>
          <a:xfrm>
            <a:off x="0" y="5770880"/>
            <a:ext cx="12192000" cy="1087120"/>
          </a:xfrm>
          <a:prstGeom prst="rect">
            <a:avLst/>
          </a:prstGeom>
        </p:spPr>
      </p:pic>
      <p:sp>
        <p:nvSpPr>
          <p:cNvPr id="3" name="Content Placeholder 2">
            <a:extLst>
              <a:ext uri="{FF2B5EF4-FFF2-40B4-BE49-F238E27FC236}">
                <a16:creationId xmlns:a16="http://schemas.microsoft.com/office/drawing/2014/main" id="{D2A15959-C322-4688-AE92-0AB149C1C54B}"/>
              </a:ext>
            </a:extLst>
          </p:cNvPr>
          <p:cNvSpPr>
            <a:spLocks noGrp="1"/>
          </p:cNvSpPr>
          <p:nvPr>
            <p:ph sz="half" idx="1"/>
          </p:nvPr>
        </p:nvSpPr>
        <p:spPr>
          <a:xfrm>
            <a:off x="910322" y="2195794"/>
            <a:ext cx="10690654" cy="2866462"/>
          </a:xfrm>
        </p:spPr>
        <p:txBody>
          <a:bodyPr>
            <a:normAutofit/>
          </a:bodyPr>
          <a:lstStyle/>
          <a:p>
            <a:pPr marL="457200" marR="0">
              <a:spcBef>
                <a:spcPts val="0"/>
              </a:spcBef>
              <a:spcAft>
                <a:spcPts val="0"/>
              </a:spcAft>
            </a:pPr>
            <a:r>
              <a:rPr lang="en-US" sz="2400" i="1">
                <a:effectLst/>
                <a:latin typeface="Calibri" panose="020F0502020204030204" pitchFamily="34" charset="0"/>
                <a:ea typeface="Calibri" panose="020F0502020204030204" pitchFamily="34" charset="0"/>
              </a:rPr>
              <a:t>The </a:t>
            </a:r>
            <a:r>
              <a:rPr lang="en-US" sz="2400">
                <a:effectLst/>
                <a:latin typeface="Calibri" panose="020F0502020204030204" pitchFamily="34" charset="0"/>
                <a:ea typeface="Calibri" panose="020F0502020204030204" pitchFamily="34" charset="0"/>
              </a:rPr>
              <a:t>NSSP</a:t>
            </a:r>
            <a:r>
              <a:rPr lang="en-US" sz="2400" i="1">
                <a:effectLst/>
                <a:latin typeface="Calibri" panose="020F0502020204030204" pitchFamily="34" charset="0"/>
                <a:ea typeface="Calibri" panose="020F0502020204030204" pitchFamily="34" charset="0"/>
              </a:rPr>
              <a:t> regulates all harvesting, handling and processing of bivalve molluscan shellfish in the US.  The NSSP is a product of the </a:t>
            </a:r>
            <a:r>
              <a:rPr lang="en-US" sz="2400" i="1" u="sng">
                <a:solidFill>
                  <a:srgbClr val="0563C1"/>
                </a:solidFill>
                <a:effectLst/>
                <a:latin typeface="Calibri" panose="020F0502020204030204" pitchFamily="34" charset="0"/>
                <a:ea typeface="Calibri" panose="020F0502020204030204" pitchFamily="34" charset="0"/>
                <a:hlinkClick r:id="rId4"/>
              </a:rPr>
              <a:t>Interstate Shellfish Sanitation Conference (ISSC)</a:t>
            </a:r>
            <a:r>
              <a:rPr lang="en-US" sz="2400" i="1">
                <a:effectLst/>
                <a:latin typeface="Calibri" panose="020F0502020204030204" pitchFamily="34" charset="0"/>
                <a:ea typeface="Calibri" panose="020F0502020204030204" pitchFamily="34" charset="0"/>
              </a:rPr>
              <a:t>, a state-federal-industry partnership which meets every two year to review and update ‘the Guide.’</a:t>
            </a:r>
          </a:p>
          <a:p>
            <a:pPr marL="457200" marR="0">
              <a:spcBef>
                <a:spcPts val="0"/>
              </a:spcBef>
              <a:spcAft>
                <a:spcPts val="0"/>
              </a:spcAft>
            </a:pPr>
            <a:endParaRPr lang="en-US" sz="2400" i="1">
              <a:effectLst/>
              <a:latin typeface="Calibri" panose="020F0502020204030204" pitchFamily="34" charset="0"/>
              <a:ea typeface="Calibri" panose="020F0502020204030204" pitchFamily="34" charset="0"/>
            </a:endParaRPr>
          </a:p>
          <a:p>
            <a:pPr marL="457200" marR="0">
              <a:spcBef>
                <a:spcPts val="0"/>
              </a:spcBef>
              <a:spcAft>
                <a:spcPts val="0"/>
              </a:spcAft>
            </a:pPr>
            <a:r>
              <a:rPr lang="en-US" sz="2400" i="1">
                <a:latin typeface="Calibri" panose="020F0502020204030204" pitchFamily="34" charset="0"/>
                <a:ea typeface="Calibri" panose="020F0502020204030204" pitchFamily="34" charset="0"/>
              </a:rPr>
              <a:t>In Massachusetts the </a:t>
            </a:r>
            <a:r>
              <a:rPr lang="en-US" sz="2400" i="1">
                <a:effectLst/>
                <a:latin typeface="Calibri" panose="020F0502020204030204" pitchFamily="34" charset="0"/>
                <a:ea typeface="Calibri" panose="020F0502020204030204" pitchFamily="34" charset="0"/>
              </a:rPr>
              <a:t>Division of Marine Fisheries (DMF) is the shellfish control authority for growing area classification. </a:t>
            </a:r>
            <a:r>
              <a:rPr lang="en-US" sz="2400" i="1">
                <a:latin typeface="Calibri" panose="020F0502020204030204" pitchFamily="34" charset="0"/>
                <a:ea typeface="Calibri" panose="020F0502020204030204" pitchFamily="34" charset="0"/>
              </a:rPr>
              <a:t>[DPH/FPP is the SCA for processing (plant sanitation) and OLE is the SCA for patrol.</a:t>
            </a:r>
            <a:endParaRPr lang="en-US" sz="2400" i="1">
              <a:effectLst/>
              <a:latin typeface="Calibri" panose="020F0502020204030204" pitchFamily="34" charset="0"/>
              <a:ea typeface="Calibri" panose="020F0502020204030204" pitchFamily="34" charset="0"/>
            </a:endParaRPr>
          </a:p>
        </p:txBody>
      </p:sp>
      <p:sp>
        <p:nvSpPr>
          <p:cNvPr id="6" name="Footer Placeholder 1">
            <a:extLst>
              <a:ext uri="{FF2B5EF4-FFF2-40B4-BE49-F238E27FC236}">
                <a16:creationId xmlns:a16="http://schemas.microsoft.com/office/drawing/2014/main" id="{C2336A69-A4FB-4186-9035-C603DE185EF2}"/>
              </a:ext>
            </a:extLst>
          </p:cNvPr>
          <p:cNvSpPr>
            <a:spLocks noGrp="1"/>
          </p:cNvSpPr>
          <p:nvPr>
            <p:ph type="ftr" sz="quarter" idx="11"/>
          </p:nvPr>
        </p:nvSpPr>
        <p:spPr>
          <a:xfrm>
            <a:off x="131976" y="6310311"/>
            <a:ext cx="4116639" cy="365125"/>
          </a:xfrm>
        </p:spPr>
        <p:txBody>
          <a:bodyPr/>
          <a:lstStyle/>
          <a:p>
            <a:pPr algn="l"/>
            <a:r>
              <a:rPr lang="en-US">
                <a:solidFill>
                  <a:schemeClr val="bg1"/>
                </a:solidFill>
              </a:rPr>
              <a:t>Cohasset – Scituate WWTP	Wednesday June 16, 2021</a:t>
            </a:r>
          </a:p>
          <a:p>
            <a:pPr algn="l"/>
            <a:r>
              <a:rPr lang="en-US">
                <a:solidFill>
                  <a:schemeClr val="bg1"/>
                </a:solidFill>
              </a:rPr>
              <a:t>Slide </a:t>
            </a:r>
            <a:fld id="{4B03DF88-5154-47DF-908D-245BDF76FE92}" type="slidenum">
              <a:rPr lang="en-US" smtClean="0">
                <a:solidFill>
                  <a:schemeClr val="bg1"/>
                </a:solidFill>
              </a:rPr>
              <a:t>2</a:t>
            </a:fld>
            <a:r>
              <a:rPr lang="en-US">
                <a:solidFill>
                  <a:schemeClr val="bg1"/>
                </a:solidFill>
              </a:rPr>
              <a:t> </a:t>
            </a:r>
          </a:p>
        </p:txBody>
      </p:sp>
    </p:spTree>
    <p:extLst>
      <p:ext uri="{BB962C8B-B14F-4D97-AF65-F5344CB8AC3E}">
        <p14:creationId xmlns:p14="http://schemas.microsoft.com/office/powerpoint/2010/main" val="42626398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E4A8D0F-9D56-4457-9D33-F42EA0C829D6}"/>
              </a:ext>
            </a:extLst>
          </p:cNvPr>
          <p:cNvSpPr>
            <a:spLocks noGrp="1"/>
          </p:cNvSpPr>
          <p:nvPr>
            <p:ph type="title"/>
          </p:nvPr>
        </p:nvSpPr>
        <p:spPr>
          <a:xfrm>
            <a:off x="909320" y="365126"/>
            <a:ext cx="10515600" cy="1087713"/>
          </a:xfrm>
        </p:spPr>
        <p:txBody>
          <a:bodyPr>
            <a:normAutofit fontScale="90000"/>
          </a:bodyPr>
          <a:lstStyle/>
          <a:p>
            <a:r>
              <a:rPr lang="en-US" b="1">
                <a:solidFill>
                  <a:schemeClr val="accent1">
                    <a:lumMod val="50000"/>
                  </a:schemeClr>
                </a:solidFill>
                <a:effectLst>
                  <a:outerShdw blurRad="38100" dist="38100" dir="2700000" algn="tl">
                    <a:srgbClr val="000000">
                      <a:alpha val="43137"/>
                    </a:srgbClr>
                  </a:outerShdw>
                </a:effectLst>
              </a:rPr>
              <a:t>Classification adjacent to </a:t>
            </a:r>
            <a:br>
              <a:rPr lang="en-US" b="1">
                <a:solidFill>
                  <a:schemeClr val="accent1">
                    <a:lumMod val="50000"/>
                  </a:schemeClr>
                </a:solidFill>
                <a:effectLst>
                  <a:outerShdw blurRad="38100" dist="38100" dir="2700000" algn="tl">
                    <a:srgbClr val="000000">
                      <a:alpha val="43137"/>
                    </a:srgbClr>
                  </a:outerShdw>
                </a:effectLst>
              </a:rPr>
            </a:br>
            <a:r>
              <a:rPr lang="en-US" b="1">
                <a:solidFill>
                  <a:schemeClr val="accent1">
                    <a:lumMod val="50000"/>
                  </a:schemeClr>
                </a:solidFill>
                <a:effectLst>
                  <a:outerShdw blurRad="38100" dist="38100" dir="2700000" algn="tl">
                    <a:srgbClr val="000000">
                      <a:alpha val="43137"/>
                    </a:srgbClr>
                  </a:outerShdw>
                </a:effectLst>
              </a:rPr>
              <a:t>Wastewater Treatment Plants</a:t>
            </a:r>
          </a:p>
        </p:txBody>
      </p:sp>
      <p:pic>
        <p:nvPicPr>
          <p:cNvPr id="4" name="Picture 3">
            <a:extLst>
              <a:ext uri="{FF2B5EF4-FFF2-40B4-BE49-F238E27FC236}">
                <a16:creationId xmlns:a16="http://schemas.microsoft.com/office/drawing/2014/main" id="{FA5B8E86-F3DD-4332-A981-F5CB9A2203D3}"/>
              </a:ext>
            </a:extLst>
          </p:cNvPr>
          <p:cNvPicPr>
            <a:picLocks noChangeAspect="1"/>
          </p:cNvPicPr>
          <p:nvPr/>
        </p:nvPicPr>
        <p:blipFill rotWithShape="1">
          <a:blip r:embed="rId3">
            <a:extLst>
              <a:ext uri="{28A0092B-C50C-407E-A947-70E740481C1C}">
                <a14:useLocalDpi xmlns:a14="http://schemas.microsoft.com/office/drawing/2010/main" val="0"/>
              </a:ext>
            </a:extLst>
          </a:blip>
          <a:srcRect t="84148"/>
          <a:stretch/>
        </p:blipFill>
        <p:spPr>
          <a:xfrm>
            <a:off x="0" y="5770880"/>
            <a:ext cx="12192000" cy="1087120"/>
          </a:xfrm>
          <a:prstGeom prst="rect">
            <a:avLst/>
          </a:prstGeom>
        </p:spPr>
      </p:pic>
      <p:sp>
        <p:nvSpPr>
          <p:cNvPr id="3" name="Content Placeholder 2">
            <a:extLst>
              <a:ext uri="{FF2B5EF4-FFF2-40B4-BE49-F238E27FC236}">
                <a16:creationId xmlns:a16="http://schemas.microsoft.com/office/drawing/2014/main" id="{D2A15959-C322-4688-AE92-0AB149C1C54B}"/>
              </a:ext>
            </a:extLst>
          </p:cNvPr>
          <p:cNvSpPr>
            <a:spLocks noGrp="1"/>
          </p:cNvSpPr>
          <p:nvPr>
            <p:ph sz="half" idx="1"/>
          </p:nvPr>
        </p:nvSpPr>
        <p:spPr>
          <a:xfrm>
            <a:off x="511877" y="1992270"/>
            <a:ext cx="11168246" cy="3596046"/>
          </a:xfrm>
        </p:spPr>
        <p:txBody>
          <a:bodyPr>
            <a:normAutofit fontScale="92500"/>
          </a:bodyPr>
          <a:lstStyle/>
          <a:p>
            <a:r>
              <a:rPr lang="en-US"/>
              <a:t>National Shellfish Sanitation Program (NSSP) Guidance States</a:t>
            </a:r>
          </a:p>
          <a:p>
            <a:pPr lvl="1"/>
            <a:r>
              <a:rPr lang="en-US"/>
              <a:t>Without modeled data or dye studies, states are required to set </a:t>
            </a:r>
          </a:p>
          <a:p>
            <a:pPr lvl="2"/>
            <a:r>
              <a:rPr lang="en-US" sz="2400"/>
              <a:t>Mandatory Closed Safety Zones at 1000 / 1 dilution line</a:t>
            </a:r>
          </a:p>
          <a:p>
            <a:pPr lvl="2"/>
            <a:r>
              <a:rPr lang="en-US" sz="2400"/>
              <a:t>Conditional area within 100,000 / 1 dilution line</a:t>
            </a:r>
          </a:p>
          <a:p>
            <a:r>
              <a:rPr lang="en-US"/>
              <a:t>Impacts</a:t>
            </a:r>
          </a:p>
          <a:p>
            <a:pPr lvl="1"/>
            <a:r>
              <a:rPr lang="en-US"/>
              <a:t>CSZ may impinge planned aquaculture sites </a:t>
            </a:r>
            <a:r>
              <a:rPr lang="en-US" sz="1800"/>
              <a:t>(MB10) </a:t>
            </a:r>
            <a:r>
              <a:rPr lang="en-US"/>
              <a:t>or may preclude all harvesting </a:t>
            </a:r>
            <a:r>
              <a:rPr lang="en-US" sz="1800"/>
              <a:t>(MB5-6)</a:t>
            </a:r>
          </a:p>
          <a:p>
            <a:pPr lvl="1"/>
            <a:r>
              <a:rPr lang="en-US"/>
              <a:t>Reclassification to Conditionally impacts-</a:t>
            </a:r>
            <a:r>
              <a:rPr lang="en-US" err="1"/>
              <a:t>interupts</a:t>
            </a:r>
            <a:r>
              <a:rPr lang="en-US"/>
              <a:t> harvesting </a:t>
            </a:r>
            <a:r>
              <a:rPr lang="en-US" sz="1800"/>
              <a:t>(MB10) </a:t>
            </a:r>
          </a:p>
          <a:p>
            <a:pPr lvl="1"/>
            <a:r>
              <a:rPr lang="en-US"/>
              <a:t>Conditional classification requires additional documentation and </a:t>
            </a:r>
          </a:p>
          <a:p>
            <a:pPr marL="914400" lvl="2" indent="0">
              <a:buNone/>
            </a:pPr>
            <a:r>
              <a:rPr lang="en-US" sz="2400"/>
              <a:t>monthly monitoring by DMF</a:t>
            </a:r>
          </a:p>
          <a:p>
            <a:endParaRPr lang="en-US"/>
          </a:p>
          <a:p>
            <a:endParaRPr lang="en-US"/>
          </a:p>
        </p:txBody>
      </p:sp>
      <p:sp>
        <p:nvSpPr>
          <p:cNvPr id="7" name="Footer Placeholder 1">
            <a:extLst>
              <a:ext uri="{FF2B5EF4-FFF2-40B4-BE49-F238E27FC236}">
                <a16:creationId xmlns:a16="http://schemas.microsoft.com/office/drawing/2014/main" id="{81589B38-0DA3-4024-8AB4-58B97363E399}"/>
              </a:ext>
            </a:extLst>
          </p:cNvPr>
          <p:cNvSpPr>
            <a:spLocks noGrp="1"/>
          </p:cNvSpPr>
          <p:nvPr>
            <p:ph type="ftr" sz="quarter" idx="11"/>
          </p:nvPr>
        </p:nvSpPr>
        <p:spPr>
          <a:xfrm>
            <a:off x="131976" y="6310311"/>
            <a:ext cx="4116639" cy="365125"/>
          </a:xfrm>
        </p:spPr>
        <p:txBody>
          <a:bodyPr/>
          <a:lstStyle/>
          <a:p>
            <a:pPr algn="l"/>
            <a:r>
              <a:rPr lang="en-US">
                <a:solidFill>
                  <a:schemeClr val="bg1"/>
                </a:solidFill>
              </a:rPr>
              <a:t>Cohasset – Scituate WWTP	Wednesday June 16, 2021</a:t>
            </a:r>
          </a:p>
          <a:p>
            <a:pPr algn="l"/>
            <a:r>
              <a:rPr lang="en-US">
                <a:solidFill>
                  <a:schemeClr val="bg1"/>
                </a:solidFill>
              </a:rPr>
              <a:t>Slide </a:t>
            </a:r>
            <a:fld id="{4B03DF88-5154-47DF-908D-245BDF76FE92}" type="slidenum">
              <a:rPr lang="en-US" smtClean="0">
                <a:solidFill>
                  <a:schemeClr val="bg1"/>
                </a:solidFill>
              </a:rPr>
              <a:t>3</a:t>
            </a:fld>
            <a:r>
              <a:rPr lang="en-US">
                <a:solidFill>
                  <a:schemeClr val="bg1"/>
                </a:solidFill>
              </a:rPr>
              <a:t> </a:t>
            </a:r>
          </a:p>
        </p:txBody>
      </p:sp>
    </p:spTree>
    <p:extLst>
      <p:ext uri="{BB962C8B-B14F-4D97-AF65-F5344CB8AC3E}">
        <p14:creationId xmlns:p14="http://schemas.microsoft.com/office/powerpoint/2010/main" val="20355138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A5B8E86-F3DD-4332-A981-F5CB9A2203D3}"/>
              </a:ext>
            </a:extLst>
          </p:cNvPr>
          <p:cNvPicPr>
            <a:picLocks noChangeAspect="1"/>
          </p:cNvPicPr>
          <p:nvPr/>
        </p:nvPicPr>
        <p:blipFill rotWithShape="1">
          <a:blip r:embed="rId3">
            <a:extLst>
              <a:ext uri="{28A0092B-C50C-407E-A947-70E740481C1C}">
                <a14:useLocalDpi xmlns:a14="http://schemas.microsoft.com/office/drawing/2010/main" val="0"/>
              </a:ext>
            </a:extLst>
          </a:blip>
          <a:srcRect t="84148"/>
          <a:stretch/>
        </p:blipFill>
        <p:spPr>
          <a:xfrm>
            <a:off x="0" y="5770880"/>
            <a:ext cx="12192000" cy="1087120"/>
          </a:xfrm>
          <a:prstGeom prst="rect">
            <a:avLst/>
          </a:prstGeom>
        </p:spPr>
      </p:pic>
      <p:pic>
        <p:nvPicPr>
          <p:cNvPr id="3" name="Picture 2">
            <a:extLst>
              <a:ext uri="{FF2B5EF4-FFF2-40B4-BE49-F238E27FC236}">
                <a16:creationId xmlns:a16="http://schemas.microsoft.com/office/drawing/2014/main" id="{49EA70D8-76DE-43F0-BE37-3D7728E46E39}"/>
              </a:ext>
            </a:extLst>
          </p:cNvPr>
          <p:cNvPicPr>
            <a:picLocks noChangeAspect="1"/>
          </p:cNvPicPr>
          <p:nvPr/>
        </p:nvPicPr>
        <p:blipFill>
          <a:blip r:embed="rId4"/>
          <a:stretch>
            <a:fillRect/>
          </a:stretch>
        </p:blipFill>
        <p:spPr>
          <a:xfrm>
            <a:off x="1195063" y="717176"/>
            <a:ext cx="9801875" cy="4482353"/>
          </a:xfrm>
          <a:prstGeom prst="rect">
            <a:avLst/>
          </a:prstGeom>
        </p:spPr>
      </p:pic>
      <p:sp>
        <p:nvSpPr>
          <p:cNvPr id="5" name="Footer Placeholder 1">
            <a:extLst>
              <a:ext uri="{FF2B5EF4-FFF2-40B4-BE49-F238E27FC236}">
                <a16:creationId xmlns:a16="http://schemas.microsoft.com/office/drawing/2014/main" id="{E6132A18-07CA-451E-B049-6D959C4C2685}"/>
              </a:ext>
            </a:extLst>
          </p:cNvPr>
          <p:cNvSpPr>
            <a:spLocks noGrp="1"/>
          </p:cNvSpPr>
          <p:nvPr>
            <p:ph type="ftr" sz="quarter" idx="11"/>
          </p:nvPr>
        </p:nvSpPr>
        <p:spPr>
          <a:xfrm>
            <a:off x="131976" y="6310311"/>
            <a:ext cx="4116639" cy="365125"/>
          </a:xfrm>
        </p:spPr>
        <p:txBody>
          <a:bodyPr/>
          <a:lstStyle/>
          <a:p>
            <a:pPr algn="l"/>
            <a:r>
              <a:rPr lang="en-US">
                <a:solidFill>
                  <a:schemeClr val="bg1"/>
                </a:solidFill>
              </a:rPr>
              <a:t>Cohasset – Scituate WWTP	Wednesday June 16, 2021</a:t>
            </a:r>
          </a:p>
          <a:p>
            <a:pPr algn="l"/>
            <a:r>
              <a:rPr lang="en-US">
                <a:solidFill>
                  <a:schemeClr val="bg1"/>
                </a:solidFill>
              </a:rPr>
              <a:t>Slide </a:t>
            </a:r>
            <a:fld id="{4B03DF88-5154-47DF-908D-245BDF76FE92}" type="slidenum">
              <a:rPr lang="en-US" smtClean="0">
                <a:solidFill>
                  <a:schemeClr val="bg1"/>
                </a:solidFill>
              </a:rPr>
              <a:t>4</a:t>
            </a:fld>
            <a:r>
              <a:rPr lang="en-US">
                <a:solidFill>
                  <a:schemeClr val="bg1"/>
                </a:solidFill>
              </a:rPr>
              <a:t> </a:t>
            </a:r>
          </a:p>
        </p:txBody>
      </p:sp>
    </p:spTree>
    <p:extLst>
      <p:ext uri="{BB962C8B-B14F-4D97-AF65-F5344CB8AC3E}">
        <p14:creationId xmlns:p14="http://schemas.microsoft.com/office/powerpoint/2010/main" val="2283597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A5B8E86-F3DD-4332-A981-F5CB9A2203D3}"/>
              </a:ext>
            </a:extLst>
          </p:cNvPr>
          <p:cNvPicPr>
            <a:picLocks noChangeAspect="1"/>
          </p:cNvPicPr>
          <p:nvPr/>
        </p:nvPicPr>
        <p:blipFill rotWithShape="1">
          <a:blip r:embed="rId3">
            <a:extLst>
              <a:ext uri="{28A0092B-C50C-407E-A947-70E740481C1C}">
                <a14:useLocalDpi xmlns:a14="http://schemas.microsoft.com/office/drawing/2010/main" val="0"/>
              </a:ext>
            </a:extLst>
          </a:blip>
          <a:srcRect t="84148"/>
          <a:stretch/>
        </p:blipFill>
        <p:spPr>
          <a:xfrm>
            <a:off x="0" y="5770880"/>
            <a:ext cx="12192000" cy="1087120"/>
          </a:xfrm>
          <a:prstGeom prst="rect">
            <a:avLst/>
          </a:prstGeom>
        </p:spPr>
      </p:pic>
      <p:pic>
        <p:nvPicPr>
          <p:cNvPr id="5" name="Picture 4">
            <a:extLst>
              <a:ext uri="{FF2B5EF4-FFF2-40B4-BE49-F238E27FC236}">
                <a16:creationId xmlns:a16="http://schemas.microsoft.com/office/drawing/2014/main" id="{1D335060-65FF-4C80-9489-6A04B847ECE6}"/>
              </a:ext>
            </a:extLst>
          </p:cNvPr>
          <p:cNvPicPr>
            <a:picLocks noChangeAspect="1"/>
          </p:cNvPicPr>
          <p:nvPr/>
        </p:nvPicPr>
        <p:blipFill>
          <a:blip r:embed="rId4"/>
          <a:stretch>
            <a:fillRect/>
          </a:stretch>
        </p:blipFill>
        <p:spPr>
          <a:xfrm>
            <a:off x="721160" y="1920668"/>
            <a:ext cx="10749680" cy="2091123"/>
          </a:xfrm>
          <a:prstGeom prst="rect">
            <a:avLst/>
          </a:prstGeom>
        </p:spPr>
      </p:pic>
      <p:sp>
        <p:nvSpPr>
          <p:cNvPr id="6" name="Footer Placeholder 1">
            <a:extLst>
              <a:ext uri="{FF2B5EF4-FFF2-40B4-BE49-F238E27FC236}">
                <a16:creationId xmlns:a16="http://schemas.microsoft.com/office/drawing/2014/main" id="{E0737121-4539-4C2D-BF4D-5F0A6D9EA385}"/>
              </a:ext>
            </a:extLst>
          </p:cNvPr>
          <p:cNvSpPr>
            <a:spLocks noGrp="1"/>
          </p:cNvSpPr>
          <p:nvPr>
            <p:ph type="ftr" sz="quarter" idx="11"/>
          </p:nvPr>
        </p:nvSpPr>
        <p:spPr>
          <a:xfrm>
            <a:off x="131976" y="6310311"/>
            <a:ext cx="4116639" cy="365125"/>
          </a:xfrm>
        </p:spPr>
        <p:txBody>
          <a:bodyPr/>
          <a:lstStyle/>
          <a:p>
            <a:pPr algn="l"/>
            <a:r>
              <a:rPr lang="en-US">
                <a:solidFill>
                  <a:schemeClr val="bg1"/>
                </a:solidFill>
              </a:rPr>
              <a:t>Cohasset – Scituate WWTP	Wednesday June 16, 2021</a:t>
            </a:r>
          </a:p>
          <a:p>
            <a:pPr algn="l"/>
            <a:r>
              <a:rPr lang="en-US">
                <a:solidFill>
                  <a:schemeClr val="bg1"/>
                </a:solidFill>
              </a:rPr>
              <a:t>Slide </a:t>
            </a:r>
            <a:fld id="{4B03DF88-5154-47DF-908D-245BDF76FE92}" type="slidenum">
              <a:rPr lang="en-US" smtClean="0">
                <a:solidFill>
                  <a:schemeClr val="bg1"/>
                </a:solidFill>
              </a:rPr>
              <a:t>5</a:t>
            </a:fld>
            <a:r>
              <a:rPr lang="en-US">
                <a:solidFill>
                  <a:schemeClr val="bg1"/>
                </a:solidFill>
              </a:rPr>
              <a:t> </a:t>
            </a:r>
          </a:p>
        </p:txBody>
      </p:sp>
    </p:spTree>
    <p:extLst>
      <p:ext uri="{BB962C8B-B14F-4D97-AF65-F5344CB8AC3E}">
        <p14:creationId xmlns:p14="http://schemas.microsoft.com/office/powerpoint/2010/main" val="7760422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E4A8D0F-9D56-4457-9D33-F42EA0C829D6}"/>
              </a:ext>
            </a:extLst>
          </p:cNvPr>
          <p:cNvSpPr>
            <a:spLocks noGrp="1"/>
          </p:cNvSpPr>
          <p:nvPr>
            <p:ph type="title"/>
          </p:nvPr>
        </p:nvSpPr>
        <p:spPr>
          <a:xfrm>
            <a:off x="909320" y="365126"/>
            <a:ext cx="10515600" cy="1087713"/>
          </a:xfrm>
        </p:spPr>
        <p:txBody>
          <a:bodyPr>
            <a:normAutofit/>
          </a:bodyPr>
          <a:lstStyle/>
          <a:p>
            <a:r>
              <a:rPr lang="en-US" sz="4400" b="1">
                <a:solidFill>
                  <a:schemeClr val="accent1">
                    <a:lumMod val="50000"/>
                  </a:schemeClr>
                </a:solidFill>
                <a:effectLst>
                  <a:outerShdw blurRad="38100" dist="38100" dir="2700000" algn="tl">
                    <a:srgbClr val="000000">
                      <a:alpha val="43137"/>
                    </a:srgbClr>
                  </a:outerShdw>
                </a:effectLst>
              </a:rPr>
              <a:t>NSSP Sanitary Classifications</a:t>
            </a:r>
            <a:endParaRPr lang="en-US" b="1">
              <a:solidFill>
                <a:schemeClr val="accent1">
                  <a:lumMod val="50000"/>
                </a:schemeClr>
              </a:solidFill>
              <a:effectLst>
                <a:outerShdw blurRad="38100" dist="38100" dir="2700000" algn="tl">
                  <a:srgbClr val="000000">
                    <a:alpha val="43137"/>
                  </a:srgbClr>
                </a:outerShdw>
              </a:effectLst>
            </a:endParaRPr>
          </a:p>
        </p:txBody>
      </p:sp>
      <p:pic>
        <p:nvPicPr>
          <p:cNvPr id="4" name="Picture 3">
            <a:extLst>
              <a:ext uri="{FF2B5EF4-FFF2-40B4-BE49-F238E27FC236}">
                <a16:creationId xmlns:a16="http://schemas.microsoft.com/office/drawing/2014/main" id="{FA5B8E86-F3DD-4332-A981-F5CB9A2203D3}"/>
              </a:ext>
            </a:extLst>
          </p:cNvPr>
          <p:cNvPicPr>
            <a:picLocks noChangeAspect="1"/>
          </p:cNvPicPr>
          <p:nvPr/>
        </p:nvPicPr>
        <p:blipFill rotWithShape="1">
          <a:blip r:embed="rId3">
            <a:extLst>
              <a:ext uri="{28A0092B-C50C-407E-A947-70E740481C1C}">
                <a14:useLocalDpi xmlns:a14="http://schemas.microsoft.com/office/drawing/2010/main" val="0"/>
              </a:ext>
            </a:extLst>
          </a:blip>
          <a:srcRect t="84148"/>
          <a:stretch/>
        </p:blipFill>
        <p:spPr>
          <a:xfrm>
            <a:off x="0" y="5770880"/>
            <a:ext cx="12192000" cy="1087120"/>
          </a:xfrm>
          <a:prstGeom prst="rect">
            <a:avLst/>
          </a:prstGeom>
        </p:spPr>
      </p:pic>
      <p:sp>
        <p:nvSpPr>
          <p:cNvPr id="3" name="Content Placeholder 2">
            <a:extLst>
              <a:ext uri="{FF2B5EF4-FFF2-40B4-BE49-F238E27FC236}">
                <a16:creationId xmlns:a16="http://schemas.microsoft.com/office/drawing/2014/main" id="{D2A15959-C322-4688-AE92-0AB149C1C54B}"/>
              </a:ext>
            </a:extLst>
          </p:cNvPr>
          <p:cNvSpPr>
            <a:spLocks noGrp="1"/>
          </p:cNvSpPr>
          <p:nvPr>
            <p:ph sz="half" idx="1"/>
          </p:nvPr>
        </p:nvSpPr>
        <p:spPr>
          <a:xfrm>
            <a:off x="910322" y="1452838"/>
            <a:ext cx="10690654" cy="4318041"/>
          </a:xfrm>
        </p:spPr>
        <p:txBody>
          <a:bodyPr>
            <a:normAutofit/>
          </a:bodyPr>
          <a:lstStyle/>
          <a:p>
            <a:pPr lvl="1"/>
            <a:r>
              <a:rPr lang="en-US" b="1"/>
              <a:t>Approved</a:t>
            </a:r>
            <a:r>
              <a:rPr lang="en-US"/>
              <a:t>     </a:t>
            </a:r>
            <a:r>
              <a:rPr lang="en-US" sz="2000"/>
              <a:t>Open to shellfish harvesting for direct human consumption subject to local rules and regulations. Closed only during major coast-wide events (e.g., hurricane, oil spill, red tide event).</a:t>
            </a:r>
          </a:p>
          <a:p>
            <a:pPr lvl="1"/>
            <a:r>
              <a:rPr lang="en-US" b="1"/>
              <a:t>Conditionally Approved     </a:t>
            </a:r>
            <a:r>
              <a:rPr lang="en-US" sz="2000"/>
              <a:t>Closed some of the time due to rainfall or seasonally poor water quality or other predictable events. When open, it is treated as an Approved area.</a:t>
            </a:r>
          </a:p>
          <a:p>
            <a:pPr lvl="1"/>
            <a:r>
              <a:rPr lang="en-US" b="1"/>
              <a:t>Restricted </a:t>
            </a:r>
            <a:r>
              <a:rPr lang="en-US"/>
              <a:t>    </a:t>
            </a:r>
            <a:r>
              <a:rPr lang="en-US" sz="2000"/>
              <a:t>Contains a limited degree of contamination at all times. When open, shellfish can be relayed to a less contaminated area or harvested for depuration.</a:t>
            </a:r>
          </a:p>
          <a:p>
            <a:pPr lvl="1"/>
            <a:r>
              <a:rPr lang="en-US" b="1"/>
              <a:t>Conditionally Restricted</a:t>
            </a:r>
            <a:r>
              <a:rPr lang="en-US"/>
              <a:t>     </a:t>
            </a:r>
            <a:r>
              <a:rPr lang="en-US" sz="2000"/>
              <a:t>Contains a limited degree of contamination at all times, subject to intermittent pollution events and may be closed some of the time due to rainfall or seasonally poor water quality. </a:t>
            </a:r>
          </a:p>
          <a:p>
            <a:pPr lvl="1"/>
            <a:r>
              <a:rPr lang="en-US" b="1">
                <a:solidFill>
                  <a:srgbClr val="FF0000"/>
                </a:solidFill>
              </a:rPr>
              <a:t>Prohibited</a:t>
            </a:r>
            <a:r>
              <a:rPr lang="en-US"/>
              <a:t>     </a:t>
            </a:r>
            <a:r>
              <a:rPr lang="en-US" sz="2000"/>
              <a:t>Closed to the harvest of shellfish under all conditions, except the gathering of seed for municipal propagation programs under a DMF permit.</a:t>
            </a:r>
          </a:p>
        </p:txBody>
      </p:sp>
      <p:sp>
        <p:nvSpPr>
          <p:cNvPr id="7" name="Footer Placeholder 1">
            <a:extLst>
              <a:ext uri="{FF2B5EF4-FFF2-40B4-BE49-F238E27FC236}">
                <a16:creationId xmlns:a16="http://schemas.microsoft.com/office/drawing/2014/main" id="{3CE8CE28-EE5A-4954-B0A7-C103DCFF10D2}"/>
              </a:ext>
            </a:extLst>
          </p:cNvPr>
          <p:cNvSpPr>
            <a:spLocks noGrp="1"/>
          </p:cNvSpPr>
          <p:nvPr>
            <p:ph type="ftr" sz="quarter" idx="11"/>
          </p:nvPr>
        </p:nvSpPr>
        <p:spPr>
          <a:xfrm>
            <a:off x="131976" y="6310311"/>
            <a:ext cx="4116639" cy="365125"/>
          </a:xfrm>
        </p:spPr>
        <p:txBody>
          <a:bodyPr/>
          <a:lstStyle/>
          <a:p>
            <a:pPr algn="l"/>
            <a:r>
              <a:rPr lang="en-US">
                <a:solidFill>
                  <a:schemeClr val="bg1"/>
                </a:solidFill>
              </a:rPr>
              <a:t>Cohasset – Scituate WWTP	Wednesday June 16, 2021</a:t>
            </a:r>
          </a:p>
          <a:p>
            <a:pPr algn="l"/>
            <a:r>
              <a:rPr lang="en-US">
                <a:solidFill>
                  <a:schemeClr val="bg1"/>
                </a:solidFill>
              </a:rPr>
              <a:t>Slide </a:t>
            </a:r>
            <a:fld id="{4B03DF88-5154-47DF-908D-245BDF76FE92}" type="slidenum">
              <a:rPr lang="en-US" smtClean="0">
                <a:solidFill>
                  <a:schemeClr val="bg1"/>
                </a:solidFill>
              </a:rPr>
              <a:t>6</a:t>
            </a:fld>
            <a:r>
              <a:rPr lang="en-US">
                <a:solidFill>
                  <a:schemeClr val="bg1"/>
                </a:solidFill>
              </a:rPr>
              <a:t> </a:t>
            </a:r>
          </a:p>
        </p:txBody>
      </p:sp>
    </p:spTree>
    <p:extLst>
      <p:ext uri="{BB962C8B-B14F-4D97-AF65-F5344CB8AC3E}">
        <p14:creationId xmlns:p14="http://schemas.microsoft.com/office/powerpoint/2010/main" val="32769141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A5B8E86-F3DD-4332-A981-F5CB9A2203D3}"/>
              </a:ext>
            </a:extLst>
          </p:cNvPr>
          <p:cNvPicPr>
            <a:picLocks noChangeAspect="1"/>
          </p:cNvPicPr>
          <p:nvPr/>
        </p:nvPicPr>
        <p:blipFill rotWithShape="1">
          <a:blip r:embed="rId3">
            <a:extLst>
              <a:ext uri="{28A0092B-C50C-407E-A947-70E740481C1C}">
                <a14:useLocalDpi xmlns:a14="http://schemas.microsoft.com/office/drawing/2010/main" val="0"/>
              </a:ext>
            </a:extLst>
          </a:blip>
          <a:srcRect t="84148"/>
          <a:stretch/>
        </p:blipFill>
        <p:spPr>
          <a:xfrm>
            <a:off x="0" y="5770880"/>
            <a:ext cx="12192000" cy="1087120"/>
          </a:xfrm>
          <a:prstGeom prst="rect">
            <a:avLst/>
          </a:prstGeom>
        </p:spPr>
      </p:pic>
      <p:pic>
        <p:nvPicPr>
          <p:cNvPr id="9" name="Picture 8">
            <a:extLst>
              <a:ext uri="{FF2B5EF4-FFF2-40B4-BE49-F238E27FC236}">
                <a16:creationId xmlns:a16="http://schemas.microsoft.com/office/drawing/2014/main" id="{A04BB3A8-DAA6-45DE-9659-C06E144C5927}"/>
              </a:ext>
            </a:extLst>
          </p:cNvPr>
          <p:cNvPicPr>
            <a:picLocks noChangeAspect="1"/>
          </p:cNvPicPr>
          <p:nvPr/>
        </p:nvPicPr>
        <p:blipFill>
          <a:blip r:embed="rId4"/>
          <a:stretch>
            <a:fillRect/>
          </a:stretch>
        </p:blipFill>
        <p:spPr>
          <a:xfrm>
            <a:off x="1663370" y="595774"/>
            <a:ext cx="8817322" cy="4971965"/>
          </a:xfrm>
          <a:prstGeom prst="rect">
            <a:avLst/>
          </a:prstGeom>
        </p:spPr>
      </p:pic>
      <p:sp>
        <p:nvSpPr>
          <p:cNvPr id="12" name="TextBox 11">
            <a:extLst>
              <a:ext uri="{FF2B5EF4-FFF2-40B4-BE49-F238E27FC236}">
                <a16:creationId xmlns:a16="http://schemas.microsoft.com/office/drawing/2014/main" id="{3AA0E4CA-1283-4998-9360-3EEF509B355D}"/>
              </a:ext>
            </a:extLst>
          </p:cNvPr>
          <p:cNvSpPr txBox="1"/>
          <p:nvPr/>
        </p:nvSpPr>
        <p:spPr>
          <a:xfrm>
            <a:off x="1576599" y="205825"/>
            <a:ext cx="2990155" cy="461665"/>
          </a:xfrm>
          <a:prstGeom prst="rect">
            <a:avLst/>
          </a:prstGeom>
          <a:noFill/>
        </p:spPr>
        <p:txBody>
          <a:bodyPr wrap="square" rtlCol="0">
            <a:spAutoFit/>
          </a:bodyPr>
          <a:lstStyle/>
          <a:p>
            <a:r>
              <a:rPr lang="en-US" sz="2400" i="1"/>
              <a:t>For Example</a:t>
            </a:r>
          </a:p>
        </p:txBody>
      </p:sp>
      <p:sp>
        <p:nvSpPr>
          <p:cNvPr id="5" name="Footer Placeholder 1">
            <a:extLst>
              <a:ext uri="{FF2B5EF4-FFF2-40B4-BE49-F238E27FC236}">
                <a16:creationId xmlns:a16="http://schemas.microsoft.com/office/drawing/2014/main" id="{4910FA56-B462-4969-BA5E-551CBDAB7380}"/>
              </a:ext>
            </a:extLst>
          </p:cNvPr>
          <p:cNvSpPr>
            <a:spLocks noGrp="1"/>
          </p:cNvSpPr>
          <p:nvPr>
            <p:ph type="ftr" sz="quarter" idx="11"/>
          </p:nvPr>
        </p:nvSpPr>
        <p:spPr>
          <a:xfrm>
            <a:off x="131976" y="6310311"/>
            <a:ext cx="4116639" cy="365125"/>
          </a:xfrm>
        </p:spPr>
        <p:txBody>
          <a:bodyPr/>
          <a:lstStyle/>
          <a:p>
            <a:pPr algn="l"/>
            <a:r>
              <a:rPr lang="en-US">
                <a:solidFill>
                  <a:schemeClr val="bg1"/>
                </a:solidFill>
              </a:rPr>
              <a:t>Cohasset – Scituate WWTP	Wednesday June 16, 2021</a:t>
            </a:r>
          </a:p>
          <a:p>
            <a:pPr algn="l"/>
            <a:r>
              <a:rPr lang="en-US">
                <a:solidFill>
                  <a:schemeClr val="bg1"/>
                </a:solidFill>
              </a:rPr>
              <a:t>Slide </a:t>
            </a:r>
            <a:fld id="{4B03DF88-5154-47DF-908D-245BDF76FE92}" type="slidenum">
              <a:rPr lang="en-US" smtClean="0">
                <a:solidFill>
                  <a:schemeClr val="bg1"/>
                </a:solidFill>
              </a:rPr>
              <a:t>7</a:t>
            </a:fld>
            <a:r>
              <a:rPr lang="en-US">
                <a:solidFill>
                  <a:schemeClr val="bg1"/>
                </a:solidFill>
              </a:rPr>
              <a:t> </a:t>
            </a:r>
          </a:p>
        </p:txBody>
      </p:sp>
    </p:spTree>
    <p:extLst>
      <p:ext uri="{BB962C8B-B14F-4D97-AF65-F5344CB8AC3E}">
        <p14:creationId xmlns:p14="http://schemas.microsoft.com/office/powerpoint/2010/main" val="17856606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E4A8D0F-9D56-4457-9D33-F42EA0C829D6}"/>
              </a:ext>
            </a:extLst>
          </p:cNvPr>
          <p:cNvSpPr>
            <a:spLocks noGrp="1"/>
          </p:cNvSpPr>
          <p:nvPr>
            <p:ph type="title"/>
          </p:nvPr>
        </p:nvSpPr>
        <p:spPr>
          <a:xfrm>
            <a:off x="909320" y="365126"/>
            <a:ext cx="10515600" cy="1087713"/>
          </a:xfrm>
        </p:spPr>
        <p:txBody>
          <a:bodyPr>
            <a:normAutofit/>
          </a:bodyPr>
          <a:lstStyle/>
          <a:p>
            <a:r>
              <a:rPr lang="en-US" b="1">
                <a:solidFill>
                  <a:schemeClr val="accent1">
                    <a:lumMod val="50000"/>
                  </a:schemeClr>
                </a:solidFill>
                <a:effectLst>
                  <a:outerShdw blurRad="38100" dist="38100" dir="2700000" algn="tl">
                    <a:srgbClr val="000000">
                      <a:alpha val="43137"/>
                    </a:srgbClr>
                  </a:outerShdw>
                </a:effectLst>
              </a:rPr>
              <a:t>Why follow recommendations?</a:t>
            </a:r>
          </a:p>
        </p:txBody>
      </p:sp>
      <p:pic>
        <p:nvPicPr>
          <p:cNvPr id="4" name="Picture 3">
            <a:extLst>
              <a:ext uri="{FF2B5EF4-FFF2-40B4-BE49-F238E27FC236}">
                <a16:creationId xmlns:a16="http://schemas.microsoft.com/office/drawing/2014/main" id="{FA5B8E86-F3DD-4332-A981-F5CB9A2203D3}"/>
              </a:ext>
            </a:extLst>
          </p:cNvPr>
          <p:cNvPicPr>
            <a:picLocks noChangeAspect="1"/>
          </p:cNvPicPr>
          <p:nvPr/>
        </p:nvPicPr>
        <p:blipFill rotWithShape="1">
          <a:blip r:embed="rId3">
            <a:extLst>
              <a:ext uri="{28A0092B-C50C-407E-A947-70E740481C1C}">
                <a14:useLocalDpi xmlns:a14="http://schemas.microsoft.com/office/drawing/2010/main" val="0"/>
              </a:ext>
            </a:extLst>
          </a:blip>
          <a:srcRect t="84148"/>
          <a:stretch/>
        </p:blipFill>
        <p:spPr>
          <a:xfrm>
            <a:off x="0" y="5770880"/>
            <a:ext cx="12192000" cy="1087120"/>
          </a:xfrm>
          <a:prstGeom prst="rect">
            <a:avLst/>
          </a:prstGeom>
        </p:spPr>
      </p:pic>
      <p:sp>
        <p:nvSpPr>
          <p:cNvPr id="3" name="Content Placeholder 2">
            <a:extLst>
              <a:ext uri="{FF2B5EF4-FFF2-40B4-BE49-F238E27FC236}">
                <a16:creationId xmlns:a16="http://schemas.microsoft.com/office/drawing/2014/main" id="{D2A15959-C322-4688-AE92-0AB149C1C54B}"/>
              </a:ext>
            </a:extLst>
          </p:cNvPr>
          <p:cNvSpPr>
            <a:spLocks noGrp="1"/>
          </p:cNvSpPr>
          <p:nvPr>
            <p:ph sz="half" idx="1"/>
          </p:nvPr>
        </p:nvSpPr>
        <p:spPr>
          <a:xfrm>
            <a:off x="910321" y="1849208"/>
            <a:ext cx="11073697" cy="3258059"/>
          </a:xfrm>
        </p:spPr>
        <p:txBody>
          <a:bodyPr>
            <a:normAutofit/>
          </a:bodyPr>
          <a:lstStyle/>
          <a:p>
            <a:pPr marL="457200" indent="-457200"/>
            <a:r>
              <a:rPr lang="en-US" sz="2400" b="1" u="sng"/>
              <a:t>Public Health Protection</a:t>
            </a:r>
          </a:p>
          <a:p>
            <a:pPr marL="457200" indent="-457200"/>
            <a:r>
              <a:rPr lang="en-US" sz="2400"/>
              <a:t>Massachusetts signatory to the Interstate Shellfish Sanitation Conference (ISSC)</a:t>
            </a:r>
          </a:p>
          <a:p>
            <a:pPr marL="457200" indent="-457200">
              <a:tabLst>
                <a:tab pos="339725" algn="l"/>
              </a:tabLst>
            </a:pPr>
            <a:r>
              <a:rPr lang="en-US" sz="2400"/>
              <a:t>Both DMF and DPH have adopted the NSSP Model Ordinance by reference </a:t>
            </a:r>
            <a:r>
              <a:rPr lang="en-US"/>
              <a:t>in regulation</a:t>
            </a:r>
          </a:p>
          <a:p>
            <a:pPr marL="457200" indent="-457200">
              <a:tabLst>
                <a:tab pos="339725" algn="l"/>
              </a:tabLst>
            </a:pPr>
            <a:r>
              <a:rPr lang="en-US" sz="2400"/>
              <a:t>Avoid non-compliance finding by FDA</a:t>
            </a:r>
          </a:p>
          <a:p>
            <a:pPr marL="914400" lvl="1" indent="-457200">
              <a:tabLst>
                <a:tab pos="339725" algn="l"/>
              </a:tabLst>
            </a:pPr>
            <a:r>
              <a:rPr lang="en-US" sz="2000"/>
              <a:t>Massachusetts could be prevented from exporting product inter-state</a:t>
            </a:r>
            <a:r>
              <a:rPr lang="en-US" sz="1600"/>
              <a:t> </a:t>
            </a:r>
          </a:p>
          <a:p>
            <a:pPr marL="0" indent="0">
              <a:buNone/>
            </a:pPr>
            <a:endParaRPr lang="en-US"/>
          </a:p>
        </p:txBody>
      </p:sp>
      <p:sp>
        <p:nvSpPr>
          <p:cNvPr id="8" name="Footer Placeholder 1">
            <a:extLst>
              <a:ext uri="{FF2B5EF4-FFF2-40B4-BE49-F238E27FC236}">
                <a16:creationId xmlns:a16="http://schemas.microsoft.com/office/drawing/2014/main" id="{F039840D-3B66-45F2-91B4-3ACA7324D8C8}"/>
              </a:ext>
            </a:extLst>
          </p:cNvPr>
          <p:cNvSpPr>
            <a:spLocks noGrp="1"/>
          </p:cNvSpPr>
          <p:nvPr>
            <p:ph type="ftr" sz="quarter" idx="11"/>
          </p:nvPr>
        </p:nvSpPr>
        <p:spPr>
          <a:xfrm>
            <a:off x="131976" y="6310311"/>
            <a:ext cx="4116639" cy="365125"/>
          </a:xfrm>
        </p:spPr>
        <p:txBody>
          <a:bodyPr/>
          <a:lstStyle/>
          <a:p>
            <a:pPr algn="l"/>
            <a:r>
              <a:rPr lang="en-US">
                <a:solidFill>
                  <a:schemeClr val="bg1"/>
                </a:solidFill>
              </a:rPr>
              <a:t>Cohasset – Scituate WWTP	Wednesday June 16, 2021</a:t>
            </a:r>
          </a:p>
          <a:p>
            <a:pPr algn="l"/>
            <a:r>
              <a:rPr lang="en-US">
                <a:solidFill>
                  <a:schemeClr val="bg1"/>
                </a:solidFill>
              </a:rPr>
              <a:t>Slide </a:t>
            </a:r>
            <a:fld id="{4B03DF88-5154-47DF-908D-245BDF76FE92}" type="slidenum">
              <a:rPr lang="en-US" smtClean="0">
                <a:solidFill>
                  <a:schemeClr val="bg1"/>
                </a:solidFill>
              </a:rPr>
              <a:t>8</a:t>
            </a:fld>
            <a:r>
              <a:rPr lang="en-US">
                <a:solidFill>
                  <a:schemeClr val="bg1"/>
                </a:solidFill>
              </a:rPr>
              <a:t> </a:t>
            </a:r>
          </a:p>
        </p:txBody>
      </p:sp>
    </p:spTree>
    <p:extLst>
      <p:ext uri="{BB962C8B-B14F-4D97-AF65-F5344CB8AC3E}">
        <p14:creationId xmlns:p14="http://schemas.microsoft.com/office/powerpoint/2010/main" val="31151413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C0954E2-B149-4977-833D-D11F126F7FAB}"/>
              </a:ext>
            </a:extLst>
          </p:cNvPr>
          <p:cNvPicPr>
            <a:picLocks noChangeAspect="1"/>
          </p:cNvPicPr>
          <p:nvPr/>
        </p:nvPicPr>
        <p:blipFill>
          <a:blip r:embed="rId3"/>
          <a:stretch>
            <a:fillRect/>
          </a:stretch>
        </p:blipFill>
        <p:spPr>
          <a:xfrm>
            <a:off x="4124342" y="5809"/>
            <a:ext cx="8058132" cy="6846382"/>
          </a:xfrm>
          <a:prstGeom prst="rect">
            <a:avLst/>
          </a:prstGeom>
        </p:spPr>
      </p:pic>
      <p:sp>
        <p:nvSpPr>
          <p:cNvPr id="11" name="Title 4">
            <a:extLst>
              <a:ext uri="{FF2B5EF4-FFF2-40B4-BE49-F238E27FC236}">
                <a16:creationId xmlns:a16="http://schemas.microsoft.com/office/drawing/2014/main" id="{8595B3FC-6D43-4E94-BE50-47FDD657CF46}"/>
              </a:ext>
            </a:extLst>
          </p:cNvPr>
          <p:cNvSpPr txBox="1">
            <a:spLocks/>
          </p:cNvSpPr>
          <p:nvPr/>
        </p:nvSpPr>
        <p:spPr>
          <a:xfrm>
            <a:off x="257175" y="376756"/>
            <a:ext cx="3867167" cy="1596423"/>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b="1">
                <a:solidFill>
                  <a:schemeClr val="accent1">
                    <a:lumMod val="50000"/>
                  </a:schemeClr>
                </a:solidFill>
                <a:effectLst>
                  <a:outerShdw blurRad="38100" dist="38100" dir="2700000" algn="tl">
                    <a:srgbClr val="000000">
                      <a:alpha val="43137"/>
                    </a:srgbClr>
                  </a:outerShdw>
                </a:effectLst>
              </a:rPr>
              <a:t>Current</a:t>
            </a:r>
          </a:p>
          <a:p>
            <a:pPr algn="r"/>
            <a:r>
              <a:rPr lang="en-US" b="1">
                <a:solidFill>
                  <a:schemeClr val="accent1">
                    <a:lumMod val="50000"/>
                  </a:schemeClr>
                </a:solidFill>
                <a:effectLst>
                  <a:outerShdw blurRad="38100" dist="38100" dir="2700000" algn="tl">
                    <a:srgbClr val="000000">
                      <a:alpha val="43137"/>
                    </a:srgbClr>
                  </a:outerShdw>
                </a:effectLst>
              </a:rPr>
              <a:t>Area</a:t>
            </a:r>
          </a:p>
          <a:p>
            <a:pPr algn="r"/>
            <a:r>
              <a:rPr lang="en-US" b="1">
                <a:solidFill>
                  <a:schemeClr val="accent1">
                    <a:lumMod val="50000"/>
                  </a:schemeClr>
                </a:solidFill>
                <a:effectLst>
                  <a:outerShdw blurRad="38100" dist="38100" dir="2700000" algn="tl">
                    <a:srgbClr val="000000">
                      <a:alpha val="43137"/>
                    </a:srgbClr>
                  </a:outerShdw>
                </a:effectLst>
              </a:rPr>
              <a:t>Classification</a:t>
            </a:r>
          </a:p>
        </p:txBody>
      </p:sp>
      <p:sp>
        <p:nvSpPr>
          <p:cNvPr id="12" name="Title 4">
            <a:extLst>
              <a:ext uri="{FF2B5EF4-FFF2-40B4-BE49-F238E27FC236}">
                <a16:creationId xmlns:a16="http://schemas.microsoft.com/office/drawing/2014/main" id="{BC9A97CA-33FA-4634-89E6-6DFE621AAD28}"/>
              </a:ext>
            </a:extLst>
          </p:cNvPr>
          <p:cNvSpPr txBox="1">
            <a:spLocks/>
          </p:cNvSpPr>
          <p:nvPr/>
        </p:nvSpPr>
        <p:spPr>
          <a:xfrm>
            <a:off x="1" y="2370224"/>
            <a:ext cx="4132360" cy="4102768"/>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spcAft>
                <a:spcPts val="600"/>
              </a:spcAft>
            </a:pPr>
            <a:r>
              <a:rPr lang="en-US" b="1" u="sng">
                <a:solidFill>
                  <a:schemeClr val="accent1">
                    <a:lumMod val="50000"/>
                  </a:schemeClr>
                </a:solidFill>
              </a:rPr>
              <a:t>Conditionally Approved</a:t>
            </a:r>
          </a:p>
          <a:p>
            <a:pPr algn="r">
              <a:spcAft>
                <a:spcPts val="300"/>
              </a:spcAft>
            </a:pPr>
            <a:r>
              <a:rPr lang="en-US" b="1">
                <a:solidFill>
                  <a:schemeClr val="accent1">
                    <a:lumMod val="50000"/>
                  </a:schemeClr>
                </a:solidFill>
              </a:rPr>
              <a:t>MB5.1, </a:t>
            </a:r>
            <a:r>
              <a:rPr lang="en-US" sz="3400" b="1">
                <a:solidFill>
                  <a:schemeClr val="accent1">
                    <a:lumMod val="50000"/>
                  </a:schemeClr>
                </a:solidFill>
              </a:rPr>
              <a:t>North River East</a:t>
            </a:r>
          </a:p>
          <a:p>
            <a:pPr algn="r">
              <a:spcAft>
                <a:spcPts val="300"/>
              </a:spcAft>
            </a:pPr>
            <a:r>
              <a:rPr lang="en-US" b="1">
                <a:solidFill>
                  <a:schemeClr val="accent1">
                    <a:lumMod val="50000"/>
                  </a:schemeClr>
                </a:solidFill>
              </a:rPr>
              <a:t>MB6.1, </a:t>
            </a:r>
            <a:r>
              <a:rPr lang="en-US" sz="3400" b="1">
                <a:solidFill>
                  <a:schemeClr val="accent1">
                    <a:lumMod val="50000"/>
                  </a:schemeClr>
                </a:solidFill>
              </a:rPr>
              <a:t>South River North</a:t>
            </a:r>
          </a:p>
          <a:p>
            <a:pPr algn="r">
              <a:spcAft>
                <a:spcPts val="300"/>
              </a:spcAft>
            </a:pPr>
            <a:r>
              <a:rPr lang="en-US" b="1">
                <a:solidFill>
                  <a:schemeClr val="accent1">
                    <a:lumMod val="50000"/>
                  </a:schemeClr>
                </a:solidFill>
              </a:rPr>
              <a:t>Current Status - </a:t>
            </a:r>
            <a:r>
              <a:rPr lang="en-US" sz="3400" b="1">
                <a:solidFill>
                  <a:schemeClr val="accent1">
                    <a:lumMod val="50000"/>
                  </a:schemeClr>
                </a:solidFill>
              </a:rPr>
              <a:t>Closed</a:t>
            </a:r>
          </a:p>
          <a:p>
            <a:pPr algn="r"/>
            <a:endParaRPr lang="en-US" b="0" i="0">
              <a:solidFill>
                <a:srgbClr val="333333"/>
              </a:solidFill>
              <a:effectLst/>
              <a:latin typeface="Avenir Next W01"/>
            </a:endParaRPr>
          </a:p>
          <a:p>
            <a:pPr algn="r">
              <a:spcAft>
                <a:spcPts val="300"/>
              </a:spcAft>
            </a:pPr>
            <a:r>
              <a:rPr lang="en-US" sz="3800" b="0" i="0">
                <a:solidFill>
                  <a:schemeClr val="bg1">
                    <a:lumMod val="50000"/>
                  </a:schemeClr>
                </a:solidFill>
                <a:effectLst/>
                <a:latin typeface="Avenir Next W01"/>
              </a:rPr>
              <a:t>Historically</a:t>
            </a:r>
          </a:p>
          <a:p>
            <a:pPr algn="r">
              <a:spcAft>
                <a:spcPts val="300"/>
              </a:spcAft>
            </a:pPr>
            <a:r>
              <a:rPr lang="en-US" sz="3800" b="0" i="0">
                <a:solidFill>
                  <a:schemeClr val="bg1">
                    <a:lumMod val="50000"/>
                  </a:schemeClr>
                </a:solidFill>
                <a:effectLst/>
                <a:latin typeface="Avenir Next W01"/>
              </a:rPr>
              <a:t>Closed </a:t>
            </a:r>
          </a:p>
          <a:p>
            <a:pPr algn="r">
              <a:spcAft>
                <a:spcPts val="300"/>
              </a:spcAft>
            </a:pPr>
            <a:r>
              <a:rPr lang="en-US" sz="3800" b="0" i="0">
                <a:solidFill>
                  <a:schemeClr val="bg1">
                    <a:lumMod val="50000"/>
                  </a:schemeClr>
                </a:solidFill>
                <a:effectLst/>
                <a:latin typeface="Avenir Next W01"/>
              </a:rPr>
              <a:t>June 1 to October 31</a:t>
            </a:r>
          </a:p>
          <a:p>
            <a:pPr algn="r">
              <a:spcAft>
                <a:spcPts val="300"/>
              </a:spcAft>
            </a:pPr>
            <a:r>
              <a:rPr lang="en-US" sz="3800">
                <a:solidFill>
                  <a:schemeClr val="bg1">
                    <a:lumMod val="50000"/>
                  </a:schemeClr>
                </a:solidFill>
                <a:latin typeface="Avenir Next W01"/>
              </a:rPr>
              <a:t>Open</a:t>
            </a:r>
          </a:p>
          <a:p>
            <a:pPr algn="r">
              <a:spcAft>
                <a:spcPts val="300"/>
              </a:spcAft>
            </a:pPr>
            <a:r>
              <a:rPr lang="en-US" sz="3800" b="0" i="0">
                <a:solidFill>
                  <a:schemeClr val="bg1">
                    <a:lumMod val="50000"/>
                  </a:schemeClr>
                </a:solidFill>
                <a:effectLst/>
                <a:latin typeface="Avenir Next W01"/>
              </a:rPr>
              <a:t>November 1 to May 31</a:t>
            </a:r>
          </a:p>
          <a:p>
            <a:pPr algn="r"/>
            <a:endParaRPr lang="en-US" b="1">
              <a:solidFill>
                <a:schemeClr val="accent1">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633895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7ABE31071780243B2E68C5BEE851FF0" ma:contentTypeVersion="10" ma:contentTypeDescription="Create a new document." ma:contentTypeScope="" ma:versionID="e9d9e99e6c2745b7e0c4dea72b5720f0">
  <xsd:schema xmlns:xsd="http://www.w3.org/2001/XMLSchema" xmlns:xs="http://www.w3.org/2001/XMLSchema" xmlns:p="http://schemas.microsoft.com/office/2006/metadata/properties" xmlns:ns3="6d1ab2f6-91f9-4f14-952a-3f3eb0d68341" xmlns:ns4="8f2fdac3-5421-455f-b4e4-df6141b3176a" targetNamespace="http://schemas.microsoft.com/office/2006/metadata/properties" ma:root="true" ma:fieldsID="f2f984693f32f4edadfba6a36b7b35e9" ns3:_="" ns4:_="">
    <xsd:import namespace="6d1ab2f6-91f9-4f14-952a-3f3eb0d68341"/>
    <xsd:import namespace="8f2fdac3-5421-455f-b4e4-df6141b3176a"/>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1ab2f6-91f9-4f14-952a-3f3eb0d6834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f2fdac3-5421-455f-b4e4-df6141b3176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5E55A60-D81B-4219-9675-D0538FB3A18F}">
  <ds:schemaRefs>
    <ds:schemaRef ds:uri="6d1ab2f6-91f9-4f14-952a-3f3eb0d68341"/>
    <ds:schemaRef ds:uri="8f2fdac3-5421-455f-b4e4-df6141b3176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AED96E0-9030-49DF-AA0A-E06090C66293}">
  <ds:schemaRefs>
    <ds:schemaRef ds:uri="6d1ab2f6-91f9-4f14-952a-3f3eb0d68341"/>
    <ds:schemaRef ds:uri="8f2fdac3-5421-455f-b4e4-df6141b3176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4C81E7CD-9D8A-4A35-A156-D28A5A74885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TotalTime>
  <Words>1066</Words>
  <Application>Microsoft Office PowerPoint</Application>
  <PresentationFormat>Widescreen</PresentationFormat>
  <Paragraphs>147</Paragraphs>
  <Slides>14</Slides>
  <Notes>12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14</vt:i4>
      </vt:variant>
    </vt:vector>
  </HeadingPairs>
  <TitlesOfParts>
    <vt:vector size="21" baseType="lpstr">
      <vt:lpstr>Arial</vt:lpstr>
      <vt:lpstr>Avenir Next W01</vt:lpstr>
      <vt:lpstr>Calibri</vt:lpstr>
      <vt:lpstr>Calibri Light</vt:lpstr>
      <vt:lpstr>Times New Roman</vt:lpstr>
      <vt:lpstr>Office Theme</vt:lpstr>
      <vt:lpstr>Custom Design</vt:lpstr>
      <vt:lpstr>PowerPoint Presentation</vt:lpstr>
      <vt:lpstr>National Shellfish Sanitation Program (NSSP)</vt:lpstr>
      <vt:lpstr>Classification adjacent to  Wastewater Treatment Plants</vt:lpstr>
      <vt:lpstr>PowerPoint Presentation</vt:lpstr>
      <vt:lpstr>PowerPoint Presentation</vt:lpstr>
      <vt:lpstr>NSSP Sanitary Classifications</vt:lpstr>
      <vt:lpstr>PowerPoint Presentation</vt:lpstr>
      <vt:lpstr>Why follow recommendations?</vt:lpstr>
      <vt:lpstr>PowerPoint Presentation</vt:lpstr>
      <vt:lpstr>PowerPoint Presentation</vt:lpstr>
      <vt:lpstr>PowerPoint Presentation</vt:lpstr>
      <vt:lpstr>PowerPoint Presentation</vt:lpstr>
      <vt:lpstr>What can/is be(ing) done?</vt:lpstr>
      <vt:lpstr>http://www.issc.org/nssp-guide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Kennedy, Jeff (FWE)</dc:creator>
  <cp:lastModifiedBy>Susan Harrison</cp:lastModifiedBy>
  <cp:revision>5</cp:revision>
  <cp:lastPrinted>2021-01-19T21:40:10Z</cp:lastPrinted>
  <dcterms:created xsi:type="dcterms:W3CDTF">2021-01-19T15:36:38Z</dcterms:created>
  <dcterms:modified xsi:type="dcterms:W3CDTF">2021-09-03T00:05:30Z</dcterms:modified>
</cp:coreProperties>
</file>