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6" r:id="rId3"/>
    <p:sldId id="258" r:id="rId4"/>
    <p:sldId id="279" r:id="rId5"/>
    <p:sldId id="267" r:id="rId6"/>
    <p:sldId id="287" r:id="rId7"/>
    <p:sldId id="288" r:id="rId8"/>
    <p:sldId id="289" r:id="rId9"/>
    <p:sldId id="290" r:id="rId10"/>
    <p:sldId id="276" r:id="rId11"/>
    <p:sldId id="281" r:id="rId12"/>
    <p:sldId id="278" r:id="rId13"/>
    <p:sldId id="285" r:id="rId14"/>
    <p:sldId id="291" r:id="rId15"/>
    <p:sldId id="269" r:id="rId16"/>
    <p:sldId id="262" r:id="rId17"/>
    <p:sldId id="263" r:id="rId18"/>
    <p:sldId id="265" r:id="rId19"/>
    <p:sldId id="261" r:id="rId20"/>
    <p:sldId id="264" r:id="rId21"/>
    <p:sldId id="257" r:id="rId22"/>
    <p:sldId id="292" r:id="rId2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A37A0E-51FF-4897-A809-5E15B0544C01}">
          <p14:sldIdLst>
            <p14:sldId id="256"/>
            <p14:sldId id="286"/>
            <p14:sldId id="258"/>
            <p14:sldId id="279"/>
            <p14:sldId id="267"/>
            <p14:sldId id="287"/>
            <p14:sldId id="288"/>
            <p14:sldId id="289"/>
            <p14:sldId id="290"/>
            <p14:sldId id="276"/>
            <p14:sldId id="281"/>
            <p14:sldId id="278"/>
            <p14:sldId id="285"/>
            <p14:sldId id="291"/>
            <p14:sldId id="269"/>
            <p14:sldId id="262"/>
            <p14:sldId id="263"/>
            <p14:sldId id="265"/>
            <p14:sldId id="261"/>
            <p14:sldId id="264"/>
            <p14:sldId id="257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0" autoAdjust="0"/>
  </p:normalViewPr>
  <p:slideViewPr>
    <p:cSldViewPr>
      <p:cViewPr varScale="1">
        <p:scale>
          <a:sx n="92" d="100"/>
          <a:sy n="92" d="100"/>
        </p:scale>
        <p:origin x="18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9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2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4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5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7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1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5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5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F5A60-A32C-4139-BDB5-CF15B88D5A25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8913-1359-46AD-AB9B-3DFCFA629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9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Scituate</a:t>
            </a:r>
            <a:br>
              <a:rPr lang="en-US" dirty="0" smtClean="0"/>
            </a:br>
            <a:r>
              <a:rPr lang="en-US" dirty="0" smtClean="0"/>
              <a:t> Public Facilities Master Plan</a:t>
            </a:r>
            <a:br>
              <a:rPr lang="en-US" dirty="0" smtClean="0"/>
            </a:br>
            <a:r>
              <a:rPr lang="en-US" sz="3600" dirty="0" smtClean="0"/>
              <a:t>Final Report to the Board of Selectmen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Assessment and Recommendations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November 18, 2014</a:t>
            </a:r>
          </a:p>
          <a:p>
            <a:endParaRPr lang="en-US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</a:t>
            </a:r>
          </a:p>
          <a:p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Scituate Public Facilities Master Planning Committee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Maintaining our Properties must be a Priority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1800" dirty="0" smtClean="0"/>
              <a:t>Determine long term needs for all town buildings by developing a 5 year capital plan for each building (including but not limited to):</a:t>
            </a:r>
          </a:p>
          <a:p>
            <a:pPr lvl="1"/>
            <a:r>
              <a:rPr lang="en-US" sz="1600" dirty="0" smtClean="0"/>
              <a:t>Elementary schools (Jenkins, Cushing, </a:t>
            </a:r>
            <a:r>
              <a:rPr lang="en-US" sz="1600" dirty="0" err="1" smtClean="0"/>
              <a:t>Hatherly</a:t>
            </a:r>
            <a:r>
              <a:rPr lang="en-US" sz="1600" dirty="0" smtClean="0"/>
              <a:t>, </a:t>
            </a:r>
            <a:r>
              <a:rPr lang="en-US" sz="1600" dirty="0" err="1" smtClean="0"/>
              <a:t>Wampatuck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High School</a:t>
            </a:r>
          </a:p>
          <a:p>
            <a:pPr lvl="1"/>
            <a:r>
              <a:rPr lang="en-US" sz="1600" dirty="0" smtClean="0"/>
              <a:t>44 Jericho Road/ Harbor Community Building</a:t>
            </a:r>
          </a:p>
          <a:p>
            <a:pPr lvl="1"/>
            <a:r>
              <a:rPr lang="en-US" sz="1600" dirty="0" smtClean="0"/>
              <a:t>Fire HQ at First Parish Road</a:t>
            </a:r>
          </a:p>
          <a:p>
            <a:pPr lvl="1"/>
            <a:r>
              <a:rPr lang="en-US" sz="1600" dirty="0" err="1" smtClean="0"/>
              <a:t>Humarock</a:t>
            </a:r>
            <a:r>
              <a:rPr lang="en-US" sz="1600" dirty="0" smtClean="0"/>
              <a:t> Fire Station (Station #4)</a:t>
            </a:r>
          </a:p>
          <a:p>
            <a:pPr lvl="1"/>
            <a:r>
              <a:rPr lang="en-US" sz="1600" dirty="0" err="1" smtClean="0"/>
              <a:t>DPW</a:t>
            </a:r>
            <a:r>
              <a:rPr lang="en-US" sz="1600" dirty="0" smtClean="0"/>
              <a:t> Buildings (garage, salt shed, offices)</a:t>
            </a:r>
          </a:p>
          <a:p>
            <a:pPr lvl="1"/>
            <a:r>
              <a:rPr lang="en-US" sz="1600" dirty="0" smtClean="0"/>
              <a:t>Sewage Treatment Plant (central facility, pumping stations)</a:t>
            </a:r>
          </a:p>
          <a:p>
            <a:pPr lvl="1"/>
            <a:r>
              <a:rPr lang="en-US" sz="1600" dirty="0" smtClean="0"/>
              <a:t>Water Department (distribution plant, administrative offices, well stations, water tanks)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921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will these projects cost?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aseline="30000" dirty="0"/>
              <a:t>1</a:t>
            </a:r>
            <a:r>
              <a:rPr lang="en-US" sz="1300" dirty="0" smtClean="0"/>
              <a:t>Taxpayer Cost </a:t>
            </a:r>
            <a:r>
              <a:rPr lang="en-US" sz="1300" dirty="0"/>
              <a:t>is </a:t>
            </a:r>
            <a:r>
              <a:rPr lang="en-US" sz="1300" dirty="0" smtClean="0"/>
              <a:t>Total Project </a:t>
            </a:r>
            <a:r>
              <a:rPr lang="en-US" sz="1300" dirty="0"/>
              <a:t>Cost less estimated State </a:t>
            </a:r>
            <a:r>
              <a:rPr lang="en-US" sz="1300" dirty="0" smtClean="0"/>
              <a:t>Reimbursements.  It </a:t>
            </a:r>
            <a:r>
              <a:rPr lang="en-US" sz="1300" dirty="0"/>
              <a:t>does not include the impact </a:t>
            </a:r>
            <a:r>
              <a:rPr lang="en-US" sz="1300" dirty="0" smtClean="0"/>
              <a:t>of </a:t>
            </a:r>
            <a:r>
              <a:rPr lang="en-US" sz="1300" dirty="0"/>
              <a:t>sale of </a:t>
            </a:r>
            <a:r>
              <a:rPr lang="en-US" sz="1300" dirty="0" smtClean="0"/>
              <a:t>surplus properties</a:t>
            </a:r>
            <a:r>
              <a:rPr lang="en-US" sz="1300" dirty="0"/>
              <a:t>, </a:t>
            </a:r>
            <a:r>
              <a:rPr lang="en-US" sz="1300" dirty="0" smtClean="0"/>
              <a:t>possible CPC  </a:t>
            </a:r>
            <a:r>
              <a:rPr lang="en-US" sz="1300" dirty="0"/>
              <a:t>and other grant reimbursements, or private fundraising for the library</a:t>
            </a:r>
            <a:r>
              <a:rPr lang="en-US" sz="1300" dirty="0" smtClean="0"/>
              <a:t>.</a:t>
            </a:r>
          </a:p>
          <a:p>
            <a:pPr marL="0" indent="0">
              <a:buNone/>
            </a:pPr>
            <a:r>
              <a:rPr lang="en-US" sz="1400" baseline="30000" dirty="0"/>
              <a:t>2</a:t>
            </a:r>
            <a:r>
              <a:rPr lang="en-US" sz="1200" dirty="0" smtClean="0"/>
              <a:t> </a:t>
            </a:r>
            <a:r>
              <a:rPr lang="en-US" sz="1300" dirty="0" smtClean="0"/>
              <a:t>Town Center at Gates School includes Council on Aging, Town Hall, School Administration, and Recreation Department</a:t>
            </a:r>
          </a:p>
          <a:p>
            <a:pPr marL="0" indent="0">
              <a:buNone/>
            </a:pPr>
            <a:r>
              <a:rPr lang="en-US" sz="1300" baseline="30000" dirty="0"/>
              <a:t>3</a:t>
            </a:r>
            <a:r>
              <a:rPr lang="en-US" sz="1300" dirty="0" smtClean="0"/>
              <a:t> Taxpayer impact estimates based on prorated costs of 25 year bond funding at 4.25% interest rate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76082"/>
              </p:ext>
            </p:extLst>
          </p:nvPr>
        </p:nvGraphicFramePr>
        <p:xfrm>
          <a:off x="914400" y="1752600"/>
          <a:ext cx="7010401" cy="335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054"/>
                <a:gridCol w="1348946"/>
                <a:gridCol w="1493109"/>
                <a:gridCol w="1326292"/>
              </a:tblGrid>
              <a:tr h="990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Project</a:t>
                      </a:r>
                      <a:r>
                        <a:rPr lang="en-US" sz="1200" baseline="0" dirty="0" smtClean="0"/>
                        <a:t> cost to be approved by voters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Taxpayer</a:t>
                      </a:r>
                      <a:r>
                        <a:rPr lang="en-US" sz="1200" baseline="0" dirty="0" smtClean="0"/>
                        <a:t> share (net of state reimbursements)</a:t>
                      </a:r>
                      <a:r>
                        <a:rPr lang="en-US" sz="1200" baseline="300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Taxpayer impact on $480,000 home – 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dirty="0" smtClean="0"/>
                        <a:t> year</a:t>
                      </a:r>
                      <a:r>
                        <a:rPr lang="en-US" sz="1200" baseline="300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430122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$12.0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$46</a:t>
                      </a:r>
                      <a:endParaRPr lang="en-US" dirty="0"/>
                    </a:p>
                  </a:txBody>
                  <a:tcPr/>
                </a:tc>
              </a:tr>
              <a:tr h="430122">
                <a:tc>
                  <a:txBody>
                    <a:bodyPr/>
                    <a:lstStyle/>
                    <a:p>
                      <a:r>
                        <a:rPr lang="en-US" dirty="0" smtClean="0"/>
                        <a:t>Middle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$541</a:t>
                      </a:r>
                      <a:endParaRPr lang="en-US" dirty="0"/>
                    </a:p>
                  </a:txBody>
                  <a:tcPr/>
                </a:tc>
              </a:tr>
              <a:tr h="430122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Safety 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$149</a:t>
                      </a:r>
                      <a:endParaRPr lang="en-US" dirty="0"/>
                    </a:p>
                  </a:txBody>
                  <a:tcPr/>
                </a:tc>
              </a:tr>
              <a:tr h="430122">
                <a:tc>
                  <a:txBody>
                    <a:bodyPr/>
                    <a:lstStyle/>
                    <a:p>
                      <a:r>
                        <a:rPr lang="en-US" dirty="0" smtClean="0"/>
                        <a:t>Town Center Complex</a:t>
                      </a:r>
                      <a:r>
                        <a:rPr lang="en-US" baseline="0" dirty="0" smtClean="0"/>
                        <a:t> at Gates School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$23.0M – $25.0M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$23.0M – $25.0M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$229</a:t>
                      </a:r>
                    </a:p>
                  </a:txBody>
                  <a:tcPr/>
                </a:tc>
              </a:tr>
              <a:tr h="430122">
                <a:tc>
                  <a:txBody>
                    <a:bodyPr/>
                    <a:lstStyle/>
                    <a:p>
                      <a:r>
                        <a:rPr lang="en-US" dirty="0" smtClean="0"/>
                        <a:t>     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$128.2M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$102.3M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1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Potential Offsets for Project Costs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State Grants</a:t>
            </a:r>
          </a:p>
          <a:p>
            <a:pPr lvl="1"/>
            <a:r>
              <a:rPr lang="en-US" sz="1600" dirty="0" err="1" smtClean="0"/>
              <a:t>MSBA</a:t>
            </a:r>
            <a:r>
              <a:rPr lang="en-US" sz="1600" dirty="0" smtClean="0"/>
              <a:t> Grant (for the Middle School)	$20.9 million	</a:t>
            </a:r>
          </a:p>
          <a:p>
            <a:pPr lvl="1"/>
            <a:r>
              <a:rPr lang="en-US" sz="1600" dirty="0" err="1"/>
              <a:t>MBLC</a:t>
            </a:r>
            <a:r>
              <a:rPr lang="en-US" sz="1600" dirty="0"/>
              <a:t> Grant (for the library</a:t>
            </a:r>
            <a:r>
              <a:rPr lang="en-US" sz="1600" dirty="0" smtClean="0"/>
              <a:t>)		$5.0 million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 smtClean="0"/>
              <a:t>Other Sources of revenue (identified by the Revenue Working Group)</a:t>
            </a:r>
          </a:p>
          <a:p>
            <a:pPr lvl="1"/>
            <a:r>
              <a:rPr lang="en-US" sz="1600" dirty="0" smtClean="0"/>
              <a:t>Solar array revenues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			$100,00 per year</a:t>
            </a:r>
          </a:p>
          <a:p>
            <a:pPr lvl="1"/>
            <a:r>
              <a:rPr lang="en-US" sz="1600" dirty="0" smtClean="0"/>
              <a:t>Wind turbine revenues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			$100,000 per year</a:t>
            </a:r>
          </a:p>
          <a:p>
            <a:pPr lvl="1"/>
            <a:r>
              <a:rPr lang="en-US" sz="1600" dirty="0" smtClean="0"/>
              <a:t>Meals tax revenue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			$100,00 per year</a:t>
            </a:r>
          </a:p>
          <a:p>
            <a:pPr lvl="1"/>
            <a:r>
              <a:rPr lang="en-US" sz="1600" dirty="0" smtClean="0"/>
              <a:t>CPC				$800k/5 years for Gates</a:t>
            </a:r>
            <a:r>
              <a:rPr lang="en-US" sz="1600" baseline="30000" dirty="0" smtClean="0"/>
              <a:t>2</a:t>
            </a:r>
            <a:endParaRPr lang="en-US" sz="1600" dirty="0" smtClean="0"/>
          </a:p>
          <a:p>
            <a:pPr lvl="1"/>
            <a:r>
              <a:rPr lang="en-US" sz="1600" dirty="0" err="1" smtClean="0"/>
              <a:t>ESCO</a:t>
            </a:r>
            <a:r>
              <a:rPr lang="en-US" sz="1600" dirty="0" smtClean="0"/>
              <a:t>				est. $2.5 million for Gates</a:t>
            </a:r>
          </a:p>
          <a:p>
            <a:pPr lvl="1"/>
            <a:r>
              <a:rPr lang="en-US" sz="1600" dirty="0" smtClean="0"/>
              <a:t>Sale of surplus property			</a:t>
            </a:r>
            <a:r>
              <a:rPr lang="en-US" sz="1600" dirty="0" err="1" smtClean="0"/>
              <a:t>tbd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sz="1400" baseline="30000" dirty="0" smtClean="0"/>
              <a:t>1</a:t>
            </a:r>
            <a:r>
              <a:rPr lang="en-US" sz="1400" dirty="0" smtClean="0"/>
              <a:t>Revenues from these sources will need to be appropriated each year at  town meeting.</a:t>
            </a:r>
          </a:p>
          <a:p>
            <a:pPr marL="0" indent="0">
              <a:buNone/>
            </a:pPr>
            <a:r>
              <a:rPr lang="en-US" sz="1400" baseline="30000" dirty="0" smtClean="0"/>
              <a:t>2</a:t>
            </a:r>
            <a:r>
              <a:rPr lang="en-US" sz="1400" dirty="0" smtClean="0"/>
              <a:t>CPC funds requested for renovation of historic building</a:t>
            </a:r>
            <a:endParaRPr lang="en-US" sz="1400" baseline="300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767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Proposed Projects Timeline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162604"/>
              </p:ext>
            </p:extLst>
          </p:nvPr>
        </p:nvGraphicFramePr>
        <p:xfrm>
          <a:off x="838199" y="1828800"/>
          <a:ext cx="7924804" cy="3558710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30223"/>
                <a:gridCol w="339829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  <a:gridCol w="353422"/>
              </a:tblGrid>
              <a:tr h="19282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764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Library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Middle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Public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Safety Complex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1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Town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Center at Gates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Sch.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65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Legend: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66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Planning and Design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Construction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Facility Assessment:  Library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200" dirty="0" smtClean="0"/>
              <a:t>Year Built:  1978</a:t>
            </a:r>
          </a:p>
          <a:p>
            <a:pPr marL="0" indent="0">
              <a:buNone/>
            </a:pPr>
            <a:r>
              <a:rPr lang="en-US" sz="2200" dirty="0" smtClean="0"/>
              <a:t>Building Square Feet:  20,760</a:t>
            </a:r>
          </a:p>
          <a:p>
            <a:pPr marL="0" indent="0">
              <a:buNone/>
            </a:pPr>
            <a:r>
              <a:rPr lang="en-US" sz="2200" dirty="0" smtClean="0"/>
              <a:t>Land: 5.05 Acres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Lower level is not accessible</a:t>
            </a:r>
          </a:p>
          <a:p>
            <a:pPr lvl="1"/>
            <a:r>
              <a:rPr lang="en-US" dirty="0" smtClean="0"/>
              <a:t>Elevator and Stairs do not meet code</a:t>
            </a:r>
          </a:p>
          <a:p>
            <a:r>
              <a:rPr lang="en-US" dirty="0" smtClean="0"/>
              <a:t>Significant upgrades required if renovated</a:t>
            </a:r>
          </a:p>
          <a:p>
            <a:pPr lvl="1"/>
            <a:r>
              <a:rPr lang="en-US" dirty="0" smtClean="0"/>
              <a:t>HVAC is insufficient</a:t>
            </a:r>
          </a:p>
          <a:p>
            <a:pPr lvl="1"/>
            <a:r>
              <a:rPr lang="en-US" dirty="0" smtClean="0"/>
              <a:t>Single pane windows </a:t>
            </a:r>
          </a:p>
          <a:p>
            <a:pPr lvl="1"/>
            <a:r>
              <a:rPr lang="en-US" dirty="0" smtClean="0"/>
              <a:t>Outdated plumbing and wiring</a:t>
            </a:r>
          </a:p>
          <a:p>
            <a:pPr lvl="1"/>
            <a:r>
              <a:rPr lang="en-US" dirty="0" smtClean="0"/>
              <a:t>Roof needs to be replaced</a:t>
            </a:r>
          </a:p>
          <a:p>
            <a:r>
              <a:rPr lang="en-US" dirty="0" smtClean="0"/>
              <a:t>Functional Requirements not met</a:t>
            </a:r>
          </a:p>
          <a:p>
            <a:pPr lvl="1"/>
            <a:r>
              <a:rPr lang="en-US" dirty="0" smtClean="0"/>
              <a:t>Lack of small meeting spaces for students and children</a:t>
            </a:r>
          </a:p>
          <a:p>
            <a:pPr lvl="1"/>
            <a:r>
              <a:rPr lang="en-US" dirty="0" smtClean="0"/>
              <a:t>Insufficient meeting space for large groups</a:t>
            </a:r>
          </a:p>
          <a:p>
            <a:pPr lvl="1"/>
            <a:endParaRPr lang="en-US" dirty="0"/>
          </a:p>
          <a:p>
            <a:r>
              <a:rPr lang="en-US" dirty="0" smtClean="0"/>
              <a:t>Library Renovation and Expansion Project Approved at Town Meeting (Dec. 2013)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Facility Assessment:  The Gates School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300" dirty="0" smtClean="0"/>
              <a:t>Year Built:  1916</a:t>
            </a:r>
          </a:p>
          <a:p>
            <a:pPr marL="0" indent="0">
              <a:buNone/>
            </a:pPr>
            <a:r>
              <a:rPr lang="en-US" sz="1300" dirty="0" smtClean="0"/>
              <a:t>Building Square Feet:  112,350</a:t>
            </a:r>
          </a:p>
          <a:p>
            <a:pPr marL="0" indent="0">
              <a:buNone/>
            </a:pPr>
            <a:r>
              <a:rPr lang="en-US" sz="1300" dirty="0" smtClean="0"/>
              <a:t>Land:  17.38 Acres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The School Feasibility Study determined that this facility is not suitable for continued use as the Middle School</a:t>
            </a:r>
            <a:endParaRPr lang="en-US" sz="1200" dirty="0" smtClean="0"/>
          </a:p>
          <a:p>
            <a:pPr lvl="1"/>
            <a:r>
              <a:rPr lang="en-US" sz="1200" dirty="0" err="1" smtClean="0"/>
              <a:t>MSBA</a:t>
            </a:r>
            <a:r>
              <a:rPr lang="en-US" sz="1200" dirty="0" smtClean="0"/>
              <a:t> will only award grants to projects that meet educational programming requirements</a:t>
            </a:r>
          </a:p>
          <a:p>
            <a:pPr lvl="1"/>
            <a:r>
              <a:rPr lang="en-US" sz="1200" dirty="0" smtClean="0"/>
              <a:t>Renovating the school would not address programming requirements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1600" dirty="0" smtClean="0"/>
              <a:t>Building requires significant renovation for any purpose</a:t>
            </a:r>
          </a:p>
          <a:p>
            <a:pPr lvl="1"/>
            <a:r>
              <a:rPr lang="en-US" sz="1200" dirty="0" smtClean="0"/>
              <a:t>HVAC systems are ancient, inefficient, and costly to operate</a:t>
            </a:r>
          </a:p>
          <a:p>
            <a:pPr lvl="1"/>
            <a:r>
              <a:rPr lang="en-US" sz="1200" dirty="0" smtClean="0"/>
              <a:t>Significant water damage to ceilings .  Roof needs to be replaced.</a:t>
            </a:r>
          </a:p>
          <a:p>
            <a:pPr lvl="1"/>
            <a:r>
              <a:rPr lang="en-US" sz="1200" dirty="0" smtClean="0"/>
              <a:t>Plumbing , Electrical, and Fire Safety  upgrades needed</a:t>
            </a:r>
          </a:p>
          <a:p>
            <a:pPr lvl="1"/>
            <a:r>
              <a:rPr lang="en-US" sz="1200" dirty="0" smtClean="0"/>
              <a:t>Numerous grade changes need to be addressed for proper handicap accessibility</a:t>
            </a:r>
          </a:p>
          <a:p>
            <a:pPr lvl="1"/>
            <a:r>
              <a:rPr lang="en-US" sz="1200" dirty="0" smtClean="0"/>
              <a:t>Windows and doors need to be replaced</a:t>
            </a:r>
          </a:p>
          <a:p>
            <a:pPr lvl="1"/>
            <a:r>
              <a:rPr lang="en-US" sz="1200" dirty="0" smtClean="0"/>
              <a:t>Parking and traffic plan needed</a:t>
            </a:r>
          </a:p>
          <a:p>
            <a:pPr marL="457200" lvl="1" indent="0">
              <a:buNone/>
            </a:pPr>
            <a:r>
              <a:rPr lang="en-US" sz="1200" dirty="0" smtClean="0"/>
              <a:t> </a:t>
            </a:r>
          </a:p>
          <a:p>
            <a:r>
              <a:rPr lang="en-US" sz="1600" dirty="0" smtClean="0"/>
              <a:t>Could be a good location for Town Hall, Council on Aging, and Recreation</a:t>
            </a:r>
          </a:p>
          <a:p>
            <a:pPr lvl="1"/>
            <a:r>
              <a:rPr lang="en-US" sz="1200" dirty="0" smtClean="0"/>
              <a:t>Multi-purpose meeting spaces could be well utilized</a:t>
            </a:r>
          </a:p>
          <a:p>
            <a:pPr lvl="1"/>
            <a:r>
              <a:rPr lang="en-US" sz="1200" dirty="0" smtClean="0"/>
              <a:t>Large rooms (Library and Cafeteria) could be used for town and community meeting spaces</a:t>
            </a:r>
          </a:p>
          <a:p>
            <a:pPr lvl="1"/>
            <a:r>
              <a:rPr lang="en-US" sz="1200" dirty="0" smtClean="0"/>
              <a:t>Segregation of parking and adequate parking for Seniors would need to be addressed</a:t>
            </a:r>
          </a:p>
          <a:p>
            <a:pPr lvl="1"/>
            <a:r>
              <a:rPr lang="en-US" sz="1200" dirty="0" smtClean="0"/>
              <a:t>Use of existing gymnasium for Recreation and Seniors </a:t>
            </a:r>
          </a:p>
          <a:p>
            <a:pPr lvl="1"/>
            <a:r>
              <a:rPr lang="en-US" sz="1200" dirty="0" smtClean="0"/>
              <a:t>If shared by multiple constituencies, would optimize use of infrastructure (heating, kitchens, meeting rooms)</a:t>
            </a:r>
          </a:p>
          <a:p>
            <a:pPr lvl="1"/>
            <a:endParaRPr lang="en-US" sz="1200" dirty="0"/>
          </a:p>
          <a:p>
            <a:r>
              <a:rPr lang="en-US" sz="1600" dirty="0" smtClean="0"/>
              <a:t>The building should be renovated for use as the town center complex or sold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72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Facility Assessment:  Police Station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600" dirty="0" smtClean="0"/>
              <a:t>Year Built:  1959</a:t>
            </a:r>
          </a:p>
          <a:p>
            <a:pPr marL="0" indent="0">
              <a:buNone/>
            </a:pPr>
            <a:r>
              <a:rPr lang="en-US" sz="1600" dirty="0" smtClean="0"/>
              <a:t>Building Square Feet:  10,031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000" dirty="0" smtClean="0"/>
              <a:t>Building requires extensive renovations</a:t>
            </a:r>
          </a:p>
          <a:p>
            <a:pPr lvl="1"/>
            <a:r>
              <a:rPr lang="en-US" sz="1600" dirty="0" smtClean="0"/>
              <a:t>Leaky roof needs to be replaced</a:t>
            </a:r>
          </a:p>
          <a:p>
            <a:pPr lvl="1"/>
            <a:r>
              <a:rPr lang="en-US" sz="1600" dirty="0"/>
              <a:t>P</a:t>
            </a:r>
            <a:r>
              <a:rPr lang="en-US" sz="1600" dirty="0" smtClean="0"/>
              <a:t>ipe insulation in poor condition</a:t>
            </a:r>
          </a:p>
          <a:p>
            <a:pPr lvl="1"/>
            <a:r>
              <a:rPr lang="en-US" sz="1600" dirty="0" smtClean="0"/>
              <a:t>Single pane windows need to be replaced</a:t>
            </a:r>
          </a:p>
          <a:p>
            <a:pPr lvl="1"/>
            <a:r>
              <a:rPr lang="en-US" sz="1600" dirty="0" smtClean="0"/>
              <a:t>Crumbling concrete entry also has accessibility issues</a:t>
            </a:r>
          </a:p>
          <a:p>
            <a:pPr lvl="1"/>
            <a:r>
              <a:rPr lang="en-US" sz="1600" dirty="0" smtClean="0"/>
              <a:t>Insufficient security system</a:t>
            </a:r>
          </a:p>
          <a:p>
            <a:pPr lvl="1"/>
            <a:r>
              <a:rPr lang="en-US" sz="1600" dirty="0" smtClean="0"/>
              <a:t>Insufficient HVAC that is sourced from Town Hall</a:t>
            </a:r>
          </a:p>
          <a:p>
            <a:r>
              <a:rPr lang="en-US" sz="2000" dirty="0" smtClean="0"/>
              <a:t>Significant functional issues</a:t>
            </a:r>
          </a:p>
          <a:p>
            <a:pPr lvl="1"/>
            <a:r>
              <a:rPr lang="en-US" sz="1600" dirty="0" smtClean="0"/>
              <a:t>Detainee cells are in poor condition and pose a safety hazard and do not meet state regulations</a:t>
            </a:r>
          </a:p>
          <a:p>
            <a:pPr lvl="1"/>
            <a:r>
              <a:rPr lang="en-US" sz="1600" dirty="0" smtClean="0"/>
              <a:t>Lack of private meeting rooms particularly for juveniles and families</a:t>
            </a:r>
          </a:p>
          <a:p>
            <a:pPr lvl="1"/>
            <a:r>
              <a:rPr lang="en-US" sz="1600" dirty="0" smtClean="0"/>
              <a:t>No computer room to secure servers and dispatch equipment</a:t>
            </a:r>
          </a:p>
          <a:p>
            <a:pPr lvl="1"/>
            <a:r>
              <a:rPr lang="en-US" sz="1600" dirty="0" smtClean="0"/>
              <a:t>No dedicated generator or UPS</a:t>
            </a:r>
          </a:p>
          <a:p>
            <a:pPr lvl="1"/>
            <a:r>
              <a:rPr lang="en-US" sz="1600" dirty="0" smtClean="0"/>
              <a:t>Inadequate evidence handling system (</a:t>
            </a:r>
            <a:r>
              <a:rPr lang="en-US" sz="1600" dirty="0" err="1" smtClean="0"/>
              <a:t>USPS</a:t>
            </a:r>
            <a:r>
              <a:rPr lang="en-US" sz="1600" dirty="0" smtClean="0"/>
              <a:t> mailbox)</a:t>
            </a:r>
          </a:p>
          <a:p>
            <a:pPr lvl="1"/>
            <a:r>
              <a:rPr lang="en-US" sz="1600" dirty="0" smtClean="0"/>
              <a:t>Dispatch area is a tangle of cables and needs greater security from the public</a:t>
            </a:r>
          </a:p>
          <a:p>
            <a:pPr lvl="1"/>
            <a:r>
              <a:rPr lang="en-US" sz="1600" dirty="0" smtClean="0"/>
              <a:t>Lack of training space</a:t>
            </a:r>
          </a:p>
          <a:p>
            <a:pPr lvl="1"/>
            <a:r>
              <a:rPr lang="en-US" sz="1600" dirty="0" smtClean="0"/>
              <a:t>Firing range is no longer used and is a hazard (discharged bullets containing lead)</a:t>
            </a:r>
          </a:p>
          <a:p>
            <a:pPr lvl="1"/>
            <a:r>
              <a:rPr lang="en-US" sz="1600" dirty="0" smtClean="0"/>
              <a:t>Not possible to combine dispatch without adding to the building</a:t>
            </a:r>
          </a:p>
          <a:p>
            <a:pPr lvl="1"/>
            <a:r>
              <a:rPr lang="en-US" sz="1600" dirty="0" smtClean="0"/>
              <a:t>No Emergency Operations Center</a:t>
            </a:r>
          </a:p>
          <a:p>
            <a:pPr lvl="1"/>
            <a:r>
              <a:rPr lang="en-US" sz="1600" dirty="0" smtClean="0"/>
              <a:t>Robust design (Concrete block) makes modifications very difficult</a:t>
            </a:r>
            <a:r>
              <a:rPr lang="en-US" sz="1200" dirty="0" smtClean="0"/>
              <a:t>.</a:t>
            </a:r>
          </a:p>
          <a:p>
            <a:r>
              <a:rPr lang="en-US" sz="2000" dirty="0" smtClean="0"/>
              <a:t>A renovated building could be used as the Police Station but would need a large addition to meet program needs.  Property could also be used as playing fields or as an annex to town hall.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86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Facility Assessment:  Fire Station No.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Year Built:  1952</a:t>
            </a:r>
          </a:p>
          <a:p>
            <a:pPr marL="0" indent="0">
              <a:buNone/>
            </a:pPr>
            <a:r>
              <a:rPr lang="en-US" dirty="0" smtClean="0"/>
              <a:t>Building Square Feet:  3,401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800" dirty="0" smtClean="0"/>
              <a:t>Building lacks functional amenities</a:t>
            </a:r>
          </a:p>
          <a:p>
            <a:pPr lvl="1"/>
            <a:r>
              <a:rPr lang="en-US" sz="3500" dirty="0" smtClean="0"/>
              <a:t> No separate sleeping and shower facilities for men and women</a:t>
            </a:r>
          </a:p>
          <a:p>
            <a:pPr lvl="1"/>
            <a:r>
              <a:rPr lang="en-US" sz="3500" dirty="0" smtClean="0"/>
              <a:t>Insufficient storage for apparatus and equipment</a:t>
            </a:r>
          </a:p>
          <a:p>
            <a:pPr lvl="1"/>
            <a:r>
              <a:rPr lang="en-US" sz="3500" dirty="0" smtClean="0"/>
              <a:t>No space for staff to interact with public (walk-ins)</a:t>
            </a:r>
          </a:p>
          <a:p>
            <a:pPr lvl="1"/>
            <a:r>
              <a:rPr lang="en-US" sz="3500" dirty="0" smtClean="0"/>
              <a:t>Lacks adequate, safe physical training area</a:t>
            </a:r>
          </a:p>
          <a:p>
            <a:pPr lvl="1"/>
            <a:r>
              <a:rPr lang="en-US" sz="3500" dirty="0" err="1" smtClean="0"/>
              <a:t>Airpack</a:t>
            </a:r>
            <a:r>
              <a:rPr lang="en-US" sz="3500" dirty="0" smtClean="0"/>
              <a:t> recharging unit is not operational</a:t>
            </a:r>
          </a:p>
          <a:p>
            <a:pPr marL="457200" lvl="1" indent="0">
              <a:buNone/>
            </a:pPr>
            <a:r>
              <a:rPr lang="en-US" dirty="0" smtClean="0"/>
              <a:t>l</a:t>
            </a:r>
          </a:p>
          <a:p>
            <a:r>
              <a:rPr lang="en-US" sz="3800" dirty="0" smtClean="0"/>
              <a:t>Significant upgrades required if renovated</a:t>
            </a:r>
          </a:p>
          <a:p>
            <a:pPr lvl="1"/>
            <a:r>
              <a:rPr lang="en-US" sz="3500" dirty="0" smtClean="0"/>
              <a:t>Drainage in the truck bay is not functioning and is a safety issue</a:t>
            </a:r>
          </a:p>
          <a:p>
            <a:pPr lvl="1"/>
            <a:r>
              <a:rPr lang="en-US" sz="3500" dirty="0" smtClean="0"/>
              <a:t>Deteriorated pipe insulation</a:t>
            </a:r>
          </a:p>
          <a:p>
            <a:pPr lvl="1"/>
            <a:r>
              <a:rPr lang="en-US" sz="3500" dirty="0" smtClean="0"/>
              <a:t>Single pane windows and doors</a:t>
            </a:r>
          </a:p>
          <a:p>
            <a:pPr lvl="1"/>
            <a:r>
              <a:rPr lang="en-US" sz="3500" dirty="0" smtClean="0"/>
              <a:t>Lack of security</a:t>
            </a:r>
          </a:p>
          <a:p>
            <a:pPr lvl="1"/>
            <a:r>
              <a:rPr lang="en-US" sz="3500" dirty="0" smtClean="0"/>
              <a:t>Insufficient heating and cooling</a:t>
            </a:r>
          </a:p>
          <a:p>
            <a:pPr lvl="1"/>
            <a:r>
              <a:rPr lang="en-US" sz="3500" dirty="0" smtClean="0"/>
              <a:t>Outdated plumbing and wiring</a:t>
            </a:r>
          </a:p>
          <a:p>
            <a:pPr lvl="1"/>
            <a:r>
              <a:rPr lang="en-US" sz="3500" dirty="0" smtClean="0"/>
              <a:t>Traffic patterns create dangerous conflicts with school traffic</a:t>
            </a:r>
          </a:p>
          <a:p>
            <a:pPr lvl="1"/>
            <a:endParaRPr lang="en-US" dirty="0"/>
          </a:p>
          <a:p>
            <a:r>
              <a:rPr lang="en-US" sz="3800" dirty="0" smtClean="0"/>
              <a:t>Could be repurposed as a school bus maintenance facility or demolished for playing fields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Facility Assessment:  Council on 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600" dirty="0" smtClean="0"/>
              <a:t>Year Built:  1920</a:t>
            </a:r>
          </a:p>
          <a:p>
            <a:pPr marL="0" indent="0">
              <a:buNone/>
            </a:pPr>
            <a:r>
              <a:rPr lang="en-US" sz="1600" dirty="0" smtClean="0"/>
              <a:t>Building Square Feet: 4,799</a:t>
            </a:r>
          </a:p>
          <a:p>
            <a:pPr marL="0" indent="0">
              <a:buNone/>
            </a:pPr>
            <a:r>
              <a:rPr lang="en-US" sz="1600" dirty="0" smtClean="0"/>
              <a:t>Land Square Feet:  21,780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600" dirty="0" smtClean="0"/>
              <a:t>Property is not suitable for functional needs of the Council on Aging</a:t>
            </a:r>
          </a:p>
          <a:p>
            <a:pPr lvl="1"/>
            <a:r>
              <a:rPr lang="en-US" sz="2000" dirty="0" smtClean="0"/>
              <a:t>Undersized for the population it serves.</a:t>
            </a:r>
          </a:p>
          <a:p>
            <a:pPr lvl="1"/>
            <a:r>
              <a:rPr lang="en-US" sz="2000" dirty="0" smtClean="0"/>
              <a:t>Insufficient kitchen/dining facilities</a:t>
            </a:r>
          </a:p>
          <a:p>
            <a:pPr lvl="1"/>
            <a:r>
              <a:rPr lang="en-US" sz="2000" dirty="0" smtClean="0"/>
              <a:t>Lack of private meeting space</a:t>
            </a:r>
          </a:p>
          <a:p>
            <a:pPr lvl="1"/>
            <a:r>
              <a:rPr lang="en-US" sz="2000" dirty="0" smtClean="0"/>
              <a:t>Insufficient activity space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2600" dirty="0" smtClean="0"/>
              <a:t>Building would need a total renovation for any future purpose</a:t>
            </a:r>
            <a:r>
              <a:rPr lang="en-US" sz="1600" dirty="0" smtClean="0"/>
              <a:t>. </a:t>
            </a:r>
          </a:p>
          <a:p>
            <a:pPr lvl="1"/>
            <a:r>
              <a:rPr lang="en-US" sz="2000" dirty="0" smtClean="0"/>
              <a:t>Windows</a:t>
            </a:r>
          </a:p>
          <a:p>
            <a:pPr lvl="1"/>
            <a:r>
              <a:rPr lang="en-US" sz="2000" dirty="0" smtClean="0"/>
              <a:t>Partitions</a:t>
            </a:r>
          </a:p>
          <a:p>
            <a:pPr lvl="1"/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floor is unusable</a:t>
            </a:r>
          </a:p>
          <a:p>
            <a:pPr lvl="1"/>
            <a:r>
              <a:rPr lang="en-US" sz="2000" dirty="0" smtClean="0"/>
              <a:t>Accessibility issues from the parking lot</a:t>
            </a:r>
          </a:p>
          <a:p>
            <a:pPr lvl="1"/>
            <a:r>
              <a:rPr lang="en-US" sz="2000" dirty="0" smtClean="0"/>
              <a:t>Sprinklers need to be added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600" dirty="0" smtClean="0"/>
              <a:t>Council on Aging should relocate to a facility that adequately addresses long term needs of this population.  Study due in December that will address programming needs.</a:t>
            </a:r>
          </a:p>
          <a:p>
            <a:pPr marL="0" indent="0">
              <a:buNone/>
            </a:pPr>
            <a:r>
              <a:rPr lang="en-US" sz="2600" dirty="0" smtClean="0"/>
              <a:t>  </a:t>
            </a:r>
          </a:p>
          <a:p>
            <a:r>
              <a:rPr lang="en-US" sz="2600" dirty="0" smtClean="0"/>
              <a:t>The existing property should be sold when vacated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Objectives and Scope</a:t>
            </a:r>
          </a:p>
          <a:p>
            <a:r>
              <a:rPr lang="en-US" sz="2400" dirty="0" smtClean="0"/>
              <a:t>Executive Summary/Key Themes</a:t>
            </a:r>
          </a:p>
          <a:p>
            <a:r>
              <a:rPr lang="en-US" sz="2400" dirty="0" smtClean="0"/>
              <a:t>Summary of Recommendations</a:t>
            </a:r>
          </a:p>
          <a:p>
            <a:r>
              <a:rPr lang="en-US" sz="2400" dirty="0" smtClean="0"/>
              <a:t>Options Analysis</a:t>
            </a:r>
          </a:p>
          <a:p>
            <a:r>
              <a:rPr lang="en-US" sz="2400" dirty="0" smtClean="0"/>
              <a:t>Project Costs</a:t>
            </a:r>
          </a:p>
          <a:p>
            <a:r>
              <a:rPr lang="en-US" sz="2400" dirty="0" smtClean="0"/>
              <a:t>Capital Planning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21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Facility Assessment: Town Hall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500" dirty="0" smtClean="0"/>
              <a:t>Year Built:  1952</a:t>
            </a:r>
          </a:p>
          <a:p>
            <a:pPr marL="0" indent="0">
              <a:buNone/>
            </a:pPr>
            <a:r>
              <a:rPr lang="en-US" sz="2500" dirty="0" smtClean="0"/>
              <a:t>Building Square Feet:   20,230</a:t>
            </a:r>
          </a:p>
          <a:p>
            <a:pPr marL="0" indent="0">
              <a:buNone/>
            </a:pPr>
            <a:r>
              <a:rPr lang="en-US" sz="2500" dirty="0" smtClean="0"/>
              <a:t>Land:  3.77 Acres (includes Police and Fire Stations)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3500" dirty="0" smtClean="0"/>
              <a:t>Building needs significant renovation</a:t>
            </a:r>
          </a:p>
          <a:p>
            <a:pPr lvl="1"/>
            <a:r>
              <a:rPr lang="en-US" sz="2900" dirty="0" smtClean="0"/>
              <a:t>HVAC systems are antiquated, undersized to meet </a:t>
            </a:r>
            <a:r>
              <a:rPr lang="en-US" sz="2900" dirty="0"/>
              <a:t>seasonal </a:t>
            </a:r>
            <a:r>
              <a:rPr lang="en-US" sz="2900" dirty="0" smtClean="0"/>
              <a:t>needs and costly to operate.</a:t>
            </a:r>
          </a:p>
          <a:p>
            <a:pPr lvl="1"/>
            <a:r>
              <a:rPr lang="en-US" sz="2900" dirty="0" smtClean="0"/>
              <a:t>No </a:t>
            </a:r>
            <a:r>
              <a:rPr lang="en-US" sz="2900" dirty="0"/>
              <a:t>ventilation system to refresh air</a:t>
            </a:r>
          </a:p>
          <a:p>
            <a:pPr lvl="1"/>
            <a:r>
              <a:rPr lang="en-US" sz="2900" dirty="0"/>
              <a:t>Window AC units are inefficient and expensive to </a:t>
            </a:r>
            <a:r>
              <a:rPr lang="en-US" sz="2900" dirty="0" smtClean="0"/>
              <a:t>run</a:t>
            </a:r>
          </a:p>
          <a:p>
            <a:pPr lvl="1"/>
            <a:r>
              <a:rPr lang="en-US" sz="2900" dirty="0" smtClean="0"/>
              <a:t>Pipe insulation in poor condition</a:t>
            </a:r>
          </a:p>
          <a:p>
            <a:pPr lvl="1"/>
            <a:r>
              <a:rPr lang="en-US" sz="2900" dirty="0" smtClean="0"/>
              <a:t>The computer room is insufficient for its purpose and cooled by residential window air conditioners</a:t>
            </a:r>
          </a:p>
          <a:p>
            <a:pPr lvl="1"/>
            <a:r>
              <a:rPr lang="en-US" sz="2900" dirty="0" smtClean="0"/>
              <a:t>Single pane windows</a:t>
            </a:r>
          </a:p>
          <a:p>
            <a:pPr lvl="1"/>
            <a:r>
              <a:rPr lang="en-US" sz="2900" dirty="0" smtClean="0"/>
              <a:t>Entrances are crumbling and do not fully meet accessibility codes</a:t>
            </a:r>
          </a:p>
          <a:p>
            <a:pPr lvl="1"/>
            <a:r>
              <a:rPr lang="en-US" sz="2900" dirty="0" smtClean="0"/>
              <a:t>Handicap ramp is not at front door </a:t>
            </a:r>
          </a:p>
          <a:p>
            <a:pPr lvl="1"/>
            <a:r>
              <a:rPr lang="en-US" sz="2900" dirty="0" smtClean="0"/>
              <a:t>Electrical wiring and cabling is outdated</a:t>
            </a:r>
          </a:p>
          <a:p>
            <a:pPr lvl="1"/>
            <a:r>
              <a:rPr lang="en-US" sz="2900" dirty="0" smtClean="0"/>
              <a:t>Lower level lacks accessibility for code compliant use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r>
              <a:rPr lang="en-US" sz="3500" dirty="0" smtClean="0"/>
              <a:t>Not all functions for the town fit in the building</a:t>
            </a:r>
          </a:p>
          <a:p>
            <a:pPr lvl="1"/>
            <a:r>
              <a:rPr lang="en-US" sz="2900" dirty="0" smtClean="0"/>
              <a:t>IT office is located in a hall closet with no HVAC or fresh air supply</a:t>
            </a:r>
          </a:p>
          <a:p>
            <a:pPr lvl="1"/>
            <a:r>
              <a:rPr lang="en-US" sz="2900" dirty="0" smtClean="0"/>
              <a:t>Facilities  Dept. is located at the </a:t>
            </a:r>
            <a:r>
              <a:rPr lang="en-US" sz="2900" dirty="0" err="1" smtClean="0"/>
              <a:t>DPW</a:t>
            </a:r>
            <a:endParaRPr lang="en-US" sz="2900" dirty="0" smtClean="0"/>
          </a:p>
          <a:p>
            <a:pPr lvl="1"/>
            <a:r>
              <a:rPr lang="en-US" sz="2900" dirty="0" smtClean="0"/>
              <a:t>Veterans Affairs meeting space is not private </a:t>
            </a:r>
          </a:p>
          <a:p>
            <a:pPr lvl="1"/>
            <a:r>
              <a:rPr lang="en-US" sz="2900" dirty="0" smtClean="0"/>
              <a:t>Health Department meeting space is not private</a:t>
            </a:r>
          </a:p>
          <a:p>
            <a:pPr lvl="1"/>
            <a:r>
              <a:rPr lang="en-US" sz="2900" dirty="0" smtClean="0"/>
              <a:t>One committee room for all public meetings is insufficient to handle the meeting calendar</a:t>
            </a:r>
          </a:p>
          <a:p>
            <a:pPr lvl="1"/>
            <a:r>
              <a:rPr lang="en-US" sz="2900" dirty="0" smtClean="0"/>
              <a:t>No space for temporary or new staff</a:t>
            </a:r>
          </a:p>
          <a:p>
            <a:pPr lvl="1"/>
            <a:endParaRPr lang="en-US" sz="2000" dirty="0" smtClean="0"/>
          </a:p>
          <a:p>
            <a:r>
              <a:rPr lang="en-US" sz="3500" dirty="0" smtClean="0"/>
              <a:t>If decision is to renovate, an expansion is needed.   If not used as a town building, could be demolished for playing fields or sold</a:t>
            </a:r>
          </a:p>
        </p:txBody>
      </p:sp>
    </p:spTree>
    <p:extLst>
      <p:ext uri="{BB962C8B-B14F-4D97-AF65-F5344CB8AC3E}">
        <p14:creationId xmlns:p14="http://schemas.microsoft.com/office/powerpoint/2010/main" val="32872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Committee membership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Doug Anderson, At Large </a:t>
            </a:r>
            <a:r>
              <a:rPr lang="en-US" sz="1200" i="1" dirty="0" smtClean="0"/>
              <a:t>– Electrical </a:t>
            </a:r>
            <a:r>
              <a:rPr lang="en-US" sz="1200" i="1" dirty="0"/>
              <a:t>e</a:t>
            </a:r>
            <a:r>
              <a:rPr lang="en-US" sz="1200" i="1" dirty="0" smtClean="0"/>
              <a:t>ngineer/manages code consulting practice for engineering firm (30 </a:t>
            </a:r>
            <a:r>
              <a:rPr lang="en-US" sz="1200" i="1" dirty="0" err="1" smtClean="0"/>
              <a:t>yrs</a:t>
            </a:r>
            <a:r>
              <a:rPr lang="en-US" sz="1200" i="1" dirty="0" smtClean="0"/>
              <a:t>)</a:t>
            </a:r>
          </a:p>
          <a:p>
            <a:r>
              <a:rPr lang="en-US" sz="1400" dirty="0" smtClean="0"/>
              <a:t>Ann </a:t>
            </a:r>
            <a:r>
              <a:rPr lang="en-US" sz="1400" dirty="0" err="1" smtClean="0"/>
              <a:t>Burbine</a:t>
            </a:r>
            <a:r>
              <a:rPr lang="en-US" sz="1400" dirty="0" smtClean="0"/>
              <a:t>, At Large </a:t>
            </a:r>
            <a:r>
              <a:rPr lang="en-US" sz="1200" i="1" dirty="0" smtClean="0"/>
              <a:t>– Business owner (25 years) of New Upholstery Shop</a:t>
            </a:r>
          </a:p>
          <a:p>
            <a:r>
              <a:rPr lang="en-US" sz="1400" dirty="0" smtClean="0"/>
              <a:t>Jacqueline Carr, Public Bldg. Commission </a:t>
            </a:r>
            <a:r>
              <a:rPr lang="en-US" sz="1200" i="1" dirty="0" smtClean="0"/>
              <a:t>– Chief Admin Officer of Securities Finance, Financial Serv. Firm (15 </a:t>
            </a:r>
            <a:r>
              <a:rPr lang="en-US" sz="1200" i="1" dirty="0" err="1" smtClean="0"/>
              <a:t>yrs</a:t>
            </a:r>
            <a:r>
              <a:rPr lang="en-US" sz="1200" i="1" dirty="0" smtClean="0"/>
              <a:t>)</a:t>
            </a:r>
          </a:p>
          <a:p>
            <a:r>
              <a:rPr lang="en-US" sz="1400" dirty="0" smtClean="0"/>
              <a:t>Al </a:t>
            </a:r>
            <a:r>
              <a:rPr lang="en-US" sz="1400" dirty="0" err="1" smtClean="0"/>
              <a:t>Bangert</a:t>
            </a:r>
            <a:r>
              <a:rPr lang="en-US" sz="1400" dirty="0" smtClean="0"/>
              <a:t>, Advisor </a:t>
            </a:r>
            <a:r>
              <a:rPr lang="en-US" sz="1200" dirty="0" smtClean="0"/>
              <a:t>– </a:t>
            </a:r>
            <a:r>
              <a:rPr lang="en-US" sz="1200" dirty="0" err="1" smtClean="0"/>
              <a:t>P&amp;G</a:t>
            </a:r>
            <a:r>
              <a:rPr lang="en-US" sz="1200" dirty="0" smtClean="0"/>
              <a:t> Manufacturing and Logistics Executive (32 </a:t>
            </a:r>
            <a:r>
              <a:rPr lang="en-US" sz="1200" dirty="0" err="1" smtClean="0"/>
              <a:t>yrs</a:t>
            </a:r>
            <a:r>
              <a:rPr lang="en-US" sz="1200" dirty="0" smtClean="0"/>
              <a:t>), Scituate </a:t>
            </a:r>
            <a:r>
              <a:rPr lang="en-US" sz="1200" dirty="0" err="1" smtClean="0"/>
              <a:t>DPW</a:t>
            </a:r>
            <a:r>
              <a:rPr lang="en-US" sz="1200" dirty="0" smtClean="0"/>
              <a:t> (5 </a:t>
            </a:r>
            <a:r>
              <a:rPr lang="en-US" sz="1200" dirty="0" err="1" smtClean="0"/>
              <a:t>yrs</a:t>
            </a:r>
            <a:r>
              <a:rPr lang="en-US" sz="1200" dirty="0" smtClean="0"/>
              <a:t>), Electrical Engineer</a:t>
            </a:r>
          </a:p>
          <a:p>
            <a:r>
              <a:rPr lang="en-US" sz="1400" dirty="0" smtClean="0"/>
              <a:t>Mary Ellen </a:t>
            </a:r>
            <a:r>
              <a:rPr lang="en-US" sz="1400" dirty="0" err="1" smtClean="0"/>
              <a:t>Gaziano</a:t>
            </a:r>
            <a:r>
              <a:rPr lang="en-US" sz="1400" dirty="0" smtClean="0"/>
              <a:t>, Library</a:t>
            </a:r>
          </a:p>
          <a:p>
            <a:r>
              <a:rPr lang="en-US" sz="1400" dirty="0" smtClean="0"/>
              <a:t>Maura </a:t>
            </a:r>
            <a:r>
              <a:rPr lang="en-US" sz="1400" dirty="0" err="1" smtClean="0"/>
              <a:t>Glancy</a:t>
            </a:r>
            <a:r>
              <a:rPr lang="en-US" sz="1400" dirty="0" smtClean="0"/>
              <a:t>, Recreation</a:t>
            </a:r>
          </a:p>
          <a:p>
            <a:r>
              <a:rPr lang="en-US" sz="1400" dirty="0" smtClean="0"/>
              <a:t>Richard Hebert, School Committee </a:t>
            </a:r>
            <a:r>
              <a:rPr lang="en-US" sz="1600" dirty="0" smtClean="0"/>
              <a:t>– </a:t>
            </a:r>
            <a:r>
              <a:rPr lang="en-US" sz="1200" i="1" dirty="0"/>
              <a:t>R</a:t>
            </a:r>
            <a:r>
              <a:rPr lang="en-US" sz="1200" i="1" dirty="0" smtClean="0"/>
              <a:t>etired middle school teacher with 35 </a:t>
            </a:r>
            <a:r>
              <a:rPr lang="en-US" sz="1200" i="1" dirty="0" err="1" smtClean="0"/>
              <a:t>yrs</a:t>
            </a:r>
            <a:r>
              <a:rPr lang="en-US" sz="1200" i="1" dirty="0" smtClean="0"/>
              <a:t> experience</a:t>
            </a:r>
          </a:p>
          <a:p>
            <a:r>
              <a:rPr lang="en-US" sz="1400" dirty="0" smtClean="0"/>
              <a:t>Robyn </a:t>
            </a:r>
            <a:r>
              <a:rPr lang="en-US" sz="1400" dirty="0" err="1" smtClean="0"/>
              <a:t>Levirne</a:t>
            </a:r>
            <a:r>
              <a:rPr lang="en-US" sz="1400" dirty="0" smtClean="0"/>
              <a:t>,  School Committee</a:t>
            </a:r>
            <a:r>
              <a:rPr lang="en-US" sz="1400" i="1" dirty="0" smtClean="0"/>
              <a:t> – </a:t>
            </a:r>
            <a:r>
              <a:rPr lang="en-US" sz="1200" i="1" dirty="0"/>
              <a:t>G</a:t>
            </a:r>
            <a:r>
              <a:rPr lang="en-US" sz="1200" i="1" dirty="0" smtClean="0"/>
              <a:t>raphic/web design entrepreneur, engineering background</a:t>
            </a:r>
          </a:p>
          <a:p>
            <a:r>
              <a:rPr lang="en-US" sz="1400" dirty="0" smtClean="0"/>
              <a:t>Bill </a:t>
            </a:r>
            <a:r>
              <a:rPr lang="en-US" sz="1400" dirty="0" err="1" smtClean="0"/>
              <a:t>Limbacher</a:t>
            </a:r>
            <a:r>
              <a:rPr lang="en-US" sz="1400" dirty="0" smtClean="0"/>
              <a:t>, Planning Board </a:t>
            </a:r>
            <a:r>
              <a:rPr lang="en-US" sz="1400" i="1" dirty="0" smtClean="0"/>
              <a:t>– </a:t>
            </a:r>
            <a:r>
              <a:rPr lang="en-US" sz="1200" i="1" dirty="0" err="1" smtClean="0"/>
              <a:t>Sr</a:t>
            </a:r>
            <a:r>
              <a:rPr lang="en-US" sz="1200" i="1" dirty="0" smtClean="0"/>
              <a:t> Project Manager (ret.) for Verizon and Boston Communications Group</a:t>
            </a:r>
          </a:p>
          <a:p>
            <a:r>
              <a:rPr lang="en-US" sz="1400" dirty="0" smtClean="0"/>
              <a:t>Kevin Kelly, Facilities</a:t>
            </a:r>
          </a:p>
          <a:p>
            <a:r>
              <a:rPr lang="en-US" sz="1400" dirty="0" smtClean="0"/>
              <a:t>Marla </a:t>
            </a:r>
            <a:r>
              <a:rPr lang="en-US" sz="1400" dirty="0" err="1" smtClean="0"/>
              <a:t>Minier</a:t>
            </a:r>
            <a:r>
              <a:rPr lang="en-US" sz="1400" dirty="0" smtClean="0"/>
              <a:t>, Library </a:t>
            </a:r>
            <a:r>
              <a:rPr lang="en-US" sz="1200" i="1" dirty="0" smtClean="0"/>
              <a:t>– Retired school teacher with 36 years experience</a:t>
            </a:r>
          </a:p>
          <a:p>
            <a:r>
              <a:rPr lang="en-US" sz="1400" dirty="0" smtClean="0"/>
              <a:t>Richard Mitchell, Council on Aging (ret.)</a:t>
            </a:r>
          </a:p>
          <a:p>
            <a:r>
              <a:rPr lang="en-US" sz="1400" dirty="0" smtClean="0"/>
              <a:t>Craig Mutter, At Large </a:t>
            </a:r>
            <a:r>
              <a:rPr lang="en-US" sz="1200" i="1" dirty="0" smtClean="0"/>
              <a:t>- Architect with 22 </a:t>
            </a:r>
            <a:r>
              <a:rPr lang="en-US" sz="1200" i="1" dirty="0" err="1" smtClean="0"/>
              <a:t>yrs</a:t>
            </a:r>
            <a:r>
              <a:rPr lang="en-US" sz="1200" i="1" dirty="0" smtClean="0"/>
              <a:t> experience in cultural and education buildings</a:t>
            </a:r>
          </a:p>
          <a:p>
            <a:r>
              <a:rPr lang="en-US" sz="1400" dirty="0" smtClean="0"/>
              <a:t>Karen Pritchard, At Large (Chair) - </a:t>
            </a:r>
            <a:r>
              <a:rPr lang="en-US" sz="1200" i="1" dirty="0" smtClean="0"/>
              <a:t>Heads corp. real </a:t>
            </a:r>
            <a:r>
              <a:rPr lang="en-US" sz="1200" i="1" dirty="0"/>
              <a:t>e</a:t>
            </a:r>
            <a:r>
              <a:rPr lang="en-US" sz="1200" i="1" dirty="0" smtClean="0"/>
              <a:t>state function for financial serv. firm </a:t>
            </a:r>
            <a:r>
              <a:rPr lang="en-US" sz="1200" i="1" dirty="0"/>
              <a:t>(</a:t>
            </a:r>
            <a:r>
              <a:rPr lang="en-US" sz="1200" i="1" dirty="0" smtClean="0"/>
              <a:t>20 </a:t>
            </a:r>
            <a:r>
              <a:rPr lang="en-US" sz="1200" i="1" dirty="0" err="1" smtClean="0"/>
              <a:t>yrs</a:t>
            </a:r>
            <a:r>
              <a:rPr lang="en-US" sz="1200" i="1" dirty="0" smtClean="0"/>
              <a:t>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Durkee</a:t>
            </a:r>
            <a:r>
              <a:rPr lang="en-US" sz="1800" dirty="0" smtClean="0"/>
              <a:t> Brown/Existing Conditions Survey &amp; Feasibility Study/Gates School – 8/7/2012</a:t>
            </a:r>
          </a:p>
          <a:p>
            <a:r>
              <a:rPr lang="en-US" sz="1800" dirty="0" err="1" smtClean="0"/>
              <a:t>Durkee</a:t>
            </a:r>
            <a:r>
              <a:rPr lang="en-US" sz="1800" dirty="0" smtClean="0"/>
              <a:t> Brown/Gates School/ Conceptual Cost Estimates – 7/9/2013</a:t>
            </a:r>
          </a:p>
          <a:p>
            <a:r>
              <a:rPr lang="en-US" sz="1800" dirty="0" smtClean="0"/>
              <a:t>Dore &amp;Whittier/Feasibility Study Final report/Scituate Public Safety – 5/22/2014</a:t>
            </a:r>
          </a:p>
          <a:p>
            <a:r>
              <a:rPr lang="en-US" sz="1800" dirty="0" err="1" smtClean="0"/>
              <a:t>RWS</a:t>
            </a:r>
            <a:r>
              <a:rPr lang="en-US" sz="1800" dirty="0" smtClean="0"/>
              <a:t>/Due Diligence Study/Scituate Town Hall Buildings – 6/3/2014</a:t>
            </a:r>
          </a:p>
          <a:p>
            <a:r>
              <a:rPr lang="en-US" sz="1800" dirty="0" smtClean="0"/>
              <a:t>Town of Scituate website/Estimated Tax Impacts for proposed projects – current</a:t>
            </a:r>
          </a:p>
          <a:p>
            <a:r>
              <a:rPr lang="en-US" sz="1800" dirty="0" smtClean="0"/>
              <a:t>Scituate Schools website/Reports from the Building Committee tab - current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Objectives and Scope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SPFMC</a:t>
            </a:r>
            <a:r>
              <a:rPr lang="en-US" sz="2000" dirty="0" smtClean="0"/>
              <a:t> was created by the Board of Selectmen in 2012 to: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ssess the condition of major facilities</a:t>
            </a:r>
          </a:p>
          <a:p>
            <a:pPr lvl="1"/>
            <a:r>
              <a:rPr lang="en-US" sz="1800" dirty="0" smtClean="0"/>
              <a:t>Understand suitability of buildings given functional needs</a:t>
            </a:r>
          </a:p>
          <a:p>
            <a:pPr lvl="1"/>
            <a:r>
              <a:rPr lang="en-US" sz="1800" dirty="0" smtClean="0"/>
              <a:t>Develop a cohesive property use  strategy </a:t>
            </a:r>
          </a:p>
          <a:p>
            <a:r>
              <a:rPr lang="en-US" sz="2000" dirty="0" smtClean="0"/>
              <a:t>Based on perceived criticality, assessment focused on the following properties</a:t>
            </a:r>
          </a:p>
          <a:p>
            <a:pPr lvl="1"/>
            <a:r>
              <a:rPr lang="en-US" sz="1800" dirty="0" smtClean="0"/>
              <a:t>Council on Aging/Senior Center</a:t>
            </a:r>
          </a:p>
          <a:p>
            <a:pPr lvl="1"/>
            <a:r>
              <a:rPr lang="en-US" sz="1800" dirty="0" smtClean="0"/>
              <a:t>Fire Station No.3</a:t>
            </a:r>
          </a:p>
          <a:p>
            <a:pPr lvl="1"/>
            <a:r>
              <a:rPr lang="en-US" sz="1800" dirty="0" smtClean="0"/>
              <a:t>Gates Middle School</a:t>
            </a:r>
          </a:p>
          <a:p>
            <a:pPr lvl="1"/>
            <a:r>
              <a:rPr lang="en-US" sz="1800" dirty="0" smtClean="0"/>
              <a:t>Library</a:t>
            </a:r>
          </a:p>
          <a:p>
            <a:pPr lvl="1"/>
            <a:r>
              <a:rPr lang="en-US" sz="1800" dirty="0" smtClean="0"/>
              <a:t>Police Station</a:t>
            </a:r>
          </a:p>
          <a:p>
            <a:pPr lvl="1"/>
            <a:r>
              <a:rPr lang="en-US" sz="1800" dirty="0" smtClean="0"/>
              <a:t>Town Hall</a:t>
            </a:r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716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Executive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1900" dirty="0" smtClean="0"/>
              <a:t>Historical lack of investment in town buildings means that almost all facilities need significant repairs and are functionally obsolete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1900" dirty="0" smtClean="0"/>
              <a:t>There is no viable option to “Do Nothing”.  All buildings currently need </a:t>
            </a:r>
            <a:r>
              <a:rPr lang="en-US" sz="1900" dirty="0"/>
              <a:t>significant </a:t>
            </a:r>
            <a:r>
              <a:rPr lang="en-US" sz="1900" dirty="0" smtClean="0"/>
              <a:t>investments </a:t>
            </a:r>
            <a:r>
              <a:rPr lang="en-US" sz="1900" dirty="0"/>
              <a:t>to meet </a:t>
            </a:r>
            <a:r>
              <a:rPr lang="en-US" sz="1900" dirty="0" smtClean="0"/>
              <a:t>current building codes addressing energy efficiency, life safety, and handicap accessibility 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 smtClean="0"/>
              <a:t>The cost to renovate these buildings will not begin to address unmet programming needs. 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Emerging themes</a:t>
            </a:r>
          </a:p>
          <a:p>
            <a:pPr lvl="1"/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Combine </a:t>
            </a:r>
            <a:r>
              <a:rPr lang="en-US" sz="1900" i="1" dirty="0">
                <a:solidFill>
                  <a:schemeClr val="accent1">
                    <a:lumMod val="75000"/>
                  </a:schemeClr>
                </a:solidFill>
              </a:rPr>
              <a:t>efforts 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across the municipal departments to </a:t>
            </a:r>
            <a:r>
              <a:rPr lang="en-US" sz="1900" i="1" dirty="0">
                <a:solidFill>
                  <a:schemeClr val="accent1">
                    <a:lumMod val="75000"/>
                  </a:schemeClr>
                </a:solidFill>
              </a:rPr>
              <a:t>leverage solutions that address needs of multiple 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constituencies</a:t>
            </a:r>
          </a:p>
          <a:p>
            <a:pPr lvl="1"/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Co-locating multiple functions will limit the overall number of properties that the town will need to manage and maintain</a:t>
            </a:r>
            <a:endParaRPr lang="en-US" sz="19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100" dirty="0"/>
              <a:t>Renovate/Expand </a:t>
            </a:r>
            <a:r>
              <a:rPr lang="en-US" sz="2100" dirty="0" smtClean="0"/>
              <a:t>Library, </a:t>
            </a:r>
            <a:r>
              <a:rPr lang="en-US" sz="2100" dirty="0"/>
              <a:t>as approved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Build a new Middle School adjacent to </a:t>
            </a:r>
            <a:r>
              <a:rPr lang="en-US" sz="2100" dirty="0" smtClean="0"/>
              <a:t>the High School, as proposed</a:t>
            </a:r>
            <a:endParaRPr lang="en-US" sz="2100" dirty="0"/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Build a new Public Safety Complex at corner of Route 3A and  Mann Lot Road, as proposed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Renovate Gates School as the Town Center Complex for the Council on Aging, Town Hall, School Administration, and Recreation Center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Once major projects are complete, sell or repurpose the following properties:  Council on Aging, Town Hall, Police Station, Fire Station No. 3 and Minot Fire Station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D</a:t>
            </a:r>
            <a:r>
              <a:rPr lang="en-US" sz="2100" dirty="0" smtClean="0"/>
              <a:t>evelop and implement a rolling 5 year capital projects plan for every building.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Complete a detailed operations and maintenance plan for every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Library Options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bg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Renovate Only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noFill/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1400" dirty="0" smtClean="0"/>
              <a:t>Replace HVAC, windows, roof, entrance, repoint brick, outdated electrical, cabling, and plumbing</a:t>
            </a:r>
          </a:p>
          <a:p>
            <a:r>
              <a:rPr lang="en-US" sz="1400" dirty="0" smtClean="0"/>
              <a:t>Correct Accessibility issues</a:t>
            </a:r>
          </a:p>
          <a:p>
            <a:r>
              <a:rPr lang="en-US" sz="1400" dirty="0" smtClean="0"/>
              <a:t>Inadequate parking will also need to be addressed 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>
              <a:solidFill>
                <a:srgbClr val="FFFF00"/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Total Cost: $4.0M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bg2">
              <a:lumMod val="60000"/>
              <a:lumOff val="40000"/>
            </a:schemeClr>
          </a:solidFill>
          <a:ln w="38100">
            <a:solidFill>
              <a:srgbClr val="00B0F0"/>
            </a:solidFill>
          </a:ln>
          <a:effectLst/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Renovation and Expansion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 w="38100">
            <a:solidFill>
              <a:srgbClr val="00B0F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sz="1400" b="1" dirty="0" smtClean="0"/>
              <a:t>Replace HVAC, windows, roof, entrance</a:t>
            </a:r>
          </a:p>
          <a:p>
            <a:r>
              <a:rPr lang="en-US" sz="1400" b="1" dirty="0" smtClean="0"/>
              <a:t>Correct Accessibility issues</a:t>
            </a:r>
          </a:p>
          <a:p>
            <a:r>
              <a:rPr lang="en-US" sz="1400" b="1" dirty="0" smtClean="0"/>
              <a:t>Increase usable space by 40%</a:t>
            </a:r>
          </a:p>
          <a:p>
            <a:r>
              <a:rPr lang="en-US" sz="1400" b="1" dirty="0" smtClean="0"/>
              <a:t>Provide meeting rooms for study groups and community meetings</a:t>
            </a:r>
          </a:p>
          <a:p>
            <a:r>
              <a:rPr lang="en-US" sz="1400" b="1" dirty="0" smtClean="0"/>
              <a:t>Expanded technology platform</a:t>
            </a:r>
          </a:p>
          <a:p>
            <a:r>
              <a:rPr lang="en-US" sz="1400" b="1" dirty="0" smtClean="0"/>
              <a:t>New children’s center on lower level</a:t>
            </a:r>
          </a:p>
          <a:p>
            <a:r>
              <a:rPr lang="en-US" sz="1400" b="1" dirty="0" smtClean="0"/>
              <a:t>Increase parking capacity</a:t>
            </a:r>
          </a:p>
          <a:p>
            <a:endParaRPr lang="en-US" sz="1400" b="1" dirty="0" smtClean="0"/>
          </a:p>
          <a:p>
            <a:endParaRPr lang="en-US" sz="1400" b="1" dirty="0" smtClean="0">
              <a:solidFill>
                <a:srgbClr val="FFFF00"/>
              </a:solidFill>
            </a:endParaRPr>
          </a:p>
          <a:p>
            <a:endParaRPr lang="en-US" sz="1400" b="1" dirty="0">
              <a:solidFill>
                <a:srgbClr val="FFFF00"/>
              </a:solidFill>
            </a:endParaRP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Total cost: $12.0M</a:t>
            </a: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Taxpayer cost: $7.0M (before private donations)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Middle School Options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en-US" dirty="0" smtClean="0"/>
              <a:t>Renovate Gates School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997326"/>
          </a:xfrm>
          <a:ln>
            <a:solidFill>
              <a:srgbClr val="00B0F0"/>
            </a:solidFill>
          </a:ln>
        </p:spPr>
        <p:txBody>
          <a:bodyPr>
            <a:normAutofit fontScale="92500"/>
          </a:bodyPr>
          <a:lstStyle/>
          <a:p>
            <a:r>
              <a:rPr lang="en-US" sz="1600" dirty="0" smtClean="0"/>
              <a:t>Replacement of all building systems, roof, entry, windows</a:t>
            </a:r>
          </a:p>
          <a:p>
            <a:r>
              <a:rPr lang="en-US" sz="1600" dirty="0" smtClean="0"/>
              <a:t>Will require resolving handicap accessibility issues (16 level changes) within building</a:t>
            </a:r>
          </a:p>
          <a:p>
            <a:r>
              <a:rPr lang="en-US" sz="1600" dirty="0" smtClean="0"/>
              <a:t>Construction length 2 – 3 years</a:t>
            </a:r>
          </a:p>
          <a:p>
            <a:r>
              <a:rPr lang="en-US" sz="1600" dirty="0" smtClean="0"/>
              <a:t>Temporary classrooms will be required – trailers behind the High School</a:t>
            </a:r>
          </a:p>
          <a:p>
            <a:r>
              <a:rPr lang="en-US" sz="1600" dirty="0" smtClean="0"/>
              <a:t>Will not address any of the </a:t>
            </a:r>
            <a:r>
              <a:rPr lang="en-US" sz="1600" dirty="0" err="1" smtClean="0"/>
              <a:t>MSBA</a:t>
            </a:r>
            <a:r>
              <a:rPr lang="en-US" sz="1600" dirty="0" smtClean="0"/>
              <a:t>  educational program requirements</a:t>
            </a:r>
          </a:p>
          <a:p>
            <a:r>
              <a:rPr lang="en-US" sz="1600" dirty="0" err="1" smtClean="0"/>
              <a:t>MSBA</a:t>
            </a:r>
            <a:r>
              <a:rPr lang="en-US" sz="1600" dirty="0" smtClean="0"/>
              <a:t> will not subsidize any portion of the renovation costs</a:t>
            </a:r>
          </a:p>
          <a:p>
            <a:r>
              <a:rPr lang="en-US" sz="1600" dirty="0" smtClean="0"/>
              <a:t>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 will remain at elementary schools</a:t>
            </a:r>
          </a:p>
          <a:p>
            <a:endParaRPr lang="en-US" sz="1600" dirty="0"/>
          </a:p>
          <a:p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Renovation Costs:  $45.0M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bg2">
              <a:lumMod val="60000"/>
              <a:lumOff val="40000"/>
            </a:schemeClr>
          </a:solidFill>
          <a:ln w="38100">
            <a:solidFill>
              <a:srgbClr val="00B0F0"/>
            </a:solidFill>
          </a:ln>
          <a:effectLst/>
        </p:spPr>
        <p:txBody>
          <a:bodyPr/>
          <a:lstStyle/>
          <a:p>
            <a:pPr algn="ctr"/>
            <a:r>
              <a:rPr lang="en-US" dirty="0" smtClean="0"/>
              <a:t>New Middle School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97326"/>
          </a:xfrm>
          <a:ln w="38100">
            <a:solidFill>
              <a:srgbClr val="00B0F0"/>
            </a:solidFill>
          </a:ln>
          <a:effectLst/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/>
              <a:t>Co-locate with the High School</a:t>
            </a:r>
          </a:p>
          <a:p>
            <a:r>
              <a:rPr lang="en-US" sz="1600" b="1" dirty="0" smtClean="0"/>
              <a:t>Allows school system to implement modern educational vision for middle school program</a:t>
            </a:r>
          </a:p>
          <a:p>
            <a:r>
              <a:rPr lang="en-US" sz="1600" b="1" dirty="0" smtClean="0"/>
              <a:t>Brings </a:t>
            </a:r>
            <a:r>
              <a:rPr lang="en-US" sz="1600" b="1" dirty="0"/>
              <a:t>the 6</a:t>
            </a:r>
            <a:r>
              <a:rPr lang="en-US" sz="1600" b="1" baseline="30000" dirty="0"/>
              <a:t>th</a:t>
            </a:r>
            <a:r>
              <a:rPr lang="en-US" sz="1600" b="1" dirty="0"/>
              <a:t> grade back to the middle </a:t>
            </a:r>
            <a:r>
              <a:rPr lang="en-US" sz="1600" b="1" dirty="0" smtClean="0"/>
              <a:t>school</a:t>
            </a:r>
          </a:p>
          <a:p>
            <a:r>
              <a:rPr lang="en-US" sz="1600" b="1" dirty="0" smtClean="0"/>
              <a:t>Plan is adaptable  and flexible in the event the school population grows </a:t>
            </a:r>
          </a:p>
          <a:p>
            <a:r>
              <a:rPr lang="en-US" sz="1600" b="1" dirty="0" smtClean="0"/>
              <a:t>High School and Town benefit from new, larger auditorium, and renovated wing for performing arts space and classrooms</a:t>
            </a:r>
          </a:p>
          <a:p>
            <a:r>
              <a:rPr lang="en-US" sz="1600" b="1" dirty="0" smtClean="0"/>
              <a:t>Need to identify new homes for the Recreation Department </a:t>
            </a:r>
            <a:r>
              <a:rPr lang="en-US" sz="1600" b="1" dirty="0"/>
              <a:t> </a:t>
            </a:r>
            <a:r>
              <a:rPr lang="en-US" sz="1600" b="1" dirty="0" smtClean="0"/>
              <a:t>and School Administration</a:t>
            </a:r>
          </a:p>
          <a:p>
            <a:endParaRPr lang="en-US" sz="1600" b="1" dirty="0" smtClean="0"/>
          </a:p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Total Cost: $75.0M</a:t>
            </a:r>
          </a:p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Cost to Taxpayers: $54.1M</a:t>
            </a:r>
          </a:p>
          <a:p>
            <a:endParaRPr lang="en-US" sz="2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Public Safety Options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27075"/>
          </a:xfrm>
          <a:solidFill>
            <a:schemeClr val="bg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Renovate Police Station and </a:t>
            </a:r>
          </a:p>
          <a:p>
            <a:pPr algn="ctr"/>
            <a:r>
              <a:rPr lang="en-US" sz="2000" dirty="0" smtClean="0"/>
              <a:t>Fire Station No. 3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1400" dirty="0" smtClean="0"/>
              <a:t>Police Station -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$6.0M</a:t>
            </a:r>
          </a:p>
          <a:p>
            <a:pPr lvl="1"/>
            <a:r>
              <a:rPr lang="en-US" sz="1200" dirty="0" smtClean="0"/>
              <a:t>Replace Leaky Roof, pipe insulation, electrical and cabling, single pane windows, security system, repoint exterior, replace entrances, HVAC </a:t>
            </a:r>
            <a:endParaRPr lang="en-US" sz="1200" dirty="0"/>
          </a:p>
          <a:p>
            <a:pPr lvl="1"/>
            <a:r>
              <a:rPr lang="en-US" sz="1200" dirty="0" smtClean="0"/>
              <a:t>Will address accessibility issues</a:t>
            </a:r>
            <a:endParaRPr lang="en-US" sz="1200" dirty="0"/>
          </a:p>
          <a:p>
            <a:pPr lvl="1"/>
            <a:r>
              <a:rPr lang="en-US" sz="1200" dirty="0" smtClean="0"/>
              <a:t>Will not address lack of interview space, non compliant holding cells, antiquated evidence handling </a:t>
            </a:r>
          </a:p>
          <a:p>
            <a:pPr lvl="1"/>
            <a:endParaRPr lang="en-US" sz="1100" dirty="0" smtClean="0"/>
          </a:p>
          <a:p>
            <a:r>
              <a:rPr lang="en-US" sz="1400" dirty="0" smtClean="0"/>
              <a:t>Fire Station No. 3 - </a:t>
            </a:r>
            <a:r>
              <a:rPr lang="en-US" sz="1400" dirty="0" smtClean="0">
                <a:solidFill>
                  <a:srgbClr val="FFFF00"/>
                </a:solidFill>
              </a:rPr>
              <a:t>$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2.5M </a:t>
            </a:r>
          </a:p>
          <a:p>
            <a:pPr lvl="1"/>
            <a:r>
              <a:rPr lang="en-US" sz="1200" dirty="0" smtClean="0"/>
              <a:t> Replace roof, pipe insulation, electrical and cabling, single pane windows.</a:t>
            </a:r>
          </a:p>
          <a:p>
            <a:pPr lvl="1"/>
            <a:r>
              <a:rPr lang="en-US" sz="1200" dirty="0" smtClean="0"/>
              <a:t>Replace/reinstate floor drainage </a:t>
            </a:r>
            <a:r>
              <a:rPr lang="en-US" sz="1200" dirty="0"/>
              <a:t>in the truck bay </a:t>
            </a:r>
            <a:endParaRPr lang="en-US" sz="1200" dirty="0" smtClean="0"/>
          </a:p>
          <a:p>
            <a:pPr lvl="1"/>
            <a:r>
              <a:rPr lang="en-US" sz="1200" dirty="0" smtClean="0"/>
              <a:t>Install security system</a:t>
            </a:r>
            <a:endParaRPr lang="en-US" sz="1200" dirty="0"/>
          </a:p>
          <a:p>
            <a:pPr lvl="1"/>
            <a:r>
              <a:rPr lang="en-US" sz="1200" dirty="0" smtClean="0"/>
              <a:t>New HVAC distribution system</a:t>
            </a:r>
          </a:p>
          <a:p>
            <a:pPr lvl="1"/>
            <a:r>
              <a:rPr lang="en-US" sz="1200" dirty="0" smtClean="0"/>
              <a:t>Meet accessibility codes</a:t>
            </a:r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sz="1400" dirty="0" smtClean="0"/>
              <a:t>Total Renovation Costs -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$8.5M (est.)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62000"/>
          </a:xfrm>
          <a:solidFill>
            <a:schemeClr val="bg2">
              <a:lumMod val="60000"/>
              <a:lumOff val="40000"/>
            </a:schemeClr>
          </a:solidFill>
          <a:ln w="38100">
            <a:solidFill>
              <a:srgbClr val="00B0F0"/>
            </a:solidFill>
          </a:ln>
          <a:effectLst/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New Public Safety Complex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4190999"/>
          </a:xfrm>
          <a:ln w="38100">
            <a:solidFill>
              <a:srgbClr val="00B0F0"/>
            </a:solidFill>
          </a:ln>
          <a:effectLst/>
        </p:spPr>
        <p:txBody>
          <a:bodyPr>
            <a:normAutofit fontScale="85000" lnSpcReduction="20000"/>
          </a:bodyPr>
          <a:lstStyle/>
          <a:p>
            <a:r>
              <a:rPr lang="en-US" sz="1500" b="1" dirty="0" smtClean="0"/>
              <a:t>27,000 square foot complex at corner of Route 3A and Mann Lot Road </a:t>
            </a:r>
          </a:p>
          <a:p>
            <a:pPr lvl="1"/>
            <a:r>
              <a:rPr lang="en-US" sz="1400" b="1" dirty="0" smtClean="0"/>
              <a:t>Scituate Police Station</a:t>
            </a:r>
          </a:p>
          <a:p>
            <a:pPr lvl="1"/>
            <a:r>
              <a:rPr lang="en-US" sz="1400" b="1" dirty="0" smtClean="0"/>
              <a:t>Fire Station #3</a:t>
            </a:r>
          </a:p>
          <a:p>
            <a:pPr lvl="1"/>
            <a:r>
              <a:rPr lang="en-US" sz="1400" b="1" dirty="0" smtClean="0"/>
              <a:t>Emergency Operations Center</a:t>
            </a:r>
          </a:p>
          <a:p>
            <a:pPr lvl="1"/>
            <a:r>
              <a:rPr lang="en-US" sz="1400" b="1" dirty="0" smtClean="0"/>
              <a:t>Joint Police/Fire Dispatch</a:t>
            </a:r>
          </a:p>
          <a:p>
            <a:pPr lvl="1"/>
            <a:r>
              <a:rPr lang="en-US" sz="1400" b="1" dirty="0" smtClean="0"/>
              <a:t>Fire Dept. Administrative Offices</a:t>
            </a:r>
          </a:p>
          <a:p>
            <a:pPr lvl="1"/>
            <a:endParaRPr lang="en-US" sz="1200" b="1" dirty="0" smtClean="0"/>
          </a:p>
          <a:p>
            <a:r>
              <a:rPr lang="en-US" sz="1600" b="1" dirty="0" smtClean="0"/>
              <a:t>Primary benefits</a:t>
            </a:r>
          </a:p>
          <a:p>
            <a:pPr lvl="1"/>
            <a:r>
              <a:rPr lang="en-US" sz="1400" b="1" dirty="0" smtClean="0"/>
              <a:t>Reduces police, fire, and </a:t>
            </a:r>
            <a:r>
              <a:rPr lang="en-US" sz="1400" b="1" dirty="0" err="1" smtClean="0"/>
              <a:t>EMT</a:t>
            </a:r>
            <a:r>
              <a:rPr lang="en-US" sz="1400" b="1" dirty="0" smtClean="0"/>
              <a:t> response time to Minot and West End by two minutes</a:t>
            </a:r>
          </a:p>
          <a:p>
            <a:pPr lvl="1"/>
            <a:r>
              <a:rPr lang="en-US" sz="1400" b="1" dirty="0" smtClean="0"/>
              <a:t>Will meet standards for detention facilities, evidence handling, and interview rooms</a:t>
            </a:r>
          </a:p>
          <a:p>
            <a:pPr lvl="1"/>
            <a:r>
              <a:rPr lang="en-US" sz="1400" b="1" dirty="0" smtClean="0"/>
              <a:t>Includes an Emergency Operations Center</a:t>
            </a:r>
          </a:p>
          <a:p>
            <a:pPr lvl="1"/>
            <a:r>
              <a:rPr lang="en-US" sz="1400" b="1" dirty="0" smtClean="0"/>
              <a:t>Creates central dispatch for police and fire</a:t>
            </a:r>
          </a:p>
          <a:p>
            <a:pPr lvl="1"/>
            <a:r>
              <a:rPr lang="en-US" sz="1400" b="1" dirty="0" smtClean="0"/>
              <a:t>New training room is also community meeting space</a:t>
            </a:r>
          </a:p>
          <a:p>
            <a:pPr lvl="1"/>
            <a:r>
              <a:rPr lang="en-US" sz="1400" b="1" dirty="0" smtClean="0"/>
              <a:t>Provides facilities that support today’s needs for skills and equipment</a:t>
            </a:r>
          </a:p>
          <a:p>
            <a:pPr lvl="1"/>
            <a:r>
              <a:rPr lang="en-US" sz="1400" b="1" dirty="0" smtClean="0"/>
              <a:t>Provides room at Fire HQ for Medical Triage Room</a:t>
            </a:r>
          </a:p>
          <a:p>
            <a:pPr lvl="1"/>
            <a:endParaRPr lang="en-US" sz="1200" b="1" dirty="0"/>
          </a:p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Total Cost - $16.2M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8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Town Center Complex Options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  <a:solidFill>
            <a:schemeClr val="bg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Renovate Town Hall + </a:t>
            </a:r>
          </a:p>
          <a:p>
            <a:pPr algn="ctr"/>
            <a:r>
              <a:rPr lang="en-US" dirty="0" smtClean="0"/>
              <a:t>New Senior Center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343400"/>
          </a:xfrm>
          <a:ln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Renovate Town Hall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- $4.5M (est.)</a:t>
            </a:r>
          </a:p>
          <a:p>
            <a:pPr lvl="1"/>
            <a:r>
              <a:rPr lang="en-US" sz="1500" dirty="0" smtClean="0"/>
              <a:t>Replace roof, windows, HVAC, electrical and cabling, pipe insulation, concrete entrances, flooring, lighting, ceilings</a:t>
            </a:r>
          </a:p>
          <a:p>
            <a:pPr lvl="1"/>
            <a:r>
              <a:rPr lang="en-US" sz="1500" dirty="0" smtClean="0"/>
              <a:t>Address accessibility issues</a:t>
            </a:r>
          </a:p>
          <a:p>
            <a:pPr lvl="1"/>
            <a:r>
              <a:rPr lang="en-US" sz="1500" i="1" dirty="0" smtClean="0"/>
              <a:t>Does not solve for Board of Health, Veterans Affairs, Technology, School Administration, Recreation Department</a:t>
            </a:r>
          </a:p>
          <a:p>
            <a:pPr lvl="1"/>
            <a:endParaRPr lang="en-US" sz="1200" i="1" dirty="0"/>
          </a:p>
          <a:p>
            <a:r>
              <a:rPr lang="en-US" sz="1800" i="1" dirty="0" smtClean="0"/>
              <a:t>Renovate Police Station as Town Hall Annex -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$6.0M (est.)</a:t>
            </a:r>
          </a:p>
          <a:p>
            <a:pPr lvl="1"/>
            <a:r>
              <a:rPr lang="en-US" sz="1500" i="1" dirty="0" smtClean="0"/>
              <a:t>School Administration</a:t>
            </a:r>
          </a:p>
          <a:p>
            <a:pPr lvl="1"/>
            <a:r>
              <a:rPr lang="en-US" sz="1500" i="1" dirty="0" smtClean="0"/>
              <a:t>Recreation Department</a:t>
            </a:r>
          </a:p>
          <a:p>
            <a:pPr lvl="1"/>
            <a:r>
              <a:rPr lang="en-US" sz="1500" i="1" dirty="0" smtClean="0"/>
              <a:t>Provides space </a:t>
            </a:r>
            <a:r>
              <a:rPr lang="en-US" sz="1400" i="1" dirty="0" smtClean="0"/>
              <a:t>for Board of Health, Veterans Affairs, and Technology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Build a Senior Center -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$7.6M (est.)</a:t>
            </a:r>
          </a:p>
          <a:p>
            <a:pPr lvl="1"/>
            <a:r>
              <a:rPr lang="en-US" sz="1500" dirty="0" smtClean="0"/>
              <a:t>Assume 20,000sf stand alone building</a:t>
            </a:r>
          </a:p>
          <a:p>
            <a:pPr lvl="1"/>
            <a:r>
              <a:rPr lang="en-US" sz="1500" dirty="0" smtClean="0"/>
              <a:t>Estimated cost at $380/sf</a:t>
            </a:r>
          </a:p>
          <a:p>
            <a:pPr lvl="1"/>
            <a:r>
              <a:rPr lang="en-US" sz="1500" dirty="0" smtClean="0"/>
              <a:t>Programs to be met per specifications from Council on Aging</a:t>
            </a:r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Total Estimated Cost - $18.1 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4041775" cy="609600"/>
          </a:xfrm>
          <a:solidFill>
            <a:schemeClr val="bg2">
              <a:lumMod val="60000"/>
              <a:lumOff val="40000"/>
            </a:schemeClr>
          </a:solidFill>
          <a:ln w="38100">
            <a:solidFill>
              <a:srgbClr val="00B0F0"/>
            </a:solidFill>
          </a:ln>
          <a:effectLst/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000" dirty="0" smtClean="0"/>
              <a:t>Town Center Complex</a:t>
            </a:r>
          </a:p>
          <a:p>
            <a:pPr algn="ctr"/>
            <a:r>
              <a:rPr lang="en-US" sz="2000" dirty="0" smtClean="0"/>
              <a:t>At Gates School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981200"/>
            <a:ext cx="4041775" cy="4343399"/>
          </a:xfrm>
          <a:ln w="38100">
            <a:solidFill>
              <a:srgbClr val="00B0F0"/>
            </a:solidFill>
          </a:ln>
          <a:effectLst/>
        </p:spPr>
        <p:txBody>
          <a:bodyPr>
            <a:normAutofit fontScale="47500" lnSpcReduction="20000"/>
          </a:bodyPr>
          <a:lstStyle/>
          <a:p>
            <a:r>
              <a:rPr lang="en-US" sz="2900" b="1" dirty="0" smtClean="0"/>
              <a:t>Gates School to be renovated as new home for</a:t>
            </a:r>
          </a:p>
          <a:p>
            <a:pPr lvl="1"/>
            <a:r>
              <a:rPr lang="en-US" sz="2600" b="1" dirty="0" smtClean="0"/>
              <a:t>Council on Aging</a:t>
            </a:r>
          </a:p>
          <a:p>
            <a:pPr lvl="1"/>
            <a:r>
              <a:rPr lang="en-US" sz="2600" b="1" dirty="0" smtClean="0"/>
              <a:t>Town Hall (all current functions plus Water Business Office)</a:t>
            </a:r>
          </a:p>
          <a:p>
            <a:pPr lvl="1"/>
            <a:r>
              <a:rPr lang="en-US" sz="2600" b="1" dirty="0" smtClean="0"/>
              <a:t>School Administration </a:t>
            </a:r>
          </a:p>
          <a:p>
            <a:pPr lvl="1"/>
            <a:r>
              <a:rPr lang="en-US" sz="2600" b="1" dirty="0" smtClean="0"/>
              <a:t>Recreation Department</a:t>
            </a:r>
          </a:p>
          <a:p>
            <a:pPr lvl="1"/>
            <a:endParaRPr lang="en-US" sz="2600" b="1" dirty="0" smtClean="0"/>
          </a:p>
          <a:p>
            <a:pPr marL="514350" indent="-457200"/>
            <a:r>
              <a:rPr lang="en-US" sz="2900" b="1" dirty="0" smtClean="0"/>
              <a:t>Primary benefits</a:t>
            </a:r>
          </a:p>
          <a:p>
            <a:pPr marL="740664" lvl="1" indent="-283464"/>
            <a:r>
              <a:rPr lang="en-US" sz="2600" b="1" dirty="0" smtClean="0"/>
              <a:t>Has the space to provide Council on Aging and Town Hall  each with a full program</a:t>
            </a:r>
          </a:p>
          <a:p>
            <a:pPr marL="740664" lvl="1" indent="-283464"/>
            <a:r>
              <a:rPr lang="en-US" sz="2600" b="1" dirty="0" smtClean="0"/>
              <a:t>Maximizes the use of meeting and recreation facilities</a:t>
            </a:r>
          </a:p>
          <a:p>
            <a:pPr marL="740664" lvl="1" indent="-283464"/>
            <a:r>
              <a:rPr lang="en-US" sz="2600" b="1" dirty="0" smtClean="0"/>
              <a:t>Brings back concept of “Town Center” at the common</a:t>
            </a:r>
          </a:p>
          <a:p>
            <a:pPr marL="914400" lvl="1" indent="-457200"/>
            <a:endParaRPr lang="en-US" sz="2600" b="1" dirty="0" smtClean="0"/>
          </a:p>
          <a:p>
            <a:pPr marL="514350" indent="-457200"/>
            <a:r>
              <a:rPr lang="en-US" sz="2900" b="1" dirty="0" smtClean="0"/>
              <a:t>Key issues</a:t>
            </a:r>
          </a:p>
          <a:p>
            <a:pPr marL="740664" lvl="1" indent="-283464"/>
            <a:r>
              <a:rPr lang="en-US" sz="2600" b="1" dirty="0" smtClean="0"/>
              <a:t>Ensure that Council on Aging program requirements are met</a:t>
            </a:r>
          </a:p>
          <a:p>
            <a:pPr marL="740664" lvl="1" indent="-283464"/>
            <a:r>
              <a:rPr lang="en-US" sz="2600" b="1" dirty="0" smtClean="0"/>
              <a:t>Address parking  needs, especially for seniors</a:t>
            </a:r>
          </a:p>
          <a:p>
            <a:pPr marL="740664" lvl="1" indent="-283464"/>
            <a:r>
              <a:rPr lang="en-US" sz="2600" b="1" dirty="0" smtClean="0"/>
              <a:t>Address traffic patterns to ensure easy access for all users</a:t>
            </a:r>
          </a:p>
          <a:p>
            <a:pPr marL="914400" lvl="1" indent="-457200"/>
            <a:endParaRPr lang="en-US" sz="2600" b="1" dirty="0"/>
          </a:p>
          <a:p>
            <a:pPr marL="514350" indent="-457200"/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Total Estimated Cost - $23.0 – $25.0 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7633</TotalTime>
  <Words>2547</Words>
  <Application>Microsoft Office PowerPoint</Application>
  <PresentationFormat>On-screen Show (4:3)</PresentationFormat>
  <Paragraphs>486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Scituate  Public Facilities Master Plan Final Report to the Board of Selectmen</vt:lpstr>
      <vt:lpstr>AGENDA</vt:lpstr>
      <vt:lpstr>Objectives and Scope</vt:lpstr>
      <vt:lpstr>Executive Summary</vt:lpstr>
      <vt:lpstr>Recommendations</vt:lpstr>
      <vt:lpstr>Library Options</vt:lpstr>
      <vt:lpstr>Middle School Options</vt:lpstr>
      <vt:lpstr>Public Safety Options</vt:lpstr>
      <vt:lpstr>Town Center Complex Options</vt:lpstr>
      <vt:lpstr> Maintaining our Properties must be a Priority </vt:lpstr>
      <vt:lpstr>What will these projects cost?</vt:lpstr>
      <vt:lpstr>Potential Offsets for Project Costs</vt:lpstr>
      <vt:lpstr>Proposed Projects Timeline</vt:lpstr>
      <vt:lpstr>APPENDIX</vt:lpstr>
      <vt:lpstr>Facility Assessment:  Library</vt:lpstr>
      <vt:lpstr>Facility Assessment:  The Gates School</vt:lpstr>
      <vt:lpstr>Facility Assessment:  Police Station</vt:lpstr>
      <vt:lpstr>Facility Assessment:  Fire Station No. 3</vt:lpstr>
      <vt:lpstr>Facility Assessment:  Council on Aging</vt:lpstr>
      <vt:lpstr>Facility Assessment: Town Hall</vt:lpstr>
      <vt:lpstr>Committee membership</vt:lpstr>
      <vt:lpstr>Sources of Information</vt:lpstr>
    </vt:vector>
  </TitlesOfParts>
  <Company>Wellington Management Company, LLP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Scituate Public Facilities Master Plan</dc:title>
  <dc:creator>Pritchard, Karen</dc:creator>
  <cp:lastModifiedBy>Patricia Lambert</cp:lastModifiedBy>
  <cp:revision>112</cp:revision>
  <cp:lastPrinted>2014-10-29T18:05:04Z</cp:lastPrinted>
  <dcterms:created xsi:type="dcterms:W3CDTF">2014-09-16T15:59:12Z</dcterms:created>
  <dcterms:modified xsi:type="dcterms:W3CDTF">2015-11-12T20:50:35Z</dcterms:modified>
</cp:coreProperties>
</file>