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60" r:id="rId4"/>
    <p:sldId id="261" r:id="rId5"/>
    <p:sldId id="262" r:id="rId6"/>
    <p:sldId id="263" r:id="rId7"/>
    <p:sldId id="264" r:id="rId8"/>
    <p:sldId id="265" r:id="rId9"/>
    <p:sldId id="266"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9/11/2023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9/11/2023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assessor@scituatema.gov" TargetMode="External"/><Relationship Id="rId1" Type="http://schemas.openxmlformats.org/officeDocument/2006/relationships/slideLayout" Target="../slideLayouts/slideLayout7.xml"/><Relationship Id="rId4" Type="http://schemas.openxmlformats.org/officeDocument/2006/relationships/hyperlink" Target="https://technofaq.org/posts/2020/08/which-city-pays-the-lowest-property-taxes-in-north-americ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hyperlink" Target="file:///\\10.116.2.24\jfrank\Veterans%202022\Veterans%202022\%20https:\www.va.gov\records\download-va-letters\" TargetMode="Externa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BF863-180D-4463-8128-2202FC94468B}"/>
              </a:ext>
            </a:extLst>
          </p:cNvPr>
          <p:cNvSpPr>
            <a:spLocks noGrp="1"/>
          </p:cNvSpPr>
          <p:nvPr>
            <p:ph type="ctrTitle"/>
          </p:nvPr>
        </p:nvSpPr>
        <p:spPr>
          <a:xfrm>
            <a:off x="1481900" y="194500"/>
            <a:ext cx="7766936" cy="1300294"/>
          </a:xfrm>
        </p:spPr>
        <p:txBody>
          <a:bodyPr/>
          <a:lstStyle/>
          <a:p>
            <a:r>
              <a:rPr lang="en-US" dirty="0"/>
              <a:t>EXEMPTION ELIGIBILITY  </a:t>
            </a:r>
          </a:p>
        </p:txBody>
      </p:sp>
      <p:sp>
        <p:nvSpPr>
          <p:cNvPr id="3" name="Subtitle 2">
            <a:extLst>
              <a:ext uri="{FF2B5EF4-FFF2-40B4-BE49-F238E27FC236}">
                <a16:creationId xmlns:a16="http://schemas.microsoft.com/office/drawing/2014/main" id="{9C4CE586-FF37-4C1D-872C-7D5704504BAD}"/>
              </a:ext>
            </a:extLst>
          </p:cNvPr>
          <p:cNvSpPr>
            <a:spLocks noGrp="1"/>
          </p:cNvSpPr>
          <p:nvPr>
            <p:ph type="subTitle" idx="1"/>
          </p:nvPr>
        </p:nvSpPr>
        <p:spPr>
          <a:xfrm>
            <a:off x="855676" y="1996580"/>
            <a:ext cx="8984609" cy="2186419"/>
          </a:xfrm>
        </p:spPr>
        <p:txBody>
          <a:bodyPr>
            <a:noAutofit/>
          </a:bodyPr>
          <a:lstStyle/>
          <a:p>
            <a:pPr algn="ctr"/>
            <a:r>
              <a:rPr lang="en-US" sz="2400" b="1" dirty="0"/>
              <a:t>SENIORS, VETERANS, WIDOW/WIDOWER(S) AND BLIND RESIDENTS</a:t>
            </a:r>
          </a:p>
          <a:p>
            <a:pPr algn="ctr"/>
            <a:r>
              <a:rPr lang="en-US" sz="2400" b="1" dirty="0"/>
              <a:t>COMMUNITY PRESERVATION (CPA) EXEMPTIONS</a:t>
            </a:r>
          </a:p>
          <a:p>
            <a:pPr algn="ctr"/>
            <a:r>
              <a:rPr lang="en-US" sz="2400" b="1" dirty="0"/>
              <a:t>TAX DEFERRAL </a:t>
            </a:r>
          </a:p>
        </p:txBody>
      </p:sp>
      <p:sp>
        <p:nvSpPr>
          <p:cNvPr id="4" name="TextBox 3">
            <a:extLst>
              <a:ext uri="{FF2B5EF4-FFF2-40B4-BE49-F238E27FC236}">
                <a16:creationId xmlns:a16="http://schemas.microsoft.com/office/drawing/2014/main" id="{B1712CB1-DA9F-4C34-86DA-69AF0326FE18}"/>
              </a:ext>
            </a:extLst>
          </p:cNvPr>
          <p:cNvSpPr txBox="1"/>
          <p:nvPr/>
        </p:nvSpPr>
        <p:spPr>
          <a:xfrm>
            <a:off x="3246540" y="4499828"/>
            <a:ext cx="4613944" cy="923330"/>
          </a:xfrm>
          <a:prstGeom prst="rect">
            <a:avLst/>
          </a:prstGeom>
          <a:noFill/>
        </p:spPr>
        <p:txBody>
          <a:bodyPr wrap="square" rtlCol="0">
            <a:spAutoFit/>
          </a:bodyPr>
          <a:lstStyle/>
          <a:p>
            <a:pPr algn="ctr"/>
            <a:r>
              <a:rPr lang="en-US" dirty="0"/>
              <a:t>SCITUATE SENIOR CENTER PRESENTATION</a:t>
            </a:r>
          </a:p>
          <a:p>
            <a:pPr algn="ctr"/>
            <a:r>
              <a:rPr lang="en-US" dirty="0"/>
              <a:t>JOE DIVITO JR., DIRECTOR OF ASSESSING</a:t>
            </a:r>
          </a:p>
          <a:p>
            <a:pPr algn="ctr"/>
            <a:endParaRPr lang="en-US" dirty="0"/>
          </a:p>
        </p:txBody>
      </p:sp>
    </p:spTree>
    <p:extLst>
      <p:ext uri="{BB962C8B-B14F-4D97-AF65-F5344CB8AC3E}">
        <p14:creationId xmlns:p14="http://schemas.microsoft.com/office/powerpoint/2010/main" val="2710583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BBAB9AD-DD2A-465C-AB58-4BDEF9634472}"/>
              </a:ext>
            </a:extLst>
          </p:cNvPr>
          <p:cNvSpPr/>
          <p:nvPr/>
        </p:nvSpPr>
        <p:spPr>
          <a:xfrm>
            <a:off x="956345" y="488451"/>
            <a:ext cx="8128932" cy="3259097"/>
          </a:xfrm>
          <a:prstGeom prst="rect">
            <a:avLst/>
          </a:prstGeom>
          <a:ln w="38100">
            <a:solidFill>
              <a:schemeClr val="tx1"/>
            </a:solidFill>
          </a:ln>
        </p:spPr>
        <p:txBody>
          <a:bodyPr wrap="square">
            <a:spAutoFit/>
          </a:bodyPr>
          <a:lstStyle/>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The Town encourages anyone who may meet these requirements to contact the Assessor’s office either by calling 781-545-8712 or by email at </a:t>
            </a:r>
            <a:r>
              <a:rPr lang="en-US"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assessor@scituatema.gov</a:t>
            </a:r>
            <a:r>
              <a:rPr lang="en-US" dirty="0">
                <a:latin typeface="Calibri" panose="020F0502020204030204" pitchFamily="34" charset="0"/>
                <a:ea typeface="Calibri" panose="020F0502020204030204" pitchFamily="34" charset="0"/>
                <a:cs typeface="Times New Roman" panose="02020603050405020304" pitchFamily="18" charset="0"/>
              </a:rPr>
              <a:t> so that we can send out the necessary forms and answer any questions.  Forms are also available online at the Scituate Town website, </a:t>
            </a:r>
            <a:r>
              <a:rPr lang="en-US"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www.scituatema.gov/assessor,</a:t>
            </a:r>
            <a:r>
              <a:rPr lang="en-US" dirty="0">
                <a:latin typeface="Calibri" panose="020F0502020204030204" pitchFamily="34" charset="0"/>
                <a:ea typeface="Calibri" panose="020F0502020204030204" pitchFamily="34" charset="0"/>
                <a:cs typeface="Times New Roman" panose="02020603050405020304" pitchFamily="18" charset="0"/>
              </a:rPr>
              <a:t> (upper right hand </a:t>
            </a:r>
            <a:r>
              <a:rPr lang="en-US">
                <a:latin typeface="Calibri" panose="020F0502020204030204" pitchFamily="34" charset="0"/>
                <a:ea typeface="Calibri" panose="020F0502020204030204" pitchFamily="34" charset="0"/>
                <a:cs typeface="Times New Roman" panose="02020603050405020304" pitchFamily="18" charset="0"/>
              </a:rPr>
              <a:t>corner box) NEWS AND ANNOUNCEMENTS.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For all applications must be received by April 1, 2024 either in the Assessor’s office or postmarked. Otherwise, the Assessors do not have the legal authority to act on your application.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F6A6C87A-332F-4B3A-BF1A-6789E3AA2601}"/>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2381243" y="3546446"/>
            <a:ext cx="4472563" cy="2979987"/>
          </a:xfrm>
          <a:prstGeom prst="rect">
            <a:avLst/>
          </a:prstGeom>
        </p:spPr>
      </p:pic>
    </p:spTree>
    <p:extLst>
      <p:ext uri="{BB962C8B-B14F-4D97-AF65-F5344CB8AC3E}">
        <p14:creationId xmlns:p14="http://schemas.microsoft.com/office/powerpoint/2010/main" val="2202772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8857A-691B-417D-8E52-E06AE96FF093}"/>
              </a:ext>
            </a:extLst>
          </p:cNvPr>
          <p:cNvSpPr>
            <a:spLocks noGrp="1"/>
          </p:cNvSpPr>
          <p:nvPr>
            <p:ph type="title"/>
          </p:nvPr>
        </p:nvSpPr>
        <p:spPr/>
        <p:txBody>
          <a:bodyPr>
            <a:normAutofit fontScale="90000"/>
          </a:bodyPr>
          <a:lstStyle/>
          <a:p>
            <a:pPr algn="ctr"/>
            <a:r>
              <a:rPr lang="en-US" dirty="0"/>
              <a:t>EXEMPTION FORMS ARE AVAILABLE IN THE ASSESSORS OFFICE AT TOWN HALL OR ON THE WEBSITE SCITUATEMA.GOV ON THE ASSESSORS PAGE</a:t>
            </a:r>
            <a:br>
              <a:rPr lang="en-US" dirty="0"/>
            </a:br>
            <a:endParaRPr lang="en-US" dirty="0"/>
          </a:p>
        </p:txBody>
      </p:sp>
      <p:sp>
        <p:nvSpPr>
          <p:cNvPr id="3" name="Text Placeholder 2">
            <a:extLst>
              <a:ext uri="{FF2B5EF4-FFF2-40B4-BE49-F238E27FC236}">
                <a16:creationId xmlns:a16="http://schemas.microsoft.com/office/drawing/2014/main" id="{3B4A7CA8-8DD4-43E8-882C-B8EBD014BA01}"/>
              </a:ext>
            </a:extLst>
          </p:cNvPr>
          <p:cNvSpPr>
            <a:spLocks noGrp="1"/>
          </p:cNvSpPr>
          <p:nvPr>
            <p:ph type="body" idx="1"/>
          </p:nvPr>
        </p:nvSpPr>
        <p:spPr>
          <a:xfrm>
            <a:off x="677335" y="3607266"/>
            <a:ext cx="8596668" cy="2434096"/>
          </a:xfrm>
        </p:spPr>
        <p:txBody>
          <a:bodyPr>
            <a:normAutofit/>
          </a:bodyPr>
          <a:lstStyle/>
          <a:p>
            <a:pPr algn="ctr"/>
            <a:r>
              <a:rPr lang="en-US" sz="3200" dirty="0"/>
              <a:t>FORMS FOR EXEMPTIONS MUST BE FILED EACH YEAR TO RECEIVE THE EXEMPTION.</a:t>
            </a:r>
          </a:p>
        </p:txBody>
      </p:sp>
    </p:spTree>
    <p:extLst>
      <p:ext uri="{BB962C8B-B14F-4D97-AF65-F5344CB8AC3E}">
        <p14:creationId xmlns:p14="http://schemas.microsoft.com/office/powerpoint/2010/main" val="58858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BBA93-12CE-4AA8-A6AD-D4EEB4CE32E0}"/>
              </a:ext>
            </a:extLst>
          </p:cNvPr>
          <p:cNvSpPr>
            <a:spLocks noGrp="1"/>
          </p:cNvSpPr>
          <p:nvPr>
            <p:ph type="title"/>
          </p:nvPr>
        </p:nvSpPr>
        <p:spPr>
          <a:xfrm>
            <a:off x="677335" y="1065402"/>
            <a:ext cx="8596668" cy="771787"/>
          </a:xfrm>
        </p:spPr>
        <p:txBody>
          <a:bodyPr>
            <a:normAutofit fontScale="90000"/>
          </a:bodyPr>
          <a:lstStyle/>
          <a:p>
            <a:r>
              <a:rPr lang="en-US" dirty="0"/>
              <a:t>OWNERSHIP CRITERIA:</a:t>
            </a:r>
            <a:br>
              <a:rPr lang="en-US" dirty="0"/>
            </a:br>
            <a:br>
              <a:rPr lang="en-US" dirty="0"/>
            </a:br>
            <a:endParaRPr lang="en-US" sz="2800" dirty="0"/>
          </a:p>
        </p:txBody>
      </p:sp>
      <p:sp>
        <p:nvSpPr>
          <p:cNvPr id="3" name="Text Placeholder 2">
            <a:extLst>
              <a:ext uri="{FF2B5EF4-FFF2-40B4-BE49-F238E27FC236}">
                <a16:creationId xmlns:a16="http://schemas.microsoft.com/office/drawing/2014/main" id="{93196AA6-FE30-4C47-83EB-7639F9605D2B}"/>
              </a:ext>
            </a:extLst>
          </p:cNvPr>
          <p:cNvSpPr>
            <a:spLocks noGrp="1"/>
          </p:cNvSpPr>
          <p:nvPr>
            <p:ph type="body" idx="1"/>
          </p:nvPr>
        </p:nvSpPr>
        <p:spPr>
          <a:xfrm>
            <a:off x="341776" y="1543574"/>
            <a:ext cx="8596668" cy="4313230"/>
          </a:xfrm>
        </p:spPr>
        <p:txBody>
          <a:bodyPr>
            <a:normAutofit/>
          </a:bodyPr>
          <a:lstStyle/>
          <a:p>
            <a:pPr lvl="1">
              <a:spcBef>
                <a:spcPts val="600"/>
              </a:spcBef>
            </a:pPr>
            <a:r>
              <a:rPr lang="en-US" sz="2800" b="1" dirty="0">
                <a:solidFill>
                  <a:schemeClr val="tx1"/>
                </a:solidFill>
              </a:rPr>
              <a:t>1.	MUST OWN AND OCCUPY THE PROPERTY AS 	OF July 1</a:t>
            </a:r>
            <a:r>
              <a:rPr lang="en-US" sz="2800" b="1" baseline="30000" dirty="0">
                <a:solidFill>
                  <a:schemeClr val="tx1"/>
                </a:solidFill>
              </a:rPr>
              <a:t>st </a:t>
            </a:r>
            <a:br>
              <a:rPr lang="en-US" sz="3600" baseline="30000" dirty="0">
                <a:solidFill>
                  <a:schemeClr val="tx1"/>
                </a:solidFill>
              </a:rPr>
            </a:br>
            <a:r>
              <a:rPr lang="en-US" sz="4000" b="1" baseline="30000" dirty="0">
                <a:solidFill>
                  <a:schemeClr val="tx1"/>
                </a:solidFill>
              </a:rPr>
              <a:t>	</a:t>
            </a:r>
            <a:br>
              <a:rPr lang="en-US" sz="4000" b="1" baseline="30000" dirty="0">
                <a:solidFill>
                  <a:schemeClr val="tx1"/>
                </a:solidFill>
              </a:rPr>
            </a:br>
            <a:r>
              <a:rPr lang="en-US" sz="4000" b="1" baseline="30000" dirty="0">
                <a:solidFill>
                  <a:schemeClr val="tx1"/>
                </a:solidFill>
              </a:rPr>
              <a:t>2.	IF OWNED IN A TRUST, MUST BE A TRUSTEE AND   	HAVE A BENEFICIAL INTEREST, OR HAVE A 	LIFE ESTATE</a:t>
            </a:r>
            <a:endParaRPr lang="en-US" sz="4000" b="1" dirty="0">
              <a:solidFill>
                <a:schemeClr val="tx1"/>
              </a:solidFill>
            </a:endParaRPr>
          </a:p>
        </p:txBody>
      </p:sp>
    </p:spTree>
    <p:extLst>
      <p:ext uri="{BB962C8B-B14F-4D97-AF65-F5344CB8AC3E}">
        <p14:creationId xmlns:p14="http://schemas.microsoft.com/office/powerpoint/2010/main" val="2992853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879FB-54BE-4191-B521-30F78068595E}"/>
              </a:ext>
            </a:extLst>
          </p:cNvPr>
          <p:cNvSpPr>
            <a:spLocks noGrp="1"/>
          </p:cNvSpPr>
          <p:nvPr>
            <p:ph type="title"/>
          </p:nvPr>
        </p:nvSpPr>
        <p:spPr>
          <a:xfrm>
            <a:off x="677335" y="142016"/>
            <a:ext cx="8596668" cy="1116334"/>
          </a:xfrm>
        </p:spPr>
        <p:txBody>
          <a:bodyPr/>
          <a:lstStyle/>
          <a:p>
            <a:r>
              <a:rPr lang="en-US" dirty="0"/>
              <a:t>ELIGIBILITY CRITERIA:   SENIORS</a:t>
            </a:r>
          </a:p>
        </p:txBody>
      </p:sp>
      <p:sp>
        <p:nvSpPr>
          <p:cNvPr id="3" name="Text Placeholder 2">
            <a:extLst>
              <a:ext uri="{FF2B5EF4-FFF2-40B4-BE49-F238E27FC236}">
                <a16:creationId xmlns:a16="http://schemas.microsoft.com/office/drawing/2014/main" id="{6788BD2E-1E19-43F8-9B35-9AB3E8CA9E97}"/>
              </a:ext>
            </a:extLst>
          </p:cNvPr>
          <p:cNvSpPr>
            <a:spLocks noGrp="1"/>
          </p:cNvSpPr>
          <p:nvPr>
            <p:ph type="body" idx="1"/>
          </p:nvPr>
        </p:nvSpPr>
        <p:spPr>
          <a:xfrm>
            <a:off x="677335" y="1140903"/>
            <a:ext cx="8596668" cy="2114025"/>
          </a:xfrm>
        </p:spPr>
        <p:txBody>
          <a:bodyPr/>
          <a:lstStyle/>
          <a:p>
            <a:r>
              <a:rPr lang="en-US" b="1" i="1" u="sng" dirty="0"/>
              <a:t>65 YEARS OF AGE</a:t>
            </a:r>
            <a:r>
              <a:rPr lang="en-US" dirty="0"/>
              <a:t>:   MUST OWN AND OCCUPY THE PROPERTY OR ANY PROPERTY IN MA FOR FIVE YEARS OR MUST BE A MASSACHUSETTS RESIDENT FOR PRECEDING TEN YEARS, AND BE THE REQUIRED 65 YEARS OF AGE BY July 1</a:t>
            </a:r>
            <a:r>
              <a:rPr lang="en-US" baseline="30000" dirty="0"/>
              <a:t>st</a:t>
            </a:r>
            <a:r>
              <a:rPr lang="en-US" dirty="0"/>
              <a:t> OF THE TAX YEAR.</a:t>
            </a:r>
          </a:p>
          <a:p>
            <a:r>
              <a:rPr lang="en-US" b="1" i="1" u="sng" dirty="0"/>
              <a:t>70 YEARS OF AGE</a:t>
            </a:r>
            <a:r>
              <a:rPr lang="en-US" b="1" i="1" dirty="0"/>
              <a:t>: </a:t>
            </a:r>
            <a:r>
              <a:rPr lang="en-US" dirty="0"/>
              <a:t>MUST OWN AND OCCUPY THE PROPERTY OR ANY PROPERTY IN MA FOR FIVE YEARS AND BE THE REQUIRED 70 YEARS OF AGE BY July 1</a:t>
            </a:r>
            <a:r>
              <a:rPr lang="en-US" baseline="30000" dirty="0"/>
              <a:t>st</a:t>
            </a:r>
            <a:r>
              <a:rPr lang="en-US" dirty="0"/>
              <a:t> OF THE TAX YEAR.</a:t>
            </a:r>
          </a:p>
          <a:p>
            <a:endParaRPr lang="en-US" dirty="0"/>
          </a:p>
        </p:txBody>
      </p:sp>
      <p:sp>
        <p:nvSpPr>
          <p:cNvPr id="4" name="TextBox 3">
            <a:extLst>
              <a:ext uri="{FF2B5EF4-FFF2-40B4-BE49-F238E27FC236}">
                <a16:creationId xmlns:a16="http://schemas.microsoft.com/office/drawing/2014/main" id="{C570C8CD-3FE0-4EEE-ADA7-F0060BBEB7C5}"/>
              </a:ext>
            </a:extLst>
          </p:cNvPr>
          <p:cNvSpPr txBox="1"/>
          <p:nvPr/>
        </p:nvSpPr>
        <p:spPr>
          <a:xfrm>
            <a:off x="595618" y="4009938"/>
            <a:ext cx="8678385" cy="369332"/>
          </a:xfrm>
          <a:prstGeom prst="rect">
            <a:avLst/>
          </a:prstGeom>
          <a:noFill/>
        </p:spPr>
        <p:txBody>
          <a:bodyPr wrap="square" rtlCol="0">
            <a:spAutoFit/>
          </a:bodyPr>
          <a:lstStyle/>
          <a:p>
            <a:endParaRPr lang="en-US" dirty="0"/>
          </a:p>
        </p:txBody>
      </p:sp>
      <p:graphicFrame>
        <p:nvGraphicFramePr>
          <p:cNvPr id="5" name="Table 4">
            <a:extLst>
              <a:ext uri="{FF2B5EF4-FFF2-40B4-BE49-F238E27FC236}">
                <a16:creationId xmlns:a16="http://schemas.microsoft.com/office/drawing/2014/main" id="{59C603F0-77A4-4FD1-98E0-189F64EC4E9D}"/>
              </a:ext>
            </a:extLst>
          </p:cNvPr>
          <p:cNvGraphicFramePr>
            <a:graphicFrameLocks noGrp="1"/>
          </p:cNvGraphicFramePr>
          <p:nvPr>
            <p:extLst>
              <p:ext uri="{D42A27DB-BD31-4B8C-83A1-F6EECF244321}">
                <p14:modId xmlns:p14="http://schemas.microsoft.com/office/powerpoint/2010/main" val="1638793741"/>
              </p:ext>
            </p:extLst>
          </p:nvPr>
        </p:nvGraphicFramePr>
        <p:xfrm>
          <a:off x="799982" y="2952925"/>
          <a:ext cx="8474021" cy="3288484"/>
        </p:xfrm>
        <a:graphic>
          <a:graphicData uri="http://schemas.openxmlformats.org/drawingml/2006/table">
            <a:tbl>
              <a:tblPr firstRow="1" firstCol="1" bandRow="1">
                <a:tableStyleId>{5C22544A-7EE6-4342-B048-85BDC9FD1C3A}</a:tableStyleId>
              </a:tblPr>
              <a:tblGrid>
                <a:gridCol w="561282">
                  <a:extLst>
                    <a:ext uri="{9D8B030D-6E8A-4147-A177-3AD203B41FA5}">
                      <a16:colId xmlns:a16="http://schemas.microsoft.com/office/drawing/2014/main" val="3431904380"/>
                    </a:ext>
                  </a:extLst>
                </a:gridCol>
                <a:gridCol w="93980">
                  <a:extLst>
                    <a:ext uri="{9D8B030D-6E8A-4147-A177-3AD203B41FA5}">
                      <a16:colId xmlns:a16="http://schemas.microsoft.com/office/drawing/2014/main" val="474733693"/>
                    </a:ext>
                  </a:extLst>
                </a:gridCol>
                <a:gridCol w="629699">
                  <a:extLst>
                    <a:ext uri="{9D8B030D-6E8A-4147-A177-3AD203B41FA5}">
                      <a16:colId xmlns:a16="http://schemas.microsoft.com/office/drawing/2014/main" val="3460842225"/>
                    </a:ext>
                  </a:extLst>
                </a:gridCol>
                <a:gridCol w="3200968">
                  <a:extLst>
                    <a:ext uri="{9D8B030D-6E8A-4147-A177-3AD203B41FA5}">
                      <a16:colId xmlns:a16="http://schemas.microsoft.com/office/drawing/2014/main" val="2522851137"/>
                    </a:ext>
                  </a:extLst>
                </a:gridCol>
                <a:gridCol w="944548">
                  <a:extLst>
                    <a:ext uri="{9D8B030D-6E8A-4147-A177-3AD203B41FA5}">
                      <a16:colId xmlns:a16="http://schemas.microsoft.com/office/drawing/2014/main" val="2513060837"/>
                    </a:ext>
                  </a:extLst>
                </a:gridCol>
                <a:gridCol w="944548">
                  <a:extLst>
                    <a:ext uri="{9D8B030D-6E8A-4147-A177-3AD203B41FA5}">
                      <a16:colId xmlns:a16="http://schemas.microsoft.com/office/drawing/2014/main" val="3476639852"/>
                    </a:ext>
                  </a:extLst>
                </a:gridCol>
                <a:gridCol w="2098996">
                  <a:extLst>
                    <a:ext uri="{9D8B030D-6E8A-4147-A177-3AD203B41FA5}">
                      <a16:colId xmlns:a16="http://schemas.microsoft.com/office/drawing/2014/main" val="3668993371"/>
                    </a:ext>
                  </a:extLst>
                </a:gridCol>
              </a:tblGrid>
              <a:tr h="532971">
                <a:tc gridSpan="2">
                  <a:txBody>
                    <a:bodyPr/>
                    <a:lstStyle/>
                    <a:p>
                      <a:pPr marL="0" marR="0" algn="ctr">
                        <a:lnSpc>
                          <a:spcPct val="115000"/>
                        </a:lnSpc>
                        <a:spcBef>
                          <a:spcPts val="0"/>
                        </a:spcBef>
                        <a:spcAft>
                          <a:spcPts val="0"/>
                        </a:spcAft>
                      </a:pPr>
                      <a:r>
                        <a:rPr lang="en-US" sz="900" b="1"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ELIGIBLE AGE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marL="0" marR="0" algn="ctr">
                        <a:lnSpc>
                          <a:spcPct val="115000"/>
                        </a:lnSpc>
                        <a:spcBef>
                          <a:spcPts val="0"/>
                        </a:spcBef>
                        <a:spcAft>
                          <a:spcPts val="0"/>
                        </a:spcAft>
                      </a:pPr>
                      <a:r>
                        <a:rPr lang="en-US" sz="900" b="1">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CLAUSE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900" b="1"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BASIC – ASSISTANCE TYPE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900" b="1">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INCOME LIMIT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900" b="1">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ASSETS LIMIT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US" sz="900" b="1">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ASSISTANCE AMOUNT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90384989"/>
                  </a:ext>
                </a:extLst>
              </a:tr>
              <a:tr h="251105">
                <a:tc>
                  <a:txBody>
                    <a:bodyPr/>
                    <a:lstStyle/>
                    <a:p>
                      <a:pPr marL="0" marR="0" algn="ctr">
                        <a:lnSpc>
                          <a:spcPct val="115000"/>
                        </a:lnSpc>
                        <a:spcBef>
                          <a:spcPts val="0"/>
                        </a:spcBef>
                        <a:spcAft>
                          <a:spcPts val="0"/>
                        </a:spcAft>
                      </a:pPr>
                      <a:r>
                        <a:rPr lang="en-US" sz="9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l">
                        <a:lnSpc>
                          <a:spcPct val="115000"/>
                        </a:lnSpc>
                        <a:spcBef>
                          <a:spcPts val="0"/>
                        </a:spcBef>
                        <a:spcAft>
                          <a:spcPts val="0"/>
                        </a:spcAft>
                      </a:pPr>
                      <a:r>
                        <a:rPr lang="en-US" sz="900" b="1">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marL="0" marR="0" algn="l">
                        <a:lnSpc>
                          <a:spcPct val="115000"/>
                        </a:lnSpc>
                        <a:spcBef>
                          <a:spcPts val="0"/>
                        </a:spcBef>
                        <a:spcAft>
                          <a:spcPts val="0"/>
                        </a:spcAft>
                      </a:pPr>
                      <a:r>
                        <a:rPr lang="en-US" sz="900" b="1">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Program</a:t>
                      </a:r>
                      <a:r>
                        <a:rPr lang="en-US" sz="9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en-US" sz="900" b="1">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Tax Relief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pPr>
                      <a:endParaRPr lang="en-US" sz="1100"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9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US" sz="9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60698428"/>
                  </a:ext>
                </a:extLst>
              </a:tr>
              <a:tr h="448453">
                <a:tc>
                  <a:txBody>
                    <a:bodyPr/>
                    <a:lstStyle/>
                    <a:p>
                      <a:pPr marL="0" marR="0" algn="ctr">
                        <a:lnSpc>
                          <a:spcPct val="115000"/>
                        </a:lnSpc>
                        <a:spcBef>
                          <a:spcPts val="0"/>
                        </a:spcBef>
                        <a:spcAft>
                          <a:spcPts val="0"/>
                        </a:spcAft>
                      </a:pPr>
                      <a:r>
                        <a:rPr lang="en-US" sz="9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n/a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ctr">
                        <a:lnSpc>
                          <a:spcPct val="115000"/>
                        </a:lnSpc>
                        <a:spcBef>
                          <a:spcPts val="0"/>
                        </a:spcBef>
                        <a:spcAft>
                          <a:spcPts val="0"/>
                        </a:spcAft>
                      </a:pPr>
                      <a:r>
                        <a:rPr lang="en-US" sz="9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18 &amp; 18A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marL="0" marR="0" algn="l">
                        <a:lnSpc>
                          <a:spcPct val="115000"/>
                        </a:lnSpc>
                        <a:spcBef>
                          <a:spcPts val="0"/>
                        </a:spcBef>
                        <a:spcAft>
                          <a:spcPts val="0"/>
                        </a:spcAft>
                      </a:pPr>
                      <a:r>
                        <a:rPr lang="en-US" sz="9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Financial Hardship (requirements: active military service, age, infirmity, poverty)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US" sz="9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US" sz="9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US" sz="9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(Discretion of the Board of Assessors)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94637255"/>
                  </a:ext>
                </a:extLst>
              </a:tr>
              <a:tr h="679469">
                <a:tc>
                  <a:txBody>
                    <a:bodyPr/>
                    <a:lstStyle/>
                    <a:p>
                      <a:pPr marL="0" marR="0" algn="ctr">
                        <a:lnSpc>
                          <a:spcPct val="115000"/>
                        </a:lnSpc>
                        <a:spcBef>
                          <a:spcPts val="0"/>
                        </a:spcBef>
                        <a:spcAft>
                          <a:spcPts val="0"/>
                        </a:spcAft>
                      </a:pPr>
                      <a:r>
                        <a:rPr lang="en-US" sz="9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65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gridSpan="2">
                  <a:txBody>
                    <a:bodyPr/>
                    <a:lstStyle/>
                    <a:p>
                      <a:pPr marL="0" marR="0" algn="ctr">
                        <a:lnSpc>
                          <a:spcPct val="115000"/>
                        </a:lnSpc>
                        <a:spcBef>
                          <a:spcPts val="0"/>
                        </a:spcBef>
                        <a:spcAft>
                          <a:spcPts val="0"/>
                        </a:spcAft>
                      </a:pPr>
                      <a:r>
                        <a:rPr lang="en-US" sz="9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41A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hMerge="1">
                  <a:txBody>
                    <a:bodyPr/>
                    <a:lstStyle/>
                    <a:p>
                      <a:endParaRPr lang="en-US"/>
                    </a:p>
                  </a:txBody>
                  <a:tcPr/>
                </a:tc>
                <a:tc>
                  <a:txBody>
                    <a:bodyPr/>
                    <a:lstStyle/>
                    <a:p>
                      <a:pPr marL="0" marR="0" algn="l">
                        <a:lnSpc>
                          <a:spcPct val="115000"/>
                        </a:lnSpc>
                        <a:spcBef>
                          <a:spcPts val="0"/>
                        </a:spcBef>
                        <a:spcAft>
                          <a:spcPts val="0"/>
                        </a:spcAft>
                      </a:pPr>
                      <a:r>
                        <a:rPr lang="en-US" sz="9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Defers payment of local property tax owned by senior until house is sold.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gn="ctr">
                        <a:lnSpc>
                          <a:spcPct val="115000"/>
                        </a:lnSpc>
                        <a:spcBef>
                          <a:spcPts val="0"/>
                        </a:spcBef>
                        <a:spcAft>
                          <a:spcPts val="100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$64,000</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9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Max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gn="ctr">
                        <a:lnSpc>
                          <a:spcPct val="115000"/>
                        </a:lnSpc>
                        <a:spcBef>
                          <a:spcPts val="0"/>
                        </a:spcBef>
                        <a:spcAft>
                          <a:spcPts val="0"/>
                        </a:spcAft>
                      </a:pPr>
                      <a:r>
                        <a:rPr lang="en-US" sz="9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gn="l">
                        <a:lnSpc>
                          <a:spcPct val="115000"/>
                        </a:lnSpc>
                        <a:spcBef>
                          <a:spcPts val="0"/>
                        </a:spcBef>
                        <a:spcAft>
                          <a:spcPts val="0"/>
                        </a:spcAft>
                      </a:pPr>
                      <a:r>
                        <a:rPr lang="en-US" sz="9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Any amount up to maximum deferral (taxes accumulate with 4% interest/lien on property until house is sold)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167454328"/>
                  </a:ext>
                </a:extLst>
              </a:tr>
              <a:tr h="298274">
                <a:tc>
                  <a:txBody>
                    <a:bodyPr/>
                    <a:lstStyle/>
                    <a:p>
                      <a:pPr marL="0" marR="0" algn="ctr">
                        <a:lnSpc>
                          <a:spcPct val="115000"/>
                        </a:lnSpc>
                        <a:spcBef>
                          <a:spcPts val="0"/>
                        </a:spcBef>
                        <a:spcAft>
                          <a:spcPts val="0"/>
                        </a:spcAft>
                      </a:pPr>
                      <a:r>
                        <a:rPr lang="en-US" sz="9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70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gridSpan="2">
                  <a:txBody>
                    <a:bodyPr/>
                    <a:lstStyle/>
                    <a:p>
                      <a:pPr marL="0" marR="0" algn="ctr">
                        <a:lnSpc>
                          <a:spcPct val="115000"/>
                        </a:lnSpc>
                        <a:spcBef>
                          <a:spcPts val="0"/>
                        </a:spcBef>
                        <a:spcAft>
                          <a:spcPts val="0"/>
                        </a:spcAft>
                      </a:pPr>
                      <a:r>
                        <a:rPr lang="en-US" sz="9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17E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hMerge="1">
                  <a:txBody>
                    <a:bodyPr/>
                    <a:lstStyle/>
                    <a:p>
                      <a:endParaRPr lang="en-US"/>
                    </a:p>
                  </a:txBody>
                  <a:tcPr/>
                </a:tc>
                <a:tc>
                  <a:txBody>
                    <a:bodyPr/>
                    <a:lstStyle/>
                    <a:p>
                      <a:pPr marL="0" marR="0" algn="l">
                        <a:lnSpc>
                          <a:spcPct val="115000"/>
                        </a:lnSpc>
                        <a:spcBef>
                          <a:spcPts val="0"/>
                        </a:spcBef>
                        <a:spcAft>
                          <a:spcPts val="0"/>
                        </a:spcAft>
                      </a:pPr>
                      <a:r>
                        <a:rPr lang="en-US" sz="9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Reduces local property tax liability of senior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gn="ctr">
                        <a:lnSpc>
                          <a:spcPct val="115000"/>
                        </a:lnSpc>
                        <a:spcBef>
                          <a:spcPts val="0"/>
                        </a:spcBef>
                        <a:spcAft>
                          <a:spcPts val="0"/>
                        </a:spcAft>
                      </a:pPr>
                      <a:r>
                        <a:rPr lang="en-US" sz="9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gn="ctr">
                        <a:lnSpc>
                          <a:spcPct val="115000"/>
                        </a:lnSpc>
                        <a:spcBef>
                          <a:spcPts val="0"/>
                        </a:spcBef>
                        <a:spcAft>
                          <a:spcPts val="100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$50,163</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gn="l">
                        <a:lnSpc>
                          <a:spcPct val="115000"/>
                        </a:lnSpc>
                        <a:spcBef>
                          <a:spcPts val="0"/>
                        </a:spcBef>
                        <a:spcAft>
                          <a:spcPts val="0"/>
                        </a:spcAft>
                      </a:pPr>
                      <a:r>
                        <a:rPr lang="en-US" sz="900" b="1">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$350</a:t>
                      </a:r>
                      <a:r>
                        <a:rPr lang="en-US" sz="90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Elderly Exemption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662344686"/>
                  </a:ext>
                </a:extLst>
              </a:tr>
              <a:tr h="1078212">
                <a:tc>
                  <a:txBody>
                    <a:bodyPr/>
                    <a:lstStyle/>
                    <a:p>
                      <a:pPr marL="0" marR="0" algn="ctr">
                        <a:lnSpc>
                          <a:spcPct val="115000"/>
                        </a:lnSpc>
                        <a:spcBef>
                          <a:spcPts val="0"/>
                        </a:spcBef>
                        <a:spcAft>
                          <a:spcPts val="0"/>
                        </a:spcAft>
                      </a:pPr>
                      <a:r>
                        <a:rPr lang="en-US" sz="9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65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gridSpan="2">
                  <a:txBody>
                    <a:bodyPr/>
                    <a:lstStyle/>
                    <a:p>
                      <a:pPr marL="0" marR="0" algn="ctr">
                        <a:lnSpc>
                          <a:spcPct val="115000"/>
                        </a:lnSpc>
                        <a:spcBef>
                          <a:spcPts val="0"/>
                        </a:spcBef>
                        <a:spcAft>
                          <a:spcPts val="0"/>
                        </a:spcAft>
                      </a:pPr>
                      <a:r>
                        <a:rPr lang="en-US" sz="9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41C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hMerge="1">
                  <a:txBody>
                    <a:bodyPr/>
                    <a:lstStyle/>
                    <a:p>
                      <a:endParaRPr lang="en-US"/>
                    </a:p>
                  </a:txBody>
                  <a:tcPr/>
                </a:tc>
                <a:tc>
                  <a:txBody>
                    <a:bodyPr/>
                    <a:lstStyle/>
                    <a:p>
                      <a:pPr marL="0" marR="0" algn="l">
                        <a:lnSpc>
                          <a:spcPct val="115000"/>
                        </a:lnSpc>
                        <a:spcBef>
                          <a:spcPts val="0"/>
                        </a:spcBef>
                        <a:spcAft>
                          <a:spcPts val="0"/>
                        </a:spcAft>
                      </a:pPr>
                      <a:r>
                        <a:rPr lang="en-US" sz="9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Reduces local property tax liability of senior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gn="ctr">
                        <a:lnSpc>
                          <a:spcPct val="115000"/>
                        </a:lnSpc>
                        <a:spcBef>
                          <a:spcPts val="0"/>
                        </a:spcBef>
                        <a:spcAft>
                          <a:spcPts val="0"/>
                        </a:spcAft>
                      </a:pPr>
                      <a:r>
                        <a:rPr lang="en-US" sz="9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Single: </a:t>
                      </a:r>
                      <a:r>
                        <a:rPr lang="en-US" sz="900" b="1"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$25,653</a:t>
                      </a:r>
                      <a:r>
                        <a:rPr lang="en-US" sz="9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Married: </a:t>
                      </a:r>
                      <a:r>
                        <a:rPr lang="en-US" sz="900" b="1"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$38,480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gn="ctr">
                        <a:lnSpc>
                          <a:spcPct val="115000"/>
                        </a:lnSpc>
                        <a:spcBef>
                          <a:spcPts val="0"/>
                        </a:spcBef>
                        <a:spcAft>
                          <a:spcPts val="0"/>
                        </a:spcAft>
                      </a:pPr>
                      <a:r>
                        <a:rPr lang="en-US" sz="9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Single: $</a:t>
                      </a:r>
                      <a:r>
                        <a:rPr lang="en-US" sz="900" b="1"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40,000</a:t>
                      </a:r>
                      <a:r>
                        <a:rPr lang="en-US" sz="9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Married: $</a:t>
                      </a:r>
                      <a:r>
                        <a:rPr lang="en-US" sz="900" b="1"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55,000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gn="l">
                        <a:lnSpc>
                          <a:spcPct val="115000"/>
                        </a:lnSpc>
                        <a:spcBef>
                          <a:spcPts val="0"/>
                        </a:spcBef>
                        <a:spcAft>
                          <a:spcPts val="0"/>
                        </a:spcAft>
                      </a:pPr>
                      <a:r>
                        <a:rPr lang="en-US" sz="900" b="1"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$1,000</a:t>
                      </a:r>
                      <a:r>
                        <a:rPr lang="en-US" sz="9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Elderly Exemption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031250060"/>
                  </a:ext>
                </a:extLst>
              </a:tr>
            </a:tbl>
          </a:graphicData>
        </a:graphic>
      </p:graphicFrame>
    </p:spTree>
    <p:extLst>
      <p:ext uri="{BB962C8B-B14F-4D97-AF65-F5344CB8AC3E}">
        <p14:creationId xmlns:p14="http://schemas.microsoft.com/office/powerpoint/2010/main" val="2787005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FABCF-736E-4820-B2B4-496486EF9F53}"/>
              </a:ext>
            </a:extLst>
          </p:cNvPr>
          <p:cNvSpPr>
            <a:spLocks noGrp="1"/>
          </p:cNvSpPr>
          <p:nvPr>
            <p:ph type="title"/>
          </p:nvPr>
        </p:nvSpPr>
        <p:spPr>
          <a:xfrm>
            <a:off x="585584" y="448816"/>
            <a:ext cx="8688419" cy="482362"/>
          </a:xfrm>
        </p:spPr>
        <p:txBody>
          <a:bodyPr>
            <a:normAutofit fontScale="90000"/>
          </a:bodyPr>
          <a:lstStyle/>
          <a:p>
            <a:r>
              <a:rPr lang="en-US" dirty="0"/>
              <a:t>VETERANS EXEMPTIONS:</a:t>
            </a:r>
          </a:p>
        </p:txBody>
      </p:sp>
      <p:sp>
        <p:nvSpPr>
          <p:cNvPr id="3" name="Text Placeholder 2">
            <a:extLst>
              <a:ext uri="{FF2B5EF4-FFF2-40B4-BE49-F238E27FC236}">
                <a16:creationId xmlns:a16="http://schemas.microsoft.com/office/drawing/2014/main" id="{64539759-90FB-4620-A9CD-9DF3483FCE24}"/>
              </a:ext>
            </a:extLst>
          </p:cNvPr>
          <p:cNvSpPr>
            <a:spLocks noGrp="1"/>
          </p:cNvSpPr>
          <p:nvPr>
            <p:ph type="body" idx="1"/>
          </p:nvPr>
        </p:nvSpPr>
        <p:spPr>
          <a:xfrm>
            <a:off x="677335" y="2882110"/>
            <a:ext cx="8596668" cy="2583833"/>
          </a:xfrm>
        </p:spPr>
        <p:txBody>
          <a:bodyPr/>
          <a:lstStyle/>
          <a:p>
            <a:endParaRPr lang="en-US" dirty="0"/>
          </a:p>
        </p:txBody>
      </p:sp>
      <p:graphicFrame>
        <p:nvGraphicFramePr>
          <p:cNvPr id="4" name="Table 3">
            <a:extLst>
              <a:ext uri="{FF2B5EF4-FFF2-40B4-BE49-F238E27FC236}">
                <a16:creationId xmlns:a16="http://schemas.microsoft.com/office/drawing/2014/main" id="{2D8DB08B-574F-415E-B58F-E91022B1DF9D}"/>
              </a:ext>
            </a:extLst>
          </p:cNvPr>
          <p:cNvGraphicFramePr>
            <a:graphicFrameLocks noGrp="1"/>
          </p:cNvGraphicFramePr>
          <p:nvPr>
            <p:extLst>
              <p:ext uri="{D42A27DB-BD31-4B8C-83A1-F6EECF244321}">
                <p14:modId xmlns:p14="http://schemas.microsoft.com/office/powerpoint/2010/main" val="1597466137"/>
              </p:ext>
            </p:extLst>
          </p:nvPr>
        </p:nvGraphicFramePr>
        <p:xfrm>
          <a:off x="677336" y="3695407"/>
          <a:ext cx="8596670" cy="2741611"/>
        </p:xfrm>
        <a:graphic>
          <a:graphicData uri="http://schemas.openxmlformats.org/drawingml/2006/table">
            <a:tbl>
              <a:tblPr firstRow="1" firstCol="1" bandRow="1">
                <a:tableStyleId>{5C22544A-7EE6-4342-B048-85BDC9FD1C3A}</a:tableStyleId>
              </a:tblPr>
              <a:tblGrid>
                <a:gridCol w="502417">
                  <a:extLst>
                    <a:ext uri="{9D8B030D-6E8A-4147-A177-3AD203B41FA5}">
                      <a16:colId xmlns:a16="http://schemas.microsoft.com/office/drawing/2014/main" val="9536072"/>
                    </a:ext>
                  </a:extLst>
                </a:gridCol>
                <a:gridCol w="812221">
                  <a:extLst>
                    <a:ext uri="{9D8B030D-6E8A-4147-A177-3AD203B41FA5}">
                      <a16:colId xmlns:a16="http://schemas.microsoft.com/office/drawing/2014/main" val="311427716"/>
                    </a:ext>
                  </a:extLst>
                </a:gridCol>
                <a:gridCol w="3180944">
                  <a:extLst>
                    <a:ext uri="{9D8B030D-6E8A-4147-A177-3AD203B41FA5}">
                      <a16:colId xmlns:a16="http://schemas.microsoft.com/office/drawing/2014/main" val="899736972"/>
                    </a:ext>
                  </a:extLst>
                </a:gridCol>
                <a:gridCol w="159206">
                  <a:extLst>
                    <a:ext uri="{9D8B030D-6E8A-4147-A177-3AD203B41FA5}">
                      <a16:colId xmlns:a16="http://schemas.microsoft.com/office/drawing/2014/main" val="2325551710"/>
                    </a:ext>
                  </a:extLst>
                </a:gridCol>
                <a:gridCol w="151842">
                  <a:extLst>
                    <a:ext uri="{9D8B030D-6E8A-4147-A177-3AD203B41FA5}">
                      <a16:colId xmlns:a16="http://schemas.microsoft.com/office/drawing/2014/main" val="2486649005"/>
                    </a:ext>
                  </a:extLst>
                </a:gridCol>
                <a:gridCol w="3790040">
                  <a:extLst>
                    <a:ext uri="{9D8B030D-6E8A-4147-A177-3AD203B41FA5}">
                      <a16:colId xmlns:a16="http://schemas.microsoft.com/office/drawing/2014/main" val="4238537883"/>
                    </a:ext>
                  </a:extLst>
                </a:gridCol>
              </a:tblGrid>
              <a:tr h="365403">
                <a:tc>
                  <a:txBody>
                    <a:bodyPr/>
                    <a:lstStyle/>
                    <a:p>
                      <a:pPr marL="0" marR="0" algn="ctr">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tc>
                <a:tc>
                  <a:txBody>
                    <a:bodyPr/>
                    <a:lstStyle/>
                    <a:p>
                      <a:pPr marL="0" marR="0" algn="ctr">
                        <a:lnSpc>
                          <a:spcPct val="115000"/>
                        </a:lnSpc>
                        <a:spcBef>
                          <a:spcPts val="0"/>
                        </a:spcBef>
                        <a:spcAft>
                          <a:spcPts val="0"/>
                        </a:spcAft>
                      </a:pPr>
                      <a:r>
                        <a:rPr lang="en-US" sz="1000" b="0" dirty="0">
                          <a:solidFill>
                            <a:schemeClr val="tx1"/>
                          </a:solidFill>
                          <a:effectLst/>
                        </a:rPr>
                        <a:t>22</a:t>
                      </a:r>
                      <a:endParaRPr lang="en-US"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l">
                        <a:lnSpc>
                          <a:spcPct val="115000"/>
                        </a:lnSpc>
                        <a:spcBef>
                          <a:spcPts val="0"/>
                        </a:spcBef>
                        <a:spcAft>
                          <a:spcPts val="0"/>
                        </a:spcAft>
                      </a:pPr>
                      <a:r>
                        <a:rPr lang="en-US" sz="1000" b="0" dirty="0">
                          <a:solidFill>
                            <a:schemeClr val="tx1"/>
                          </a:solidFill>
                          <a:effectLst/>
                        </a:rPr>
                        <a:t>10% Service Related Disability-Purple Heart (provide letter of disability)</a:t>
                      </a:r>
                      <a:endParaRPr lang="en-US"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ctr">
                        <a:lnSpc>
                          <a:spcPct val="115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ctr">
                        <a:lnSpc>
                          <a:spcPct val="115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l">
                        <a:lnSpc>
                          <a:spcPct val="115000"/>
                        </a:lnSpc>
                        <a:spcBef>
                          <a:spcPts val="0"/>
                        </a:spcBef>
                        <a:spcAft>
                          <a:spcPts val="0"/>
                        </a:spcAft>
                      </a:pPr>
                      <a:r>
                        <a:rPr lang="en-US" sz="1000" b="0" dirty="0">
                          <a:solidFill>
                            <a:schemeClr val="tx1"/>
                          </a:solidFill>
                          <a:effectLst/>
                        </a:rPr>
                        <a:t>$400 Veterans Exemption</a:t>
                      </a:r>
                      <a:endParaRPr lang="en-US"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extLst>
                  <a:ext uri="{0D108BD9-81ED-4DB2-BD59-A6C34878D82A}">
                    <a16:rowId xmlns:a16="http://schemas.microsoft.com/office/drawing/2014/main" val="4102067685"/>
                  </a:ext>
                </a:extLst>
              </a:tr>
              <a:tr h="338844">
                <a:tc>
                  <a:txBody>
                    <a:bodyPr/>
                    <a:lstStyle/>
                    <a:p>
                      <a:pPr marL="0" marR="0" algn="ctr">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tc>
                <a:tc>
                  <a:txBody>
                    <a:bodyPr/>
                    <a:lstStyle/>
                    <a:p>
                      <a:pPr marL="0" marR="0" algn="ctr">
                        <a:lnSpc>
                          <a:spcPct val="115000"/>
                        </a:lnSpc>
                        <a:spcBef>
                          <a:spcPts val="0"/>
                        </a:spcBef>
                        <a:spcAft>
                          <a:spcPts val="0"/>
                        </a:spcAft>
                      </a:pPr>
                      <a:r>
                        <a:rPr lang="en-US" sz="1000" dirty="0">
                          <a:effectLst/>
                        </a:rPr>
                        <a:t>22A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l">
                        <a:lnSpc>
                          <a:spcPct val="115000"/>
                        </a:lnSpc>
                        <a:spcBef>
                          <a:spcPts val="0"/>
                        </a:spcBef>
                        <a:spcAft>
                          <a:spcPts val="0"/>
                        </a:spcAft>
                      </a:pPr>
                      <a:r>
                        <a:rPr lang="en-US" sz="1000" dirty="0">
                          <a:effectLst/>
                        </a:rPr>
                        <a:t>Permanent loss of 1 foot or hand or eye and/or service medals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ctr">
                        <a:lnSpc>
                          <a:spcPct val="115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ctr">
                        <a:lnSpc>
                          <a:spcPct val="115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l">
                        <a:lnSpc>
                          <a:spcPct val="115000"/>
                        </a:lnSpc>
                        <a:spcBef>
                          <a:spcPts val="0"/>
                        </a:spcBef>
                        <a:spcAft>
                          <a:spcPts val="0"/>
                        </a:spcAft>
                      </a:pPr>
                      <a:r>
                        <a:rPr lang="en-US" sz="1000" dirty="0">
                          <a:effectLst/>
                        </a:rPr>
                        <a:t>$750 Veterans Exemption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extLst>
                  <a:ext uri="{0D108BD9-81ED-4DB2-BD59-A6C34878D82A}">
                    <a16:rowId xmlns:a16="http://schemas.microsoft.com/office/drawing/2014/main" val="2991773441"/>
                  </a:ext>
                </a:extLst>
              </a:tr>
              <a:tr h="338844">
                <a:tc>
                  <a:txBody>
                    <a:bodyPr/>
                    <a:lstStyle/>
                    <a:p>
                      <a:pPr marL="0" marR="0" algn="ctr">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tc>
                <a:tc>
                  <a:txBody>
                    <a:bodyPr/>
                    <a:lstStyle/>
                    <a:p>
                      <a:pPr marL="0" marR="0" algn="ctr">
                        <a:lnSpc>
                          <a:spcPct val="115000"/>
                        </a:lnSpc>
                        <a:spcBef>
                          <a:spcPts val="0"/>
                        </a:spcBef>
                        <a:spcAft>
                          <a:spcPts val="0"/>
                        </a:spcAft>
                      </a:pPr>
                      <a:r>
                        <a:rPr lang="en-US" sz="1000" dirty="0">
                          <a:effectLst/>
                        </a:rPr>
                        <a:t>22B</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l">
                        <a:lnSpc>
                          <a:spcPct val="115000"/>
                        </a:lnSpc>
                        <a:spcBef>
                          <a:spcPts val="0"/>
                        </a:spcBef>
                        <a:spcAft>
                          <a:spcPts val="0"/>
                        </a:spcAft>
                      </a:pPr>
                      <a:r>
                        <a:rPr lang="en-US" sz="1000" dirty="0">
                          <a:effectLst/>
                        </a:rPr>
                        <a:t>Permanent loss of both feet, hands or 1 foot and 1 hand, or loss of both eyes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ctr">
                        <a:lnSpc>
                          <a:spcPct val="115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ctr">
                        <a:lnSpc>
                          <a:spcPct val="115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l">
                        <a:lnSpc>
                          <a:spcPct val="115000"/>
                        </a:lnSpc>
                        <a:spcBef>
                          <a:spcPts val="0"/>
                        </a:spcBef>
                        <a:spcAft>
                          <a:spcPts val="0"/>
                        </a:spcAft>
                      </a:pPr>
                      <a:r>
                        <a:rPr lang="en-US" sz="1000" dirty="0">
                          <a:effectLst/>
                        </a:rPr>
                        <a:t>$1,250 Veterans Exemption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extLst>
                  <a:ext uri="{0D108BD9-81ED-4DB2-BD59-A6C34878D82A}">
                    <a16:rowId xmlns:a16="http://schemas.microsoft.com/office/drawing/2014/main" val="4041661469"/>
                  </a:ext>
                </a:extLst>
              </a:tr>
              <a:tr h="338844">
                <a:tc>
                  <a:txBody>
                    <a:bodyPr/>
                    <a:lstStyle/>
                    <a:p>
                      <a:pPr marL="0" marR="0" algn="ctr">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tc>
                <a:tc>
                  <a:txBody>
                    <a:bodyPr/>
                    <a:lstStyle/>
                    <a:p>
                      <a:pPr marL="0" marR="0" algn="ctr">
                        <a:lnSpc>
                          <a:spcPct val="115000"/>
                        </a:lnSpc>
                        <a:spcBef>
                          <a:spcPts val="0"/>
                        </a:spcBef>
                        <a:spcAft>
                          <a:spcPts val="0"/>
                        </a:spcAft>
                      </a:pPr>
                      <a:r>
                        <a:rPr lang="en-US" sz="1000" dirty="0">
                          <a:effectLst/>
                        </a:rPr>
                        <a:t>22C</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l">
                        <a:lnSpc>
                          <a:spcPct val="115000"/>
                        </a:lnSpc>
                        <a:spcBef>
                          <a:spcPts val="0"/>
                        </a:spcBef>
                        <a:spcAft>
                          <a:spcPts val="0"/>
                        </a:spcAft>
                      </a:pPr>
                      <a:r>
                        <a:rPr lang="en-US" sz="1000">
                          <a:effectLst/>
                        </a:rPr>
                        <a:t>Permanent &amp; total disability with "special adapted housing"</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ctr">
                        <a:lnSpc>
                          <a:spcPct val="115000"/>
                        </a:lnSpc>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ctr">
                        <a:lnSpc>
                          <a:spcPct val="115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l">
                        <a:lnSpc>
                          <a:spcPct val="115000"/>
                        </a:lnSpc>
                        <a:spcBef>
                          <a:spcPts val="0"/>
                        </a:spcBef>
                        <a:spcAft>
                          <a:spcPts val="0"/>
                        </a:spcAft>
                      </a:pPr>
                      <a:r>
                        <a:rPr lang="en-US" sz="1000" dirty="0">
                          <a:effectLst/>
                        </a:rPr>
                        <a:t>$1,500 Veterans Exemption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extLst>
                  <a:ext uri="{0D108BD9-81ED-4DB2-BD59-A6C34878D82A}">
                    <a16:rowId xmlns:a16="http://schemas.microsoft.com/office/drawing/2014/main" val="789442975"/>
                  </a:ext>
                </a:extLst>
              </a:tr>
              <a:tr h="513878">
                <a:tc>
                  <a:txBody>
                    <a:bodyPr/>
                    <a:lstStyle/>
                    <a:p>
                      <a:pPr marL="0" marR="0" algn="ctr">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tc>
                <a:tc>
                  <a:txBody>
                    <a:bodyPr/>
                    <a:lstStyle/>
                    <a:p>
                      <a:pPr marL="0" marR="0" algn="ctr">
                        <a:lnSpc>
                          <a:spcPct val="115000"/>
                        </a:lnSpc>
                        <a:spcBef>
                          <a:spcPts val="0"/>
                        </a:spcBef>
                        <a:spcAft>
                          <a:spcPts val="0"/>
                        </a:spcAft>
                      </a:pPr>
                      <a:r>
                        <a:rPr lang="en-US" sz="1000" dirty="0">
                          <a:effectLst/>
                        </a:rPr>
                        <a:t>22D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l">
                        <a:lnSpc>
                          <a:spcPct val="115000"/>
                        </a:lnSpc>
                        <a:spcBef>
                          <a:spcPts val="0"/>
                        </a:spcBef>
                        <a:spcAft>
                          <a:spcPts val="0"/>
                        </a:spcAft>
                      </a:pPr>
                      <a:r>
                        <a:rPr lang="en-US" sz="1000" dirty="0">
                          <a:effectLst/>
                        </a:rPr>
                        <a:t>Surviving spouse of soldier or sailor killed in combat; from disease, MIA, or presumed dead due to combat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ctr">
                        <a:lnSpc>
                          <a:spcPct val="115000"/>
                        </a:lnSpc>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ctr">
                        <a:lnSpc>
                          <a:spcPct val="115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l">
                        <a:lnSpc>
                          <a:spcPct val="115000"/>
                        </a:lnSpc>
                        <a:spcBef>
                          <a:spcPts val="0"/>
                        </a:spcBef>
                        <a:spcAft>
                          <a:spcPts val="0"/>
                        </a:spcAft>
                      </a:pPr>
                      <a:r>
                        <a:rPr lang="en-US" sz="1000" dirty="0">
                          <a:effectLst/>
                        </a:rPr>
                        <a:t>100% Veterans Exemption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extLst>
                  <a:ext uri="{0D108BD9-81ED-4DB2-BD59-A6C34878D82A}">
                    <a16:rowId xmlns:a16="http://schemas.microsoft.com/office/drawing/2014/main" val="392162182"/>
                  </a:ext>
                </a:extLst>
              </a:tr>
              <a:tr h="164760">
                <a:tc>
                  <a:txBody>
                    <a:bodyPr/>
                    <a:lstStyle/>
                    <a:p>
                      <a:pPr marL="0" marR="0" algn="ctr">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tc>
                <a:tc>
                  <a:txBody>
                    <a:bodyPr/>
                    <a:lstStyle/>
                    <a:p>
                      <a:pPr marL="0" marR="0" algn="ctr">
                        <a:lnSpc>
                          <a:spcPct val="115000"/>
                        </a:lnSpc>
                        <a:spcBef>
                          <a:spcPts val="0"/>
                        </a:spcBef>
                        <a:spcAft>
                          <a:spcPts val="0"/>
                        </a:spcAft>
                      </a:pPr>
                      <a:r>
                        <a:rPr lang="en-US" sz="1000" dirty="0">
                          <a:effectLst/>
                        </a:rPr>
                        <a:t>22E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l">
                        <a:lnSpc>
                          <a:spcPct val="115000"/>
                        </a:lnSpc>
                        <a:spcBef>
                          <a:spcPts val="0"/>
                        </a:spcBef>
                        <a:spcAft>
                          <a:spcPts val="0"/>
                        </a:spcAft>
                      </a:pPr>
                      <a:r>
                        <a:rPr lang="en-US" sz="1000">
                          <a:effectLst/>
                        </a:rPr>
                        <a:t>100% disabled (provide letter of disability)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ctr">
                        <a:lnSpc>
                          <a:spcPct val="115000"/>
                        </a:lnSpc>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ctr">
                        <a:lnSpc>
                          <a:spcPct val="115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l">
                        <a:lnSpc>
                          <a:spcPct val="115000"/>
                        </a:lnSpc>
                        <a:spcBef>
                          <a:spcPts val="0"/>
                        </a:spcBef>
                        <a:spcAft>
                          <a:spcPts val="0"/>
                        </a:spcAft>
                      </a:pPr>
                      <a:r>
                        <a:rPr lang="en-US" sz="1000" dirty="0">
                          <a:effectLst/>
                        </a:rPr>
                        <a:t>$1,000 Veterans Exemption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extLst>
                  <a:ext uri="{0D108BD9-81ED-4DB2-BD59-A6C34878D82A}">
                    <a16:rowId xmlns:a16="http://schemas.microsoft.com/office/drawing/2014/main" val="4118383969"/>
                  </a:ext>
                </a:extLst>
              </a:tr>
              <a:tr h="164760">
                <a:tc>
                  <a:txBody>
                    <a:bodyPr/>
                    <a:lstStyle/>
                    <a:p>
                      <a:pPr marL="0" marR="0" algn="ctr">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tc>
                <a:tc>
                  <a:txBody>
                    <a:bodyPr/>
                    <a:lstStyle/>
                    <a:p>
                      <a:pPr marL="0" marR="0" algn="ctr">
                        <a:lnSpc>
                          <a:spcPct val="115000"/>
                        </a:lnSpc>
                        <a:spcBef>
                          <a:spcPts val="0"/>
                        </a:spcBef>
                        <a:spcAft>
                          <a:spcPts val="0"/>
                        </a:spcAft>
                      </a:pPr>
                      <a:r>
                        <a:rPr lang="en-US" sz="1000" dirty="0">
                          <a:effectLst/>
                        </a:rPr>
                        <a:t>PARA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l">
                        <a:lnSpc>
                          <a:spcPct val="115000"/>
                        </a:lnSpc>
                        <a:spcBef>
                          <a:spcPts val="0"/>
                        </a:spcBef>
                        <a:spcAft>
                          <a:spcPts val="0"/>
                        </a:spcAft>
                      </a:pPr>
                      <a:r>
                        <a:rPr lang="en-US" sz="1000" dirty="0">
                          <a:effectLst/>
                        </a:rPr>
                        <a:t>Paraplegic</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ctr">
                        <a:lnSpc>
                          <a:spcPct val="115000"/>
                        </a:lnSpc>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ctr">
                        <a:lnSpc>
                          <a:spcPct val="115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l">
                        <a:lnSpc>
                          <a:spcPct val="115000"/>
                        </a:lnSpc>
                        <a:spcBef>
                          <a:spcPts val="0"/>
                        </a:spcBef>
                        <a:spcAft>
                          <a:spcPts val="0"/>
                        </a:spcAft>
                      </a:pPr>
                      <a:r>
                        <a:rPr lang="en-US" sz="1000" dirty="0">
                          <a:effectLst/>
                        </a:rPr>
                        <a:t>100% Veterans Exemption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extLst>
                  <a:ext uri="{0D108BD9-81ED-4DB2-BD59-A6C34878D82A}">
                    <a16:rowId xmlns:a16="http://schemas.microsoft.com/office/drawing/2014/main" val="251985584"/>
                  </a:ext>
                </a:extLst>
              </a:tr>
              <a:tr h="513878">
                <a:tc>
                  <a:txBody>
                    <a:bodyPr/>
                    <a:lstStyle/>
                    <a:p>
                      <a:pPr marL="0" marR="0" algn="ctr">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tc>
                <a:tc>
                  <a:txBody>
                    <a:bodyPr/>
                    <a:lstStyle/>
                    <a:p>
                      <a:pPr marL="0" marR="0" algn="ctr">
                        <a:lnSpc>
                          <a:spcPct val="115000"/>
                        </a:lnSpc>
                        <a:spcBef>
                          <a:spcPts val="0"/>
                        </a:spcBef>
                        <a:spcAft>
                          <a:spcPts val="0"/>
                        </a:spcAft>
                      </a:pPr>
                      <a:r>
                        <a:rPr lang="en-US" sz="1000">
                          <a:effectLst/>
                        </a:rPr>
                        <a:t>22H</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l">
                        <a:lnSpc>
                          <a:spcPct val="115000"/>
                        </a:lnSpc>
                        <a:spcBef>
                          <a:spcPts val="0"/>
                        </a:spcBef>
                        <a:spcAft>
                          <a:spcPts val="0"/>
                        </a:spcAft>
                      </a:pPr>
                      <a:r>
                        <a:rPr lang="en-US" sz="1000" dirty="0">
                          <a:effectLst/>
                        </a:rPr>
                        <a:t>Surviving parents or guardians of solider or sailor killed in combat; from disease, MIA, or presumed dead due to combat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ctr">
                        <a:lnSpc>
                          <a:spcPct val="115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ctr">
                        <a:lnSpc>
                          <a:spcPct val="115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tc>
                  <a:txBody>
                    <a:bodyPr/>
                    <a:lstStyle/>
                    <a:p>
                      <a:pPr marL="0" marR="0" algn="l">
                        <a:lnSpc>
                          <a:spcPct val="115000"/>
                        </a:lnSpc>
                        <a:spcBef>
                          <a:spcPts val="0"/>
                        </a:spcBef>
                        <a:spcAft>
                          <a:spcPts val="0"/>
                        </a:spcAft>
                      </a:pPr>
                      <a:r>
                        <a:rPr lang="en-US" sz="1000" dirty="0">
                          <a:effectLst/>
                        </a:rPr>
                        <a:t>100% Veterans Exemption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21" marR="63221" marT="0" marB="0" anchor="ctr">
                    <a:solidFill>
                      <a:schemeClr val="bg1"/>
                    </a:solidFill>
                  </a:tcPr>
                </a:tc>
                <a:extLst>
                  <a:ext uri="{0D108BD9-81ED-4DB2-BD59-A6C34878D82A}">
                    <a16:rowId xmlns:a16="http://schemas.microsoft.com/office/drawing/2014/main" val="2817390854"/>
                  </a:ext>
                </a:extLst>
              </a:tr>
            </a:tbl>
          </a:graphicData>
        </a:graphic>
      </p:graphicFrame>
      <p:sp>
        <p:nvSpPr>
          <p:cNvPr id="11" name="TextBox 10">
            <a:extLst>
              <a:ext uri="{FF2B5EF4-FFF2-40B4-BE49-F238E27FC236}">
                <a16:creationId xmlns:a16="http://schemas.microsoft.com/office/drawing/2014/main" id="{4E556B70-1415-4322-BDB0-9E8B8CA1F5B6}"/>
              </a:ext>
            </a:extLst>
          </p:cNvPr>
          <p:cNvSpPr txBox="1"/>
          <p:nvPr/>
        </p:nvSpPr>
        <p:spPr>
          <a:xfrm>
            <a:off x="526861" y="931178"/>
            <a:ext cx="9179201" cy="2739211"/>
          </a:xfrm>
          <a:prstGeom prst="rect">
            <a:avLst/>
          </a:prstGeom>
          <a:noFill/>
        </p:spPr>
        <p:txBody>
          <a:bodyPr wrap="square" rtlCol="0">
            <a:spAutoFit/>
          </a:bodyPr>
          <a:lstStyle/>
          <a:p>
            <a:r>
              <a:rPr lang="en-US" sz="1400" dirty="0"/>
              <a:t>Veterans Exemptions are available to Scituate property owners who have a </a:t>
            </a:r>
            <a:r>
              <a:rPr lang="en-US" sz="1400" cap="all" dirty="0"/>
              <a:t>VA </a:t>
            </a:r>
            <a:r>
              <a:rPr lang="en-US" sz="1400" dirty="0"/>
              <a:t>letter granting a </a:t>
            </a:r>
            <a:r>
              <a:rPr lang="en-US" sz="1400" u="sng" dirty="0"/>
              <a:t>MINIMUM OF 10% </a:t>
            </a:r>
            <a:r>
              <a:rPr lang="en-US" sz="1400" dirty="0"/>
              <a:t>service-connected disability.  </a:t>
            </a:r>
          </a:p>
          <a:p>
            <a:r>
              <a:rPr lang="en-US" sz="1400" dirty="0"/>
              <a:t> </a:t>
            </a:r>
          </a:p>
          <a:p>
            <a:r>
              <a:rPr lang="en-US" sz="1400" dirty="0"/>
              <a:t>Please include your letter from the VA if you are 100% disabled OR if this is you first time filing.  You may now access your VA benefits letter on line at</a:t>
            </a:r>
            <a:r>
              <a:rPr lang="en-US" sz="1400" u="sng" dirty="0">
                <a:hlinkClick r:id="rId2">
                  <a:extLst>
                    <a:ext uri="{A12FA001-AC4F-418D-AE19-62706E023703}">
                      <ahyp:hlinkClr xmlns:ahyp="http://schemas.microsoft.com/office/drawing/2018/hyperlinkcolor" val="tx"/>
                    </a:ext>
                  </a:extLst>
                </a:hlinkClick>
              </a:rPr>
              <a:t> </a:t>
            </a:r>
            <a:r>
              <a:rPr lang="en-US" sz="1400" u="sng" dirty="0">
                <a:solidFill>
                  <a:schemeClr val="accent2">
                    <a:lumMod val="75000"/>
                  </a:schemeClr>
                </a:solidFill>
                <a:hlinkClick r:id="rId2">
                  <a:extLst>
                    <a:ext uri="{A12FA001-AC4F-418D-AE19-62706E023703}">
                      <ahyp:hlinkClr xmlns:ahyp="http://schemas.microsoft.com/office/drawing/2018/hyperlinkcolor" val="tx"/>
                    </a:ext>
                  </a:extLst>
                </a:hlinkClick>
              </a:rPr>
              <a:t>https://www.va.gov/records/download-va-letters/</a:t>
            </a:r>
            <a:endParaRPr lang="en-US" sz="1400" dirty="0">
              <a:solidFill>
                <a:schemeClr val="accent2">
                  <a:lumMod val="75000"/>
                </a:schemeClr>
              </a:solidFill>
            </a:endParaRPr>
          </a:p>
          <a:p>
            <a:r>
              <a:rPr lang="en-US" sz="1400" dirty="0"/>
              <a:t> </a:t>
            </a:r>
          </a:p>
          <a:p>
            <a:r>
              <a:rPr lang="en-US" sz="1400" dirty="0"/>
              <a:t>If the property is subject to a new or updated trust, please include a copy of the trust document, including beneficiary schedule with your application.   </a:t>
            </a:r>
          </a:p>
          <a:p>
            <a:r>
              <a:rPr lang="en-US" sz="1400" dirty="0"/>
              <a:t> </a:t>
            </a:r>
          </a:p>
          <a:p>
            <a:r>
              <a:rPr lang="en-US" sz="1400" dirty="0"/>
              <a:t>To qualify for the exemption, the residency requirement is that you must have lived in Scituate for one year and must have owned the home by July 1</a:t>
            </a:r>
            <a:r>
              <a:rPr lang="en-US" sz="1400" baseline="30000" dirty="0"/>
              <a:t>st</a:t>
            </a:r>
            <a:r>
              <a:rPr lang="en-US" sz="1400" dirty="0"/>
              <a:t>, 2023</a:t>
            </a:r>
          </a:p>
          <a:p>
            <a:endParaRPr lang="en-US" dirty="0"/>
          </a:p>
        </p:txBody>
      </p:sp>
    </p:spTree>
    <p:extLst>
      <p:ext uri="{BB962C8B-B14F-4D97-AF65-F5344CB8AC3E}">
        <p14:creationId xmlns:p14="http://schemas.microsoft.com/office/powerpoint/2010/main" val="2465666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6A47C-686A-4C0E-B94D-CB5C767584DD}"/>
              </a:ext>
            </a:extLst>
          </p:cNvPr>
          <p:cNvSpPr>
            <a:spLocks noGrp="1"/>
          </p:cNvSpPr>
          <p:nvPr>
            <p:ph type="title"/>
          </p:nvPr>
        </p:nvSpPr>
        <p:spPr>
          <a:xfrm>
            <a:off x="677335" y="609600"/>
            <a:ext cx="8596668" cy="1101754"/>
          </a:xfrm>
        </p:spPr>
        <p:txBody>
          <a:bodyPr>
            <a:normAutofit fontScale="90000"/>
          </a:bodyPr>
          <a:lstStyle/>
          <a:p>
            <a:pPr algn="ctr"/>
            <a:r>
              <a:rPr lang="en-US" dirty="0"/>
              <a:t>COMMUNITY PRESERVATION ACT</a:t>
            </a:r>
            <a:br>
              <a:rPr lang="en-US" dirty="0"/>
            </a:br>
            <a:r>
              <a:rPr lang="en-US" dirty="0"/>
              <a:t>CPA EXEMPTION</a:t>
            </a:r>
          </a:p>
        </p:txBody>
      </p:sp>
      <p:sp>
        <p:nvSpPr>
          <p:cNvPr id="3" name="Text Placeholder 2">
            <a:extLst>
              <a:ext uri="{FF2B5EF4-FFF2-40B4-BE49-F238E27FC236}">
                <a16:creationId xmlns:a16="http://schemas.microsoft.com/office/drawing/2014/main" id="{745D745E-014F-493F-BCB8-5F3E7C3F194F}"/>
              </a:ext>
            </a:extLst>
          </p:cNvPr>
          <p:cNvSpPr>
            <a:spLocks noGrp="1"/>
          </p:cNvSpPr>
          <p:nvPr>
            <p:ph type="body" idx="1"/>
          </p:nvPr>
        </p:nvSpPr>
        <p:spPr>
          <a:xfrm>
            <a:off x="677335" y="1711354"/>
            <a:ext cx="8596668" cy="4798503"/>
          </a:xfrm>
        </p:spPr>
        <p:txBody>
          <a:bodyPr>
            <a:normAutofit fontScale="25000" lnSpcReduction="20000"/>
          </a:bodyPr>
          <a:lstStyle/>
          <a:p>
            <a:pPr algn="ctr"/>
            <a:r>
              <a:rPr lang="en-US" sz="3300" dirty="0"/>
              <a:t>	</a:t>
            </a:r>
            <a:r>
              <a:rPr lang="en-US" sz="5600" dirty="0"/>
              <a:t>3% surcharge adopted in 2002 – first $100k in value is exempt for everyone</a:t>
            </a:r>
          </a:p>
          <a:p>
            <a:r>
              <a:rPr lang="en-US" sz="5600" b="1" u="sng" dirty="0"/>
              <a:t>Elderly exemption (over 60)	</a:t>
            </a:r>
            <a:r>
              <a:rPr lang="en-US" sz="5600" dirty="0"/>
              <a:t>		</a:t>
            </a:r>
          </a:p>
          <a:p>
            <a:r>
              <a:rPr lang="en-US" sz="5600" dirty="0"/>
              <a:t>Must meet net income requirements (adjusted annually)</a:t>
            </a:r>
          </a:p>
          <a:p>
            <a:r>
              <a:rPr lang="en-US" sz="5600" dirty="0"/>
              <a:t>		$104,510  (single)   </a:t>
            </a:r>
          </a:p>
          <a:p>
            <a:r>
              <a:rPr lang="en-US" sz="5600" dirty="0"/>
              <a:t>		$119,440 (two person household)									100%</a:t>
            </a:r>
          </a:p>
          <a:p>
            <a:pPr lvl="0"/>
            <a:r>
              <a:rPr lang="en-US" sz="5600" b="1" u="sng" dirty="0"/>
              <a:t>Low income exemption (any age)</a:t>
            </a:r>
          </a:p>
          <a:p>
            <a:r>
              <a:rPr lang="en-US" sz="5600" dirty="0"/>
              <a:t>Must meet net income requirements (adjusted annually)</a:t>
            </a:r>
          </a:p>
          <a:p>
            <a:r>
              <a:rPr lang="en-US" sz="5600" dirty="0"/>
              <a:t>    	            $83,608 (one person)										</a:t>
            </a:r>
          </a:p>
          <a:p>
            <a:r>
              <a:rPr lang="en-US" sz="5600" dirty="0"/>
              <a:t>		    $95,552 (two persons) 										100%	</a:t>
            </a:r>
          </a:p>
          <a:p>
            <a:r>
              <a:rPr lang="en-US" sz="5600" dirty="0"/>
              <a:t>Net income requirements increase for additional occupants up to 6 </a:t>
            </a:r>
          </a:p>
          <a:p>
            <a:pPr algn="ctr"/>
            <a:endParaRPr lang="en-US" sz="5600" i="1" dirty="0">
              <a:solidFill>
                <a:schemeClr val="tx1"/>
              </a:solidFill>
            </a:endParaRPr>
          </a:p>
          <a:p>
            <a:pPr algn="ctr"/>
            <a:r>
              <a:rPr lang="en-US" sz="5600" i="1" dirty="0">
                <a:solidFill>
                  <a:schemeClr val="tx1"/>
                </a:solidFill>
              </a:rPr>
              <a:t>First time applicants must provide a copy of their birth certificate. Signed copy of preceding year Federal Income tax filings for each member of the household is required each year. </a:t>
            </a:r>
          </a:p>
          <a:p>
            <a:pPr algn="ctr"/>
            <a:r>
              <a:rPr lang="en-US" sz="5600" i="1" dirty="0">
                <a:solidFill>
                  <a:schemeClr val="tx1"/>
                </a:solidFill>
              </a:rPr>
              <a:t> If the property is in a trust you must provide copy of the trust including the schedule of beneficiaries. </a:t>
            </a:r>
          </a:p>
          <a:p>
            <a:pPr algn="ctr"/>
            <a:r>
              <a:rPr lang="en-US" sz="5600" dirty="0"/>
              <a:t>				</a:t>
            </a:r>
          </a:p>
        </p:txBody>
      </p:sp>
    </p:spTree>
    <p:extLst>
      <p:ext uri="{BB962C8B-B14F-4D97-AF65-F5344CB8AC3E}">
        <p14:creationId xmlns:p14="http://schemas.microsoft.com/office/powerpoint/2010/main" val="1364643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02D10-4D0A-4123-9C65-7911752A1F73}"/>
              </a:ext>
            </a:extLst>
          </p:cNvPr>
          <p:cNvSpPr>
            <a:spLocks noGrp="1"/>
          </p:cNvSpPr>
          <p:nvPr>
            <p:ph type="title"/>
          </p:nvPr>
        </p:nvSpPr>
        <p:spPr>
          <a:xfrm>
            <a:off x="677335" y="609600"/>
            <a:ext cx="8596668" cy="1370202"/>
          </a:xfrm>
        </p:spPr>
        <p:txBody>
          <a:bodyPr/>
          <a:lstStyle/>
          <a:p>
            <a:r>
              <a:rPr lang="en-US" dirty="0"/>
              <a:t>REAL ESTATE TAX DEFERRALS</a:t>
            </a:r>
          </a:p>
        </p:txBody>
      </p:sp>
      <p:sp>
        <p:nvSpPr>
          <p:cNvPr id="3" name="Text Placeholder 2">
            <a:extLst>
              <a:ext uri="{FF2B5EF4-FFF2-40B4-BE49-F238E27FC236}">
                <a16:creationId xmlns:a16="http://schemas.microsoft.com/office/drawing/2014/main" id="{02E79CC1-9B85-4A4C-B7B0-4D424877C7B1}"/>
              </a:ext>
            </a:extLst>
          </p:cNvPr>
          <p:cNvSpPr>
            <a:spLocks noGrp="1"/>
          </p:cNvSpPr>
          <p:nvPr>
            <p:ph type="body" idx="1"/>
          </p:nvPr>
        </p:nvSpPr>
        <p:spPr>
          <a:xfrm>
            <a:off x="677335" y="2516697"/>
            <a:ext cx="8596668" cy="3524665"/>
          </a:xfrm>
        </p:spPr>
        <p:txBody>
          <a:bodyPr>
            <a:normAutofit/>
          </a:bodyPr>
          <a:lstStyle/>
          <a:p>
            <a:pPr marL="342900" indent="-342900">
              <a:buFont typeface="Wingdings" panose="05000000000000000000" pitchFamily="2" charset="2"/>
              <a:buChar char="§"/>
            </a:pPr>
            <a:r>
              <a:rPr lang="en-US" sz="2000" dirty="0"/>
              <a:t>Must be 65 years of age</a:t>
            </a:r>
          </a:p>
          <a:p>
            <a:pPr marL="342900" lvl="0" indent="-342900">
              <a:buFont typeface="Wingdings" panose="05000000000000000000" pitchFamily="2" charset="2"/>
              <a:buChar char="§"/>
            </a:pPr>
            <a:r>
              <a:rPr lang="en-US" sz="2000" dirty="0"/>
              <a:t>Income cannot exceed $64,000 – calendar year 2022</a:t>
            </a:r>
          </a:p>
          <a:p>
            <a:pPr marL="342900" lvl="0" indent="-342900">
              <a:buFont typeface="Wingdings" panose="05000000000000000000" pitchFamily="2" charset="2"/>
              <a:buChar char="§"/>
            </a:pPr>
            <a:r>
              <a:rPr lang="en-US" sz="2000" dirty="0"/>
              <a:t>May defer up to full amount or portion of the tax bill.  </a:t>
            </a:r>
          </a:p>
          <a:p>
            <a:pPr marL="342900" lvl="0" indent="-342900">
              <a:buFont typeface="Wingdings" panose="05000000000000000000" pitchFamily="2" charset="2"/>
              <a:buChar char="§"/>
            </a:pPr>
            <a:r>
              <a:rPr lang="en-US" sz="2000" dirty="0"/>
              <a:t>Taxes deferred will accrue 4% interest annually.  </a:t>
            </a:r>
          </a:p>
          <a:p>
            <a:pPr marL="342900" lvl="0" indent="-342900">
              <a:buFont typeface="Wingdings" panose="05000000000000000000" pitchFamily="2" charset="2"/>
              <a:buChar char="§"/>
            </a:pPr>
            <a:r>
              <a:rPr lang="en-US" sz="2000" dirty="0"/>
              <a:t>Payment of the deferred taxes will not be due until ownership of property is transferred.</a:t>
            </a:r>
          </a:p>
          <a:p>
            <a:pPr marL="342900" lvl="0" indent="-342900">
              <a:buFont typeface="Wingdings" panose="05000000000000000000" pitchFamily="2" charset="2"/>
              <a:buChar char="§"/>
            </a:pPr>
            <a:r>
              <a:rPr lang="en-US" sz="2000" dirty="0"/>
              <a:t>Water and sewer liens MAY be deferred.</a:t>
            </a:r>
          </a:p>
          <a:p>
            <a:pPr marL="342900" lvl="0" indent="-342900">
              <a:buFont typeface="Wingdings" panose="05000000000000000000" pitchFamily="2" charset="2"/>
              <a:buChar char="§"/>
            </a:pPr>
            <a:endParaRPr lang="en-US" sz="2000" dirty="0"/>
          </a:p>
          <a:p>
            <a:endParaRPr lang="en-US" dirty="0"/>
          </a:p>
        </p:txBody>
      </p:sp>
    </p:spTree>
    <p:extLst>
      <p:ext uri="{BB962C8B-B14F-4D97-AF65-F5344CB8AC3E}">
        <p14:creationId xmlns:p14="http://schemas.microsoft.com/office/powerpoint/2010/main" val="486605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B068B-D08A-43DF-9558-002CE69DFB45}"/>
              </a:ext>
            </a:extLst>
          </p:cNvPr>
          <p:cNvSpPr>
            <a:spLocks noGrp="1"/>
          </p:cNvSpPr>
          <p:nvPr>
            <p:ph type="title"/>
          </p:nvPr>
        </p:nvSpPr>
        <p:spPr>
          <a:xfrm>
            <a:off x="677335" y="609600"/>
            <a:ext cx="8596668" cy="1168866"/>
          </a:xfrm>
        </p:spPr>
        <p:txBody>
          <a:bodyPr/>
          <a:lstStyle/>
          <a:p>
            <a:r>
              <a:rPr lang="en-US" dirty="0"/>
              <a:t>OTHER EXEMPTIONS:</a:t>
            </a:r>
          </a:p>
        </p:txBody>
      </p:sp>
      <p:sp>
        <p:nvSpPr>
          <p:cNvPr id="3" name="Text Placeholder 2">
            <a:extLst>
              <a:ext uri="{FF2B5EF4-FFF2-40B4-BE49-F238E27FC236}">
                <a16:creationId xmlns:a16="http://schemas.microsoft.com/office/drawing/2014/main" id="{5739B276-3A4D-47AD-B017-92A1F8EDAF4C}"/>
              </a:ext>
            </a:extLst>
          </p:cNvPr>
          <p:cNvSpPr>
            <a:spLocks noGrp="1"/>
          </p:cNvSpPr>
          <p:nvPr>
            <p:ph type="body" idx="1"/>
          </p:nvPr>
        </p:nvSpPr>
        <p:spPr>
          <a:xfrm>
            <a:off x="677335" y="1778466"/>
            <a:ext cx="8596668" cy="4262896"/>
          </a:xfrm>
        </p:spPr>
        <p:txBody>
          <a:bodyPr>
            <a:normAutofit fontScale="70000" lnSpcReduction="20000"/>
          </a:bodyPr>
          <a:lstStyle/>
          <a:p>
            <a:r>
              <a:rPr lang="en-US" u="sng" dirty="0"/>
              <a:t>Surviving Spouses</a:t>
            </a:r>
            <a:r>
              <a:rPr lang="en-US" dirty="0"/>
              <a:t> (widow or widower) </a:t>
            </a:r>
          </a:p>
          <a:p>
            <a:r>
              <a:rPr lang="en-US" dirty="0"/>
              <a:t>	Assets not exceeding  $50,163								$350</a:t>
            </a:r>
          </a:p>
          <a:p>
            <a:r>
              <a:rPr lang="en-US" u="sng" dirty="0"/>
              <a:t>Surviving Spouse or Minor Children </a:t>
            </a:r>
            <a:r>
              <a:rPr lang="en-US" dirty="0"/>
              <a:t> </a:t>
            </a:r>
          </a:p>
          <a:p>
            <a:r>
              <a:rPr lang="en-US" dirty="0"/>
              <a:t>firefighter or police officer killed in the line of duty</a:t>
            </a:r>
            <a:r>
              <a:rPr lang="en-US" sz="1400" dirty="0"/>
              <a:t>	</a:t>
            </a:r>
            <a:r>
              <a:rPr lang="en-US" dirty="0"/>
              <a:t>				100%			</a:t>
            </a:r>
            <a:r>
              <a:rPr lang="en-US" b="1" dirty="0"/>
              <a:t>	</a:t>
            </a:r>
          </a:p>
          <a:p>
            <a:endParaRPr lang="en-US" dirty="0"/>
          </a:p>
          <a:p>
            <a:r>
              <a:rPr lang="en-US" u="sng" dirty="0"/>
              <a:t>Blind</a:t>
            </a:r>
            <a:r>
              <a:rPr lang="en-US" dirty="0"/>
              <a:t> -Certificate of Blindness required annually with application			$500</a:t>
            </a:r>
          </a:p>
          <a:p>
            <a:endParaRPr lang="en-US" dirty="0"/>
          </a:p>
          <a:p>
            <a:r>
              <a:rPr lang="en-US" u="sng" dirty="0"/>
              <a:t>Hardship Exemption and Deferral Hardship Exemption </a:t>
            </a:r>
            <a:r>
              <a:rPr lang="en-US" dirty="0"/>
              <a:t>(18 &amp; 18A)</a:t>
            </a:r>
          </a:p>
          <a:p>
            <a:r>
              <a:rPr lang="en-US" dirty="0"/>
              <a:t>Hardship - You may be able to reduce all or a portion of the taxes assessed on your domicile if you do not have the financial resources to pay them because (1) you were called into active military service (not including initial enlistment), or (2) you are older and suffer some physical or mental illness, disability or impairment. </a:t>
            </a:r>
          </a:p>
          <a:p>
            <a:r>
              <a:rPr lang="en-US" dirty="0"/>
              <a:t>Hardship Deferral - You may be able to defer all or a portion of the taxes assessed on your domicile if you do not have the financial resources to pay them because of a change to active military service (not including initial enlistment), unemployment, illness or other type of temporary hardship. Qualifications are established locally by the board of assessors. More detailed information may be obtained from your assessors. </a:t>
            </a:r>
          </a:p>
          <a:p>
            <a:r>
              <a:rPr lang="en-US" dirty="0"/>
              <a:t> </a:t>
            </a:r>
          </a:p>
          <a:p>
            <a:endParaRPr lang="en-US" dirty="0"/>
          </a:p>
        </p:txBody>
      </p:sp>
    </p:spTree>
    <p:extLst>
      <p:ext uri="{BB962C8B-B14F-4D97-AF65-F5344CB8AC3E}">
        <p14:creationId xmlns:p14="http://schemas.microsoft.com/office/powerpoint/2010/main" val="764776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4BA0D-F6A8-4A9A-A6EE-03B7CDB873AC}"/>
              </a:ext>
            </a:extLst>
          </p:cNvPr>
          <p:cNvSpPr>
            <a:spLocks noGrp="1"/>
          </p:cNvSpPr>
          <p:nvPr>
            <p:ph type="title"/>
          </p:nvPr>
        </p:nvSpPr>
        <p:spPr>
          <a:xfrm>
            <a:off x="677335" y="609600"/>
            <a:ext cx="8596668" cy="741028"/>
          </a:xfrm>
        </p:spPr>
        <p:txBody>
          <a:bodyPr>
            <a:normAutofit fontScale="90000"/>
          </a:bodyPr>
          <a:lstStyle/>
          <a:p>
            <a:r>
              <a:rPr lang="en-US" dirty="0"/>
              <a:t>PERSONAL EXEMPTIONS: </a:t>
            </a:r>
            <a:br>
              <a:rPr lang="en-US" dirty="0"/>
            </a:br>
            <a:r>
              <a:rPr lang="en-US" dirty="0"/>
              <a:t>REQUIRED DOCUMENTION </a:t>
            </a:r>
          </a:p>
        </p:txBody>
      </p:sp>
      <p:sp>
        <p:nvSpPr>
          <p:cNvPr id="3" name="Text Placeholder 2">
            <a:extLst>
              <a:ext uri="{FF2B5EF4-FFF2-40B4-BE49-F238E27FC236}">
                <a16:creationId xmlns:a16="http://schemas.microsoft.com/office/drawing/2014/main" id="{2F80C24C-AF77-4DBD-881E-80F7F9B33ED1}"/>
              </a:ext>
            </a:extLst>
          </p:cNvPr>
          <p:cNvSpPr>
            <a:spLocks noGrp="1"/>
          </p:cNvSpPr>
          <p:nvPr>
            <p:ph type="body" idx="1"/>
          </p:nvPr>
        </p:nvSpPr>
        <p:spPr>
          <a:xfrm>
            <a:off x="649995" y="2105637"/>
            <a:ext cx="8596668" cy="3917658"/>
          </a:xfrm>
        </p:spPr>
        <p:txBody>
          <a:bodyPr>
            <a:normAutofit fontScale="70000" lnSpcReduction="20000"/>
          </a:bodyPr>
          <a:lstStyle/>
          <a:p>
            <a:r>
              <a:rPr lang="en-US" dirty="0"/>
              <a:t> </a:t>
            </a:r>
            <a:endParaRPr lang="en-US" sz="1600" dirty="0"/>
          </a:p>
          <a:p>
            <a:pPr marL="571500" lvl="0" indent="-571500">
              <a:buFont typeface="Wingdings" panose="05000000000000000000" pitchFamily="2" charset="2"/>
              <a:buChar char="q"/>
            </a:pPr>
            <a:r>
              <a:rPr lang="en-US" sz="2200" dirty="0"/>
              <a:t>*Bank statements for the months of </a:t>
            </a:r>
            <a:r>
              <a:rPr lang="en-US" sz="2200" b="1" dirty="0"/>
              <a:t>June, July, August – 2023 </a:t>
            </a:r>
            <a:endParaRPr lang="en-US" sz="2200" dirty="0"/>
          </a:p>
          <a:p>
            <a:pPr lvl="1"/>
            <a:r>
              <a:rPr lang="en-US" sz="2200" i="1" dirty="0"/>
              <a:t>    (*Chapter 17E &amp; 41C)</a:t>
            </a:r>
            <a:r>
              <a:rPr lang="en-US" sz="2200" dirty="0"/>
              <a:t> </a:t>
            </a:r>
          </a:p>
          <a:p>
            <a:pPr marL="571500" lvl="0" indent="-571500">
              <a:buFont typeface="Wingdings" panose="05000000000000000000" pitchFamily="2" charset="2"/>
              <a:buChar char="q"/>
            </a:pPr>
            <a:r>
              <a:rPr lang="en-US" sz="2200" dirty="0"/>
              <a:t>Social Security statements from </a:t>
            </a:r>
            <a:r>
              <a:rPr lang="en-US" sz="2200" b="1" dirty="0"/>
              <a:t>2022</a:t>
            </a:r>
            <a:r>
              <a:rPr lang="en-US" sz="2200" dirty="0"/>
              <a:t> </a:t>
            </a:r>
          </a:p>
          <a:p>
            <a:pPr marL="571500" lvl="0" indent="-571500">
              <a:buFont typeface="Wingdings" panose="05000000000000000000" pitchFamily="2" charset="2"/>
              <a:buChar char="q"/>
            </a:pPr>
            <a:r>
              <a:rPr lang="en-US" sz="2200" dirty="0"/>
              <a:t>Pension statements from </a:t>
            </a:r>
            <a:r>
              <a:rPr lang="en-US" sz="2200" b="1" dirty="0"/>
              <a:t>2022</a:t>
            </a:r>
            <a:r>
              <a:rPr lang="en-US" sz="2200" dirty="0"/>
              <a:t> </a:t>
            </a:r>
          </a:p>
          <a:p>
            <a:pPr marL="571500" lvl="0" indent="-571500">
              <a:buFont typeface="Wingdings" panose="05000000000000000000" pitchFamily="2" charset="2"/>
              <a:buChar char="q"/>
            </a:pPr>
            <a:r>
              <a:rPr lang="en-US" sz="2200" dirty="0"/>
              <a:t>IRA statements from </a:t>
            </a:r>
            <a:r>
              <a:rPr lang="en-US" sz="2200" b="1" dirty="0"/>
              <a:t>2022</a:t>
            </a:r>
            <a:r>
              <a:rPr lang="en-US" sz="2200" dirty="0"/>
              <a:t> </a:t>
            </a:r>
          </a:p>
          <a:p>
            <a:pPr marL="571500" lvl="0" indent="-571500">
              <a:buFont typeface="Wingdings" panose="05000000000000000000" pitchFamily="2" charset="2"/>
              <a:buChar char="q"/>
            </a:pPr>
            <a:r>
              <a:rPr lang="en-US" sz="2200" dirty="0"/>
              <a:t>Income Tax Return from </a:t>
            </a:r>
            <a:r>
              <a:rPr lang="en-US" sz="2200" b="1" dirty="0"/>
              <a:t>2022</a:t>
            </a:r>
            <a:endParaRPr lang="en-US" sz="2200" dirty="0"/>
          </a:p>
          <a:p>
            <a:pPr marL="571500" indent="-571500">
              <a:buFont typeface="Wingdings" panose="05000000000000000000" pitchFamily="2" charset="2"/>
              <a:buChar char="q"/>
            </a:pPr>
            <a:r>
              <a:rPr lang="en-US" sz="2200" dirty="0"/>
              <a:t>NOTE: If you </a:t>
            </a:r>
            <a:r>
              <a:rPr lang="en-US" sz="2200" u="sng" dirty="0"/>
              <a:t>do not file</a:t>
            </a:r>
            <a:r>
              <a:rPr lang="en-US" sz="2200" dirty="0"/>
              <a:t> an Income Tax Return please sign the</a:t>
            </a:r>
          </a:p>
          <a:p>
            <a:r>
              <a:rPr lang="en-US" sz="2200" b="1" dirty="0"/>
              <a:t>	  (4506-T) form</a:t>
            </a:r>
            <a:r>
              <a:rPr lang="en-US" sz="2200" dirty="0"/>
              <a:t> and include it with your application </a:t>
            </a:r>
          </a:p>
          <a:p>
            <a:pPr marL="571500" lvl="0" indent="-571500">
              <a:buFont typeface="Wingdings" panose="05000000000000000000" pitchFamily="2" charset="2"/>
              <a:buChar char="q"/>
            </a:pPr>
            <a:r>
              <a:rPr lang="en-US" sz="2200" dirty="0"/>
              <a:t>Trust Documents: If the property is in a trust (as of </a:t>
            </a:r>
            <a:r>
              <a:rPr lang="en-US" sz="2200" b="1" dirty="0"/>
              <a:t>July 1, 2023</a:t>
            </a:r>
            <a:r>
              <a:rPr lang="en-US" sz="2200" dirty="0"/>
              <a:t>) you must provide a copy of the entire trust including the schedule of beneficiaries </a:t>
            </a:r>
          </a:p>
          <a:p>
            <a:pPr marL="571500" lvl="0" indent="-571500">
              <a:buFont typeface="Wingdings" panose="05000000000000000000" pitchFamily="2" charset="2"/>
              <a:buChar char="q"/>
            </a:pPr>
            <a:r>
              <a:rPr lang="en-US" sz="2200" dirty="0"/>
              <a:t>Birth/Death Certificates: </a:t>
            </a:r>
            <a:r>
              <a:rPr lang="en-US" sz="2200" b="1" dirty="0"/>
              <a:t>First time applicants</a:t>
            </a:r>
            <a:r>
              <a:rPr lang="en-US" sz="2200" dirty="0"/>
              <a:t> must provide a copy of their birth certificate or, if a surviving spouse, must provide a copy of their spouse’s death certificate.  Not required for 18 &amp; 18A.</a:t>
            </a:r>
          </a:p>
          <a:p>
            <a:endParaRPr lang="en-US" dirty="0"/>
          </a:p>
        </p:txBody>
      </p:sp>
    </p:spTree>
    <p:extLst>
      <p:ext uri="{BB962C8B-B14F-4D97-AF65-F5344CB8AC3E}">
        <p14:creationId xmlns:p14="http://schemas.microsoft.com/office/powerpoint/2010/main" val="394997842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34</TotalTime>
  <Words>1375</Words>
  <Application>Microsoft Office PowerPoint</Application>
  <PresentationFormat>Widescreen</PresentationFormat>
  <Paragraphs>138</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Times New Roman</vt:lpstr>
      <vt:lpstr>Trebuchet MS</vt:lpstr>
      <vt:lpstr>Wingdings</vt:lpstr>
      <vt:lpstr>Wingdings 3</vt:lpstr>
      <vt:lpstr>Facet</vt:lpstr>
      <vt:lpstr>EXEMPTION ELIGIBILITY  </vt:lpstr>
      <vt:lpstr>EXEMPTION FORMS ARE AVAILABLE IN THE ASSESSORS OFFICE AT TOWN HALL OR ON THE WEBSITE SCITUATEMA.GOV ON THE ASSESSORS PAGE </vt:lpstr>
      <vt:lpstr>OWNERSHIP CRITERIA:  </vt:lpstr>
      <vt:lpstr>ELIGIBILITY CRITERIA:   SENIORS</vt:lpstr>
      <vt:lpstr>VETERANS EXEMPTIONS:</vt:lpstr>
      <vt:lpstr>COMMUNITY PRESERVATION ACT CPA EXEMPTION</vt:lpstr>
      <vt:lpstr>REAL ESTATE TAX DEFERRALS</vt:lpstr>
      <vt:lpstr>OTHER EXEMPTIONS:</vt:lpstr>
      <vt:lpstr>PERSONAL EXEMPTIONS:  REQUIRED DOCUMENTION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Frank</dc:creator>
  <cp:lastModifiedBy>Jane Frank</cp:lastModifiedBy>
  <cp:revision>13</cp:revision>
  <dcterms:created xsi:type="dcterms:W3CDTF">2023-07-05T12:45:04Z</dcterms:created>
  <dcterms:modified xsi:type="dcterms:W3CDTF">2023-09-11T16:55:02Z</dcterms:modified>
</cp:coreProperties>
</file>